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6"/>
  </p:notesMasterIdLst>
  <p:sldIdLst>
    <p:sldId id="267" r:id="rId2"/>
    <p:sldId id="266" r:id="rId3"/>
    <p:sldId id="277" r:id="rId4"/>
    <p:sldId id="285" r:id="rId5"/>
    <p:sldId id="281" r:id="rId6"/>
    <p:sldId id="283" r:id="rId7"/>
    <p:sldId id="296" r:id="rId8"/>
    <p:sldId id="295" r:id="rId9"/>
    <p:sldId id="294" r:id="rId10"/>
    <p:sldId id="272" r:id="rId11"/>
    <p:sldId id="291" r:id="rId12"/>
    <p:sldId id="302" r:id="rId13"/>
    <p:sldId id="303" r:id="rId14"/>
    <p:sldId id="304" r:id="rId15"/>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73"/>
    <p:restoredTop sz="95204"/>
  </p:normalViewPr>
  <p:slideViewPr>
    <p:cSldViewPr snapToGrid="0" snapToObjects="1">
      <p:cViewPr>
        <p:scale>
          <a:sx n="113" d="100"/>
          <a:sy n="113" d="100"/>
        </p:scale>
        <p:origin x="1440" y="-13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EC8890-0E2E-8C49-AA02-97D4E61C3230}" type="datetimeFigureOut">
              <a:rPr lang="en-US" smtClean="0"/>
              <a:t>2/20/22</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2D1D41-4CDD-0F4B-B8C5-22A5BD86FCE4}" type="slidenum">
              <a:rPr lang="en-US" smtClean="0"/>
              <a:t>‹#›</a:t>
            </a:fld>
            <a:endParaRPr lang="en-US"/>
          </a:p>
        </p:txBody>
      </p:sp>
    </p:spTree>
    <p:extLst>
      <p:ext uri="{BB962C8B-B14F-4D97-AF65-F5344CB8AC3E}">
        <p14:creationId xmlns:p14="http://schemas.microsoft.com/office/powerpoint/2010/main" val="1520753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&lt;a </a:t>
            </a:r>
            <a:r>
              <a:rPr lang="en-GB" dirty="0" err="1"/>
              <a:t>href</a:t>
            </a:r>
            <a:r>
              <a:rPr lang="en-GB" dirty="0"/>
              <a:t>="https://</a:t>
            </a:r>
            <a:r>
              <a:rPr lang="en-GB" dirty="0" err="1"/>
              <a:t>www.vecteezy.com</a:t>
            </a:r>
            <a:r>
              <a:rPr lang="en-GB" dirty="0"/>
              <a:t>/free-vector/lines"&gt;Lines Vectors by </a:t>
            </a:r>
            <a:r>
              <a:rPr lang="en-GB" dirty="0" err="1"/>
              <a:t>Vecteezy</a:t>
            </a:r>
            <a:r>
              <a:rPr lang="en-GB" dirty="0"/>
              <a:t>&lt;/a&gt;</a:t>
            </a:r>
            <a:endParaRPr dirty="0"/>
          </a:p>
        </p:txBody>
      </p:sp>
    </p:spTree>
    <p:extLst>
      <p:ext uri="{BB962C8B-B14F-4D97-AF65-F5344CB8AC3E}">
        <p14:creationId xmlns:p14="http://schemas.microsoft.com/office/powerpoint/2010/main" val="2143587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2D1D41-4CDD-0F4B-B8C5-22A5BD86FCE4}" type="slidenum">
              <a:rPr lang="en-US" smtClean="0"/>
              <a:t>13</a:t>
            </a:fld>
            <a:endParaRPr lang="en-US"/>
          </a:p>
        </p:txBody>
      </p:sp>
    </p:spTree>
    <p:extLst>
      <p:ext uri="{BB962C8B-B14F-4D97-AF65-F5344CB8AC3E}">
        <p14:creationId xmlns:p14="http://schemas.microsoft.com/office/powerpoint/2010/main" val="191774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618262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4BFD0691-E684-724D-8AF3-81FDB5E4D6C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a:extLst>
              <a:ext uri="{FF2B5EF4-FFF2-40B4-BE49-F238E27FC236}">
                <a16:creationId xmlns:a16="http://schemas.microsoft.com/office/drawing/2014/main" id="{C08C49B5-C192-E84B-87E1-13ADF225A26B}"/>
              </a:ext>
            </a:extLst>
          </p:cNvPr>
          <p:cNvCxnSpPr>
            <a:cxnSpLocks/>
          </p:cNvCxnSpPr>
          <p:nvPr userDrawn="1"/>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Text Box 2">
            <a:extLst>
              <a:ext uri="{FF2B5EF4-FFF2-40B4-BE49-F238E27FC236}">
                <a16:creationId xmlns:a16="http://schemas.microsoft.com/office/drawing/2014/main" id="{1CEADD70-4B95-6342-B74F-6C4E27090351}"/>
              </a:ext>
            </a:extLst>
          </p:cNvPr>
          <p:cNvSpPr txBox="1">
            <a:spLocks noChangeArrowheads="1"/>
          </p:cNvSpPr>
          <p:nvPr userDrawn="1"/>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10" name="Text Box 3">
            <a:extLst>
              <a:ext uri="{FF2B5EF4-FFF2-40B4-BE49-F238E27FC236}">
                <a16:creationId xmlns:a16="http://schemas.microsoft.com/office/drawing/2014/main" id="{0CBDEB30-4132-5C43-87EF-FDD07D69F376}"/>
              </a:ext>
            </a:extLst>
          </p:cNvPr>
          <p:cNvSpPr txBox="1">
            <a:spLocks noChangeArrowheads="1"/>
          </p:cNvSpPr>
          <p:nvPr userDrawn="1"/>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1" name="Text Box 2">
            <a:extLst>
              <a:ext uri="{FF2B5EF4-FFF2-40B4-BE49-F238E27FC236}">
                <a16:creationId xmlns:a16="http://schemas.microsoft.com/office/drawing/2014/main" id="{0D3E5DF3-86A0-4E40-9115-CA378EF1E22E}"/>
              </a:ext>
            </a:extLst>
          </p:cNvPr>
          <p:cNvSpPr txBox="1">
            <a:spLocks noChangeArrowheads="1"/>
          </p:cNvSpPr>
          <p:nvPr userDrawn="1"/>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38D7EAEE-81D3-A143-90AF-5BD10CD62252}"/>
              </a:ext>
            </a:extLst>
          </p:cNvPr>
          <p:cNvSpPr/>
          <p:nvPr userDrawn="1"/>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9221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361229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A78095C4-142B-0848-8CD2-BA8DC0868A3D}" type="datetimeFigureOut">
              <a:rPr lang="en-US" smtClean="0"/>
              <a:t>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627744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A78095C4-142B-0848-8CD2-BA8DC0868A3D}" type="datetimeFigureOut">
              <a:rPr lang="en-US" smtClean="0"/>
              <a:t>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3442825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347D1117-4F51-1E4D-A88F-1B8C4E8B20E5}"/>
              </a:ext>
            </a:extLst>
          </p:cNvPr>
          <p:cNvGraphicFramePr>
            <a:graphicFrameLocks noGrp="1"/>
          </p:cNvGraphicFramePr>
          <p:nvPr userDrawn="1">
            <p:extLst>
              <p:ext uri="{D42A27DB-BD31-4B8C-83A1-F6EECF244321}">
                <p14:modId xmlns:p14="http://schemas.microsoft.com/office/powerpoint/2010/main" val="1753830161"/>
              </p:ext>
            </p:extLst>
          </p:nvPr>
        </p:nvGraphicFramePr>
        <p:xfrm>
          <a:off x="153954" y="212190"/>
          <a:ext cx="6486332" cy="9561047"/>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30142">
                <a:tc>
                  <a:txBody>
                    <a:bodyPr/>
                    <a:lstStyle/>
                    <a:p>
                      <a:pPr algn="ctr"/>
                      <a:r>
                        <a:rPr lang="en-US" sz="1350" b="1" dirty="0"/>
                        <a:t>Topic</a:t>
                      </a:r>
                    </a:p>
                  </a:txBody>
                  <a:tcPr anchor="ctr">
                    <a:solidFill>
                      <a:schemeClr val="bg1">
                        <a:lumMod val="85000"/>
                      </a:schemeClr>
                    </a:solidFill>
                  </a:tcPr>
                </a:tc>
                <a:tc>
                  <a:txBody>
                    <a:bodyPr/>
                    <a:lstStyle/>
                    <a:p>
                      <a:pPr algn="just"/>
                      <a:endParaRPr lang="en-US" b="0" dirty="0"/>
                    </a:p>
                  </a:txBody>
                  <a:tcPr anchor="ctr"/>
                </a:tc>
                <a:extLst>
                  <a:ext uri="{0D108BD9-81ED-4DB2-BD59-A6C34878D82A}">
                    <a16:rowId xmlns:a16="http://schemas.microsoft.com/office/drawing/2014/main" val="1109385184"/>
                  </a:ext>
                </a:extLst>
              </a:tr>
              <a:tr h="699195">
                <a:tc>
                  <a:txBody>
                    <a:bodyPr/>
                    <a:lstStyle/>
                    <a:p>
                      <a:pPr algn="ctr"/>
                      <a:r>
                        <a:rPr lang="en-US" sz="1350" b="1" dirty="0"/>
                        <a:t>Qu</a:t>
                      </a:r>
                    </a:p>
                  </a:txBody>
                  <a:tcPr anchor="ctr">
                    <a:solidFill>
                      <a:schemeClr val="bg1">
                        <a:lumMod val="85000"/>
                      </a:schemeClr>
                    </a:solidFill>
                  </a:tcPr>
                </a:tc>
                <a:tc>
                  <a:txBody>
                    <a:bodyPr/>
                    <a:lstStyle/>
                    <a:p>
                      <a:pPr lvl="0" algn="just" fontAlgn="base"/>
                      <a:endParaRPr lang="en-GB" sz="1350"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498225">
                <a:tc>
                  <a:txBody>
                    <a:bodyPr/>
                    <a:lstStyle/>
                    <a:p>
                      <a:pPr algn="ctr"/>
                      <a:r>
                        <a:rPr lang="en-US" sz="1350" b="1" dirty="0"/>
                        <a:t>Info</a:t>
                      </a:r>
                    </a:p>
                  </a:txBody>
                  <a:tcPr anchor="ctr">
                    <a:solidFill>
                      <a:schemeClr val="bg1">
                        <a:lumMod val="85000"/>
                      </a:schemeClr>
                    </a:solidFill>
                  </a:tcPr>
                </a:tc>
                <a:tc>
                  <a:txBody>
                    <a:bodyPr/>
                    <a:lstStyle/>
                    <a:p>
                      <a:pPr algn="just"/>
                      <a:r>
                        <a:rPr lang="en-US" dirty="0"/>
                        <a:t>At least one of these questions is likely to come up.  The examiner is going to be looking for a clear answer written in a logical sequence.</a:t>
                      </a:r>
                    </a:p>
                  </a:txBody>
                  <a:tcPr anchor="ctr"/>
                </a:tc>
                <a:extLst>
                  <a:ext uri="{0D108BD9-81ED-4DB2-BD59-A6C34878D82A}">
                    <a16:rowId xmlns:a16="http://schemas.microsoft.com/office/drawing/2014/main" val="337813050"/>
                  </a:ext>
                </a:extLst>
              </a:tr>
              <a:tr h="498225">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that you use key words/phrases accurately (these are in bold in your model answers below).</a:t>
                      </a:r>
                    </a:p>
                  </a:txBody>
                  <a:tcPr anchor="ctr"/>
                </a:tc>
                <a:extLst>
                  <a:ext uri="{0D108BD9-81ED-4DB2-BD59-A6C34878D82A}">
                    <a16:rowId xmlns:a16="http://schemas.microsoft.com/office/drawing/2014/main" val="2427651414"/>
                  </a:ext>
                </a:extLst>
              </a:tr>
              <a:tr h="2234707">
                <a:tc>
                  <a:txBody>
                    <a:bodyPr/>
                    <a:lstStyle/>
                    <a:p>
                      <a:pPr algn="ctr"/>
                      <a:r>
                        <a:rPr lang="en-US" sz="1350" b="1" dirty="0"/>
                        <a:t>Model Answer</a:t>
                      </a:r>
                    </a:p>
                  </a:txBody>
                  <a:tcPr anchor="ctr">
                    <a:solidFill>
                      <a:schemeClr val="bg1">
                        <a:lumMod val="85000"/>
                      </a:schemeClr>
                    </a:solidFill>
                  </a:tcPr>
                </a:tc>
                <a:tc>
                  <a:txBody>
                    <a:bodyPr/>
                    <a:lstStyle/>
                    <a:p>
                      <a:pPr lvl="0" algn="just" fontAlgn="base"/>
                      <a:endParaRPr lang="en-GB" sz="1350" i="1" kern="1200" dirty="0">
                        <a:solidFill>
                          <a:schemeClr val="tx1"/>
                        </a:solidFill>
                        <a:effectLst/>
                        <a:latin typeface="+mn-lt"/>
                        <a:ea typeface="+mn-ea"/>
                        <a:cs typeface="+mn-cs"/>
                      </a:endParaRPr>
                    </a:p>
                  </a:txBody>
                  <a:tcPr anchor="ctr"/>
                </a:tc>
                <a:extLst>
                  <a:ext uri="{0D108BD9-81ED-4DB2-BD59-A6C34878D82A}">
                    <a16:rowId xmlns:a16="http://schemas.microsoft.com/office/drawing/2014/main" val="971397409"/>
                  </a:ext>
                </a:extLst>
              </a:tr>
              <a:tr h="2234707">
                <a:tc>
                  <a:txBody>
                    <a:bodyPr/>
                    <a:lstStyle/>
                    <a:p>
                      <a:pPr algn="ctr"/>
                      <a:r>
                        <a:rPr lang="en-US" sz="1350" b="1" dirty="0"/>
                        <a:t>Model Answer</a:t>
                      </a:r>
                    </a:p>
                  </a:txBody>
                  <a:tcPr anchor="ctr">
                    <a:solidFill>
                      <a:schemeClr val="bg1">
                        <a:lumMod val="85000"/>
                      </a:schemeClr>
                    </a:solidFill>
                  </a:tcPr>
                </a:tc>
                <a:tc>
                  <a:txBody>
                    <a:bodyPr/>
                    <a:lstStyle/>
                    <a:p>
                      <a:pPr lvl="0" algn="just" fontAlgn="base"/>
                      <a:endParaRPr lang="en-GB" sz="1350" i="1"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68375487"/>
                  </a:ext>
                </a:extLst>
              </a:tr>
              <a:tr h="2234707">
                <a:tc>
                  <a:txBody>
                    <a:bodyPr/>
                    <a:lstStyle/>
                    <a:p>
                      <a:pPr algn="ctr"/>
                      <a:r>
                        <a:rPr lang="en-US" sz="1350" b="1" dirty="0"/>
                        <a:t>Model Answer</a:t>
                      </a:r>
                    </a:p>
                  </a:txBody>
                  <a:tcPr anchor="ctr">
                    <a:solidFill>
                      <a:schemeClr val="bg1">
                        <a:lumMod val="85000"/>
                      </a:schemeClr>
                    </a:solidFill>
                  </a:tcPr>
                </a:tc>
                <a:tc>
                  <a:txBody>
                    <a:bodyPr/>
                    <a:lstStyle/>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68988305"/>
                  </a:ext>
                </a:extLst>
              </a:tr>
              <a:tr h="721749">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answers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125088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C3F9C67-91DF-FB43-A870-8FC7646208C6}"/>
              </a:ext>
            </a:extLst>
          </p:cNvPr>
          <p:cNvGraphicFramePr>
            <a:graphicFrameLocks noGrp="1"/>
          </p:cNvGraphicFramePr>
          <p:nvPr userDrawn="1">
            <p:extLst>
              <p:ext uri="{D42A27DB-BD31-4B8C-83A1-F6EECF244321}">
                <p14:modId xmlns:p14="http://schemas.microsoft.com/office/powerpoint/2010/main" val="3988059232"/>
              </p:ext>
            </p:extLst>
          </p:nvPr>
        </p:nvGraphicFramePr>
        <p:xfrm>
          <a:off x="153954" y="215091"/>
          <a:ext cx="6486332" cy="9551658"/>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15278">
                <a:tc>
                  <a:txBody>
                    <a:bodyPr/>
                    <a:lstStyle/>
                    <a:p>
                      <a:pPr algn="ctr"/>
                      <a:r>
                        <a:rPr lang="en-US" sz="1350" b="1" dirty="0"/>
                        <a:t>Topic</a:t>
                      </a:r>
                    </a:p>
                  </a:txBody>
                  <a:tcPr anchor="ctr">
                    <a:solidFill>
                      <a:schemeClr val="bg1">
                        <a:lumMod val="85000"/>
                      </a:schemeClr>
                    </a:solidFill>
                  </a:tcPr>
                </a:tc>
                <a:tc>
                  <a:txBody>
                    <a:bodyPr/>
                    <a:lstStyle/>
                    <a:p>
                      <a:pPr algn="just"/>
                      <a:endParaRPr lang="en-US" b="0" dirty="0"/>
                    </a:p>
                  </a:txBody>
                  <a:tcPr anchor="ctr"/>
                </a:tc>
                <a:extLst>
                  <a:ext uri="{0D108BD9-81ED-4DB2-BD59-A6C34878D82A}">
                    <a16:rowId xmlns:a16="http://schemas.microsoft.com/office/drawing/2014/main" val="1109385184"/>
                  </a:ext>
                </a:extLst>
              </a:tr>
              <a:tr h="415278">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2218618">
                <a:tc>
                  <a:txBody>
                    <a:bodyPr/>
                    <a:lstStyle/>
                    <a:p>
                      <a:pPr algn="ctr"/>
                      <a:r>
                        <a:rPr lang="en-US" sz="1350" b="1" dirty="0"/>
                        <a:t>Info</a:t>
                      </a:r>
                    </a:p>
                  </a:txBody>
                  <a:tcPr anchor="ctr">
                    <a:solidFill>
                      <a:schemeClr val="bg1">
                        <a:lumMod val="85000"/>
                      </a:schemeClr>
                    </a:solidFill>
                  </a:tcPr>
                </a:tc>
                <a:tc>
                  <a:txBody>
                    <a:bodyPr/>
                    <a:lstStyle/>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txBody>
                  <a:tcPr anchor="ctr"/>
                </a:tc>
                <a:extLst>
                  <a:ext uri="{0D108BD9-81ED-4DB2-BD59-A6C34878D82A}">
                    <a16:rowId xmlns:a16="http://schemas.microsoft.com/office/drawing/2014/main" val="337813050"/>
                  </a:ext>
                </a:extLst>
              </a:tr>
              <a:tr h="1254365">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txBody>
                  <a:tcPr anchor="ctr"/>
                </a:tc>
                <a:extLst>
                  <a:ext uri="{0D108BD9-81ED-4DB2-BD59-A6C34878D82A}">
                    <a16:rowId xmlns:a16="http://schemas.microsoft.com/office/drawing/2014/main" val="2427651414"/>
                  </a:ext>
                </a:extLst>
              </a:tr>
              <a:tr h="2713525">
                <a:tc>
                  <a:txBody>
                    <a:bodyPr/>
                    <a:lstStyle/>
                    <a:p>
                      <a:pPr algn="ctr"/>
                      <a:r>
                        <a:rPr lang="en-US" sz="1350" b="1" dirty="0"/>
                        <a:t>Model Answer</a:t>
                      </a:r>
                    </a:p>
                  </a:txBody>
                  <a:tcPr anchor="ctr">
                    <a:solidFill>
                      <a:schemeClr val="bg1">
                        <a:lumMod val="85000"/>
                      </a:schemeClr>
                    </a:solidFill>
                  </a:tcPr>
                </a:tc>
                <a:tc>
                  <a:txBody>
                    <a:bodyPr/>
                    <a:lstStyle/>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txBody>
                  <a:tcPr anchor="ctr"/>
                </a:tc>
                <a:extLst>
                  <a:ext uri="{0D108BD9-81ED-4DB2-BD59-A6C34878D82A}">
                    <a16:rowId xmlns:a16="http://schemas.microsoft.com/office/drawing/2014/main" val="971397409"/>
                  </a:ext>
                </a:extLst>
              </a:tr>
              <a:tr h="1058104">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602839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78095C4-142B-0848-8CD2-BA8DC0868A3D}" type="datetimeFigureOut">
              <a:rPr lang="en-US" smtClean="0"/>
              <a:t>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3437968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A959047C-C649-1B4D-96A5-E16AEE38B19F}"/>
              </a:ext>
            </a:extLst>
          </p:cNvPr>
          <p:cNvGraphicFramePr>
            <a:graphicFrameLocks noGrp="1"/>
          </p:cNvGraphicFramePr>
          <p:nvPr userDrawn="1">
            <p:extLst>
              <p:ext uri="{D42A27DB-BD31-4B8C-83A1-F6EECF244321}">
                <p14:modId xmlns:p14="http://schemas.microsoft.com/office/powerpoint/2010/main" val="2976584829"/>
              </p:ext>
            </p:extLst>
          </p:nvPr>
        </p:nvGraphicFramePr>
        <p:xfrm>
          <a:off x="153954" y="215090"/>
          <a:ext cx="6486332" cy="4915400"/>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01136">
                <a:tc>
                  <a:txBody>
                    <a:bodyPr/>
                    <a:lstStyle/>
                    <a:p>
                      <a:pPr algn="ctr"/>
                      <a:r>
                        <a:rPr lang="en-US" sz="1350" b="1" dirty="0"/>
                        <a:t>Topic</a:t>
                      </a:r>
                    </a:p>
                  </a:txBody>
                  <a:tcPr anchor="ctr">
                    <a:solidFill>
                      <a:schemeClr val="bg1">
                        <a:lumMod val="85000"/>
                      </a:schemeClr>
                    </a:solidFill>
                  </a:tcPr>
                </a:tc>
                <a:tc>
                  <a:txBody>
                    <a:bodyPr/>
                    <a:lstStyle/>
                    <a:p>
                      <a:pPr algn="just"/>
                      <a:endParaRPr lang="en-US" b="0" dirty="0"/>
                    </a:p>
                  </a:txBody>
                  <a:tcPr anchor="ctr"/>
                </a:tc>
                <a:extLst>
                  <a:ext uri="{0D108BD9-81ED-4DB2-BD59-A6C34878D82A}">
                    <a16:rowId xmlns:a16="http://schemas.microsoft.com/office/drawing/2014/main" val="1109385184"/>
                  </a:ext>
                </a:extLst>
              </a:tr>
              <a:tr h="4514264">
                <a:tc>
                  <a:txBody>
                    <a:bodyPr/>
                    <a:lstStyle/>
                    <a:p>
                      <a:pPr algn="ctr"/>
                      <a:r>
                        <a:rPr lang="en-US" sz="1350" b="1" dirty="0"/>
                        <a:t>Practice</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p>
                      <a:pPr algn="just"/>
                      <a:endParaRPr lang="en-US" dirty="0"/>
                    </a:p>
                    <a:p>
                      <a:pPr algn="just"/>
                      <a:endParaRPr lang="en-US" dirty="0"/>
                    </a:p>
                    <a:p>
                      <a:pPr algn="just"/>
                      <a:endParaRPr lang="en-US" dirty="0"/>
                    </a:p>
                    <a:p>
                      <a:pPr algn="just"/>
                      <a:endParaRPr lang="en-US" dirty="0"/>
                    </a:p>
                  </a:txBody>
                  <a:tcPr anchor="ctr"/>
                </a:tc>
                <a:extLst>
                  <a:ext uri="{0D108BD9-81ED-4DB2-BD59-A6C34878D82A}">
                    <a16:rowId xmlns:a16="http://schemas.microsoft.com/office/drawing/2014/main" val="319181968"/>
                  </a:ext>
                </a:extLst>
              </a:tr>
            </a:tbl>
          </a:graphicData>
        </a:graphic>
      </p:graphicFrame>
    </p:spTree>
    <p:extLst>
      <p:ext uri="{BB962C8B-B14F-4D97-AF65-F5344CB8AC3E}">
        <p14:creationId xmlns:p14="http://schemas.microsoft.com/office/powerpoint/2010/main" val="291895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991683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5064799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E29AE23C-9216-8A4E-A90B-978F2B179D42}"/>
              </a:ext>
            </a:extLst>
          </p:cNvPr>
          <p:cNvGraphicFramePr>
            <a:graphicFrameLocks noGrp="1"/>
          </p:cNvGraphicFramePr>
          <p:nvPr userDrawn="1">
            <p:extLst>
              <p:ext uri="{D42A27DB-BD31-4B8C-83A1-F6EECF244321}">
                <p14:modId xmlns:p14="http://schemas.microsoft.com/office/powerpoint/2010/main" val="1093001609"/>
              </p:ext>
            </p:extLst>
          </p:nvPr>
        </p:nvGraphicFramePr>
        <p:xfrm>
          <a:off x="153954" y="215091"/>
          <a:ext cx="6486332" cy="9551658"/>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15278">
                <a:tc>
                  <a:txBody>
                    <a:bodyPr/>
                    <a:lstStyle/>
                    <a:p>
                      <a:pPr algn="ctr"/>
                      <a:r>
                        <a:rPr lang="en-US" sz="1350" b="1" dirty="0"/>
                        <a:t>Topic</a:t>
                      </a:r>
                    </a:p>
                  </a:txBody>
                  <a:tcPr anchor="ctr">
                    <a:solidFill>
                      <a:schemeClr val="bg1">
                        <a:lumMod val="85000"/>
                      </a:schemeClr>
                    </a:solidFill>
                  </a:tcPr>
                </a:tc>
                <a:tc>
                  <a:txBody>
                    <a:bodyPr/>
                    <a:lstStyle/>
                    <a:p>
                      <a:pPr algn="just"/>
                      <a:endParaRPr lang="en-US" b="0" dirty="0"/>
                    </a:p>
                  </a:txBody>
                  <a:tcPr anchor="ctr"/>
                </a:tc>
                <a:extLst>
                  <a:ext uri="{0D108BD9-81ED-4DB2-BD59-A6C34878D82A}">
                    <a16:rowId xmlns:a16="http://schemas.microsoft.com/office/drawing/2014/main" val="1109385184"/>
                  </a:ext>
                </a:extLst>
              </a:tr>
              <a:tr h="415278">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3472983">
                <a:tc>
                  <a:txBody>
                    <a:bodyPr/>
                    <a:lstStyle/>
                    <a:p>
                      <a:pPr algn="ctr"/>
                      <a:r>
                        <a:rPr lang="en-US" sz="1350" b="1" dirty="0"/>
                        <a:t>Info</a:t>
                      </a:r>
                    </a:p>
                    <a:p>
                      <a:pPr algn="ctr"/>
                      <a:r>
                        <a:rPr lang="en-US" sz="1350" b="1" dirty="0"/>
                        <a:t>Top Tip</a:t>
                      </a:r>
                    </a:p>
                  </a:txBody>
                  <a:tcPr anchor="ctr">
                    <a:solidFill>
                      <a:schemeClr val="bg1">
                        <a:lumMod val="85000"/>
                      </a:schemeClr>
                    </a:solidFill>
                  </a:tcPr>
                </a:tc>
                <a:tc>
                  <a:txBody>
                    <a:bodyPr/>
                    <a:lstStyle/>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txBody>
                  <a:tcPr anchor="ctr"/>
                </a:tc>
                <a:extLst>
                  <a:ext uri="{0D108BD9-81ED-4DB2-BD59-A6C34878D82A}">
                    <a16:rowId xmlns:a16="http://schemas.microsoft.com/office/drawing/2014/main" val="337813050"/>
                  </a:ext>
                </a:extLst>
              </a:tr>
              <a:tr h="3771629">
                <a:tc>
                  <a:txBody>
                    <a:bodyPr/>
                    <a:lstStyle/>
                    <a:p>
                      <a:pPr algn="ctr"/>
                      <a:r>
                        <a:rPr lang="en-US" sz="1350" b="1" dirty="0"/>
                        <a:t>Model Answer</a:t>
                      </a:r>
                    </a:p>
                  </a:txBody>
                  <a:tcPr anchor="ctr">
                    <a:solidFill>
                      <a:schemeClr val="bg1">
                        <a:lumMod val="85000"/>
                      </a:schemeClr>
                    </a:solidFill>
                  </a:tcPr>
                </a:tc>
                <a:tc>
                  <a:txBody>
                    <a:bodyPr/>
                    <a:lstStyle/>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600" i="1" dirty="0"/>
                    </a:p>
                    <a:p>
                      <a:pPr marL="0" indent="0" algn="just">
                        <a:buFont typeface="+mj-lt"/>
                        <a:buNone/>
                      </a:pPr>
                      <a:endParaRPr lang="en-GB" sz="1350" i="1" dirty="0"/>
                    </a:p>
                    <a:p>
                      <a:pPr marL="0" indent="0" algn="just">
                        <a:buFont typeface="+mj-lt"/>
                        <a:buNone/>
                      </a:pPr>
                      <a:endParaRPr lang="en-GB" sz="1350" i="1"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2000" i="0" dirty="0"/>
                    </a:p>
                  </a:txBody>
                  <a:tcPr anchor="ctr"/>
                </a:tc>
                <a:extLst>
                  <a:ext uri="{0D108BD9-81ED-4DB2-BD59-A6C34878D82A}">
                    <a16:rowId xmlns:a16="http://schemas.microsoft.com/office/drawing/2014/main" val="971397409"/>
                  </a:ext>
                </a:extLst>
              </a:tr>
            </a:tbl>
          </a:graphicData>
        </a:graphic>
      </p:graphicFrame>
    </p:spTree>
    <p:extLst>
      <p:ext uri="{BB962C8B-B14F-4D97-AF65-F5344CB8AC3E}">
        <p14:creationId xmlns:p14="http://schemas.microsoft.com/office/powerpoint/2010/main" val="3498606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78095C4-142B-0848-8CD2-BA8DC0868A3D}" type="datetimeFigureOut">
              <a:rPr lang="en-US" smtClean="0"/>
              <a:t>2/20/22</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82C9469-5F6D-8C48-8802-0284D4826ECC}" type="slidenum">
              <a:rPr lang="en-US" smtClean="0"/>
              <a:t>‹#›</a:t>
            </a:fld>
            <a:endParaRPr lang="en-US"/>
          </a:p>
        </p:txBody>
      </p:sp>
    </p:spTree>
    <p:extLst>
      <p:ext uri="{BB962C8B-B14F-4D97-AF65-F5344CB8AC3E}">
        <p14:creationId xmlns:p14="http://schemas.microsoft.com/office/powerpoint/2010/main" val="15804666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F480309-1515-4947-AC19-41BBCEE7DA56}"/>
              </a:ext>
            </a:extLst>
          </p:cNvPr>
          <p:cNvSpPr txBox="1"/>
          <p:nvPr/>
        </p:nvSpPr>
        <p:spPr>
          <a:xfrm>
            <a:off x="268976" y="5822831"/>
            <a:ext cx="6348392" cy="4278094"/>
          </a:xfrm>
          <a:prstGeom prst="rect">
            <a:avLst/>
          </a:prstGeom>
          <a:noFill/>
          <a:ln w="38100">
            <a:noFill/>
          </a:ln>
        </p:spPr>
        <p:txBody>
          <a:bodyPr wrap="square" rtlCol="0">
            <a:spAutoFit/>
          </a:bodyPr>
          <a:lstStyle/>
          <a:p>
            <a:pPr algn="just"/>
            <a:endParaRPr lang="en-US" dirty="0"/>
          </a:p>
          <a:p>
            <a:pPr algn="just"/>
            <a:r>
              <a:rPr lang="en-US" sz="1400" b="1" dirty="0"/>
              <a:t>Part 1</a:t>
            </a:r>
          </a:p>
          <a:p>
            <a:pPr algn="just"/>
            <a:r>
              <a:rPr lang="en-US" sz="1400" dirty="0"/>
              <a:t>The first part is a selection of short response questions and answers that are likely to come in your Physics exams this summer.  Spend time learning the answers to these questions, for example you could produce flash cards.  You should self quiz yourself on these questions regularly!</a:t>
            </a:r>
          </a:p>
          <a:p>
            <a:pPr algn="just"/>
            <a:endParaRPr lang="en-US" sz="1400" dirty="0"/>
          </a:p>
          <a:p>
            <a:pPr algn="just"/>
            <a:r>
              <a:rPr lang="en-US" sz="1400" b="1" dirty="0"/>
              <a:t>Part 2</a:t>
            </a:r>
          </a:p>
          <a:p>
            <a:pPr algn="just"/>
            <a:r>
              <a:rPr lang="en-US" sz="1400" dirty="0"/>
              <a:t>Selection of extended response questions (4 to 6 marks) that are likely to be on your paper this year, either because they have not been assessed in the last couple of years, or because they come up most years in exams. Prepare and practice your responses to these questions.</a:t>
            </a:r>
          </a:p>
          <a:p>
            <a:pPr algn="just"/>
            <a:endParaRPr lang="en-US" sz="1400" dirty="0"/>
          </a:p>
          <a:p>
            <a:pPr algn="just"/>
            <a:r>
              <a:rPr lang="en-US" sz="1400" b="1" dirty="0"/>
              <a:t>Part 3</a:t>
            </a:r>
          </a:p>
          <a:p>
            <a:pPr algn="just"/>
            <a:r>
              <a:rPr lang="en-US" sz="1400" dirty="0"/>
              <a:t>Required practical section. In this section you will find step by step guidance for each practical. This is followed by a page of short response questions and answers to learn for each of the practicals. There are also some extended response questions (4 to 6 marks) that are very likely to be on the exam paper this year.</a:t>
            </a:r>
          </a:p>
          <a:p>
            <a:pPr algn="just"/>
            <a:endParaRPr lang="en-US" sz="1600" dirty="0"/>
          </a:p>
        </p:txBody>
      </p:sp>
      <p:sp>
        <p:nvSpPr>
          <p:cNvPr id="10" name="TextBox 9">
            <a:extLst>
              <a:ext uri="{FF2B5EF4-FFF2-40B4-BE49-F238E27FC236}">
                <a16:creationId xmlns:a16="http://schemas.microsoft.com/office/drawing/2014/main" id="{FE7405FB-2469-FB41-BC0D-5E4492E6F42E}"/>
              </a:ext>
            </a:extLst>
          </p:cNvPr>
          <p:cNvSpPr txBox="1"/>
          <p:nvPr/>
        </p:nvSpPr>
        <p:spPr>
          <a:xfrm>
            <a:off x="48126" y="453524"/>
            <a:ext cx="3623733" cy="2862322"/>
          </a:xfrm>
          <a:prstGeom prst="rect">
            <a:avLst/>
          </a:prstGeom>
          <a:noFill/>
        </p:spPr>
        <p:txBody>
          <a:bodyPr wrap="square" rtlCol="0">
            <a:spAutoFit/>
          </a:bodyPr>
          <a:lstStyle/>
          <a:p>
            <a:pPr algn="ctr"/>
            <a:r>
              <a:rPr lang="en-US" sz="4000" b="1" dirty="0"/>
              <a:t>Physics Paper 2 </a:t>
            </a:r>
          </a:p>
          <a:p>
            <a:pPr algn="ctr"/>
            <a:endParaRPr lang="en-US" sz="2000" b="1" dirty="0"/>
          </a:p>
          <a:p>
            <a:pPr algn="ctr"/>
            <a:r>
              <a:rPr lang="en-US" sz="4000" b="1" dirty="0"/>
              <a:t>Model Exam Question Booklet</a:t>
            </a:r>
          </a:p>
        </p:txBody>
      </p:sp>
      <p:sp>
        <p:nvSpPr>
          <p:cNvPr id="15" name="Rectangle 14">
            <a:extLst>
              <a:ext uri="{FF2B5EF4-FFF2-40B4-BE49-F238E27FC236}">
                <a16:creationId xmlns:a16="http://schemas.microsoft.com/office/drawing/2014/main" id="{E14374FA-EFB3-BF42-A0A7-0F198C20DC8B}"/>
              </a:ext>
            </a:extLst>
          </p:cNvPr>
          <p:cNvSpPr/>
          <p:nvPr/>
        </p:nvSpPr>
        <p:spPr>
          <a:xfrm>
            <a:off x="240633" y="6109166"/>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D60FF4B-02A0-DB46-89EF-A0BE64DE084F}"/>
              </a:ext>
            </a:extLst>
          </p:cNvPr>
          <p:cNvSpPr/>
          <p:nvPr/>
        </p:nvSpPr>
        <p:spPr>
          <a:xfrm>
            <a:off x="259831" y="7383085"/>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9AC63F4-3000-9D4F-B3F9-C11D3986CB77}"/>
              </a:ext>
            </a:extLst>
          </p:cNvPr>
          <p:cNvSpPr/>
          <p:nvPr/>
        </p:nvSpPr>
        <p:spPr>
          <a:xfrm>
            <a:off x="144547" y="5630125"/>
            <a:ext cx="3312796" cy="369332"/>
          </a:xfrm>
          <a:prstGeom prst="rect">
            <a:avLst/>
          </a:prstGeom>
        </p:spPr>
        <p:txBody>
          <a:bodyPr wrap="square">
            <a:spAutoFit/>
          </a:bodyPr>
          <a:lstStyle/>
          <a:p>
            <a:pPr algn="just"/>
            <a:r>
              <a:rPr lang="en-US" b="1" dirty="0"/>
              <a:t>This booklet is split into 3 parts:</a:t>
            </a:r>
          </a:p>
        </p:txBody>
      </p:sp>
      <p:sp>
        <p:nvSpPr>
          <p:cNvPr id="19" name="Rectangle 18">
            <a:extLst>
              <a:ext uri="{FF2B5EF4-FFF2-40B4-BE49-F238E27FC236}">
                <a16:creationId xmlns:a16="http://schemas.microsoft.com/office/drawing/2014/main" id="{D3085593-5181-EB48-ADD6-00B1416A1DBC}"/>
              </a:ext>
            </a:extLst>
          </p:cNvPr>
          <p:cNvSpPr/>
          <p:nvPr/>
        </p:nvSpPr>
        <p:spPr>
          <a:xfrm>
            <a:off x="268975" y="8657004"/>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10EB0D7-F430-694C-9814-0DECCED54877}"/>
              </a:ext>
            </a:extLst>
          </p:cNvPr>
          <p:cNvSpPr txBox="1"/>
          <p:nvPr/>
        </p:nvSpPr>
        <p:spPr>
          <a:xfrm>
            <a:off x="-7049" y="3968325"/>
            <a:ext cx="3758647" cy="1384995"/>
          </a:xfrm>
          <a:prstGeom prst="rect">
            <a:avLst/>
          </a:prstGeom>
          <a:noFill/>
        </p:spPr>
        <p:txBody>
          <a:bodyPr wrap="square" rtlCol="0">
            <a:spAutoFit/>
          </a:bodyPr>
          <a:lstStyle/>
          <a:p>
            <a:pPr algn="ctr"/>
            <a:r>
              <a:rPr lang="en-US" sz="2800" b="1" dirty="0">
                <a:solidFill>
                  <a:schemeClr val="accent1"/>
                </a:solidFill>
              </a:rPr>
              <a:t>Essential Content for the 2022 </a:t>
            </a:r>
            <a:r>
              <a:rPr lang="en-US" sz="2800" b="1" u="sng" dirty="0">
                <a:solidFill>
                  <a:schemeClr val="accent1"/>
                </a:solidFill>
              </a:rPr>
              <a:t>Foundation</a:t>
            </a:r>
            <a:r>
              <a:rPr lang="en-US" sz="2800" b="1" dirty="0">
                <a:solidFill>
                  <a:schemeClr val="accent1"/>
                </a:solidFill>
              </a:rPr>
              <a:t> Trilogy Science Exam</a:t>
            </a:r>
          </a:p>
        </p:txBody>
      </p:sp>
      <p:graphicFrame>
        <p:nvGraphicFramePr>
          <p:cNvPr id="12" name="Table 11">
            <a:extLst>
              <a:ext uri="{FF2B5EF4-FFF2-40B4-BE49-F238E27FC236}">
                <a16:creationId xmlns:a16="http://schemas.microsoft.com/office/drawing/2014/main" id="{E4424337-ADAC-4247-A3F9-3D3AAA507CF0}"/>
              </a:ext>
            </a:extLst>
          </p:cNvPr>
          <p:cNvGraphicFramePr>
            <a:graphicFrameLocks noGrp="1"/>
          </p:cNvGraphicFramePr>
          <p:nvPr>
            <p:extLst>
              <p:ext uri="{D42A27DB-BD31-4B8C-83A1-F6EECF244321}">
                <p14:modId xmlns:p14="http://schemas.microsoft.com/office/powerpoint/2010/main" val="3394260249"/>
              </p:ext>
            </p:extLst>
          </p:nvPr>
        </p:nvGraphicFramePr>
        <p:xfrm>
          <a:off x="3789810" y="616672"/>
          <a:ext cx="2846757" cy="3474720"/>
        </p:xfrm>
        <a:graphic>
          <a:graphicData uri="http://schemas.openxmlformats.org/drawingml/2006/table">
            <a:tbl>
              <a:tblPr firstRow="1" firstCol="1" bandRow="1">
                <a:tableStyleId>{5940675A-B579-460E-94D1-54222C63F5DA}</a:tableStyleId>
              </a:tblPr>
              <a:tblGrid>
                <a:gridCol w="948919">
                  <a:extLst>
                    <a:ext uri="{9D8B030D-6E8A-4147-A177-3AD203B41FA5}">
                      <a16:colId xmlns:a16="http://schemas.microsoft.com/office/drawing/2014/main" val="2020291038"/>
                    </a:ext>
                  </a:extLst>
                </a:gridCol>
                <a:gridCol w="1897838">
                  <a:extLst>
                    <a:ext uri="{9D8B030D-6E8A-4147-A177-3AD203B41FA5}">
                      <a16:colId xmlns:a16="http://schemas.microsoft.com/office/drawing/2014/main" val="2621406452"/>
                    </a:ext>
                  </a:extLst>
                </a:gridCol>
              </a:tblGrid>
              <a:tr h="251460">
                <a:tc gridSpan="2">
                  <a:txBody>
                    <a:bodyPr/>
                    <a:lstStyle/>
                    <a:p>
                      <a:pPr algn="ctr">
                        <a:spcAft>
                          <a:spcPts val="0"/>
                        </a:spcAft>
                      </a:pPr>
                      <a:r>
                        <a:rPr lang="en-US" sz="2000" b="1" dirty="0">
                          <a:effectLst/>
                        </a:rPr>
                        <a:t>Physics Paper 2</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3263701455"/>
                  </a:ext>
                </a:extLst>
              </a:tr>
              <a:tr h="179070">
                <a:tc gridSpan="2">
                  <a:txBody>
                    <a:bodyPr/>
                    <a:lstStyle/>
                    <a:p>
                      <a:pPr algn="just">
                        <a:spcAft>
                          <a:spcPts val="0"/>
                        </a:spcAft>
                      </a:pPr>
                      <a:r>
                        <a:rPr lang="en-US" sz="1600" dirty="0">
                          <a:effectLst/>
                        </a:rPr>
                        <a:t>Topics in the Paper: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1383150358"/>
                  </a:ext>
                </a:extLst>
              </a:tr>
              <a:tr h="487680">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P8</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Forces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739149109"/>
                  </a:ext>
                </a:extLst>
              </a:tr>
              <a:tr h="487680">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P9</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Motion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608232980"/>
                  </a:ext>
                </a:extLst>
              </a:tr>
              <a:tr h="487680">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P10</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l">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Force and Motion</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544098639"/>
                  </a:ext>
                </a:extLst>
              </a:tr>
              <a:tr h="487680">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P13</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Electromagnetic Waves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513658875"/>
                  </a:ext>
                </a:extLst>
              </a:tr>
              <a:tr h="487680">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P15</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l">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Electromagnetism</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493227536"/>
                  </a:ext>
                </a:extLst>
              </a:tr>
              <a:tr h="487680">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RP21</a:t>
                      </a:r>
                    </a:p>
                  </a:txBody>
                  <a:tcPr marL="68580" marR="68580" marT="0" marB="0" anchor="ctr">
                    <a:lnL w="76200" cap="flat" cmpd="sng" algn="ctr">
                      <a:solidFill>
                        <a:schemeClr val="tx1"/>
                      </a:solidFill>
                      <a:prstDash val="solid"/>
                      <a:round/>
                      <a:headEnd type="none" w="med" len="med"/>
                      <a:tailEnd type="none" w="med" len="med"/>
                    </a:lnL>
                    <a:lnB w="76200" cap="flat" cmpd="sng" algn="ctr">
                      <a:solidFill>
                        <a:schemeClr val="tx1"/>
                      </a:solidFill>
                      <a:prstDash val="solid"/>
                      <a:round/>
                      <a:headEnd type="none" w="med" len="med"/>
                      <a:tailEnd type="none" w="med" len="med"/>
                    </a:lnB>
                    <a:noFill/>
                  </a:tcPr>
                </a:tc>
                <a:tc>
                  <a:txBody>
                    <a:bodyPr/>
                    <a:lstStyle/>
                    <a:p>
                      <a:pPr algn="l">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Radiation and Absorption</a:t>
                      </a:r>
                    </a:p>
                  </a:txBody>
                  <a:tcPr marL="68580" marR="68580" marT="0" marB="0" anchor="ctr">
                    <a:lnR w="76200" cap="flat" cmpd="sng" algn="ctr">
                      <a:solidFill>
                        <a:schemeClr val="tx1"/>
                      </a:solidFill>
                      <a:prstDash val="solid"/>
                      <a:round/>
                      <a:headEnd type="none" w="med" len="med"/>
                      <a:tailEnd type="none" w="med" len="med"/>
                    </a:lnR>
                    <a:lnB w="762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3495195"/>
                  </a:ext>
                </a:extLst>
              </a:tr>
            </a:tbl>
          </a:graphicData>
        </a:graphic>
      </p:graphicFrame>
    </p:spTree>
    <p:extLst>
      <p:ext uri="{BB962C8B-B14F-4D97-AF65-F5344CB8AC3E}">
        <p14:creationId xmlns:p14="http://schemas.microsoft.com/office/powerpoint/2010/main" val="4193458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Scalar quantities have magnitude only, vector quantities have magnitude and direction.</a:t>
            </a:r>
          </a:p>
          <a:p>
            <a:pPr marL="228600" lvl="0" indent="-228600" algn="just">
              <a:buFont typeface="+mj-lt"/>
              <a:buAutoNum type="arabicPeriod"/>
            </a:pPr>
            <a:r>
              <a:rPr lang="en-GB" sz="1100" dirty="0"/>
              <a:t>An arrow.</a:t>
            </a:r>
          </a:p>
          <a:p>
            <a:pPr marL="228600" lvl="0" indent="-228600" algn="just">
              <a:buFont typeface="+mj-lt"/>
              <a:buAutoNum type="arabicPeriod"/>
            </a:pPr>
            <a:r>
              <a:rPr lang="en-GB" sz="1100" dirty="0"/>
              <a:t>A push or pull that acts on an object due to the interaction with another object.</a:t>
            </a:r>
          </a:p>
          <a:p>
            <a:pPr marL="228600" lvl="0" indent="-228600" algn="just">
              <a:buFont typeface="+mj-lt"/>
              <a:buAutoNum type="arabicPeriod"/>
            </a:pPr>
            <a:r>
              <a:rPr lang="en-GB" sz="1100" dirty="0"/>
              <a:t>Friction, air resistance, tension, normal contact forces.</a:t>
            </a:r>
          </a:p>
          <a:p>
            <a:pPr marL="228600" lvl="0" indent="-228600" algn="just">
              <a:buFont typeface="+mj-lt"/>
              <a:buAutoNum type="arabicPeriod"/>
            </a:pPr>
            <a:r>
              <a:rPr lang="en-GB" sz="1100" dirty="0"/>
              <a:t>Gravitational force, electrostatic force and magnetic force.</a:t>
            </a:r>
          </a:p>
          <a:p>
            <a:pPr marL="228600" lvl="0" indent="-228600" algn="just">
              <a:buFont typeface="+mj-lt"/>
              <a:buAutoNum type="arabicPeriod"/>
            </a:pPr>
            <a:r>
              <a:rPr lang="en-GB" sz="1100" dirty="0"/>
              <a:t>Vector</a:t>
            </a:r>
          </a:p>
          <a:p>
            <a:pPr marL="228600" lvl="0" indent="-228600" algn="just">
              <a:buFont typeface="+mj-lt"/>
              <a:buAutoNum type="arabicPeriod"/>
            </a:pPr>
            <a:r>
              <a:rPr lang="en-GB" sz="1100" dirty="0"/>
              <a:t>The force acting on an object due to gravity.</a:t>
            </a:r>
          </a:p>
          <a:p>
            <a:pPr marL="228600" lvl="0" indent="-228600" algn="just">
              <a:buFont typeface="+mj-lt"/>
              <a:buAutoNum type="arabicPeriod"/>
            </a:pPr>
            <a:r>
              <a:rPr lang="en-GB" sz="1100" dirty="0"/>
              <a:t>The gravitational field around the Earth.</a:t>
            </a:r>
          </a:p>
          <a:p>
            <a:pPr marL="228600" lvl="0" indent="-228600" algn="just">
              <a:buFont typeface="+mj-lt"/>
              <a:buAutoNum type="arabicPeriod"/>
            </a:pPr>
            <a:r>
              <a:rPr lang="en-GB" sz="1100" dirty="0"/>
              <a:t>The gravitational field strength at the point where the object is at.</a:t>
            </a:r>
          </a:p>
          <a:p>
            <a:pPr marL="228600" lvl="0" indent="-228600" algn="just">
              <a:buFont typeface="+mj-lt"/>
              <a:buAutoNum type="arabicPeriod"/>
            </a:pPr>
            <a:r>
              <a:rPr lang="en-GB" sz="1100" dirty="0"/>
              <a:t>Weight = Mass x Gravitational Field Strength</a:t>
            </a:r>
          </a:p>
          <a:p>
            <a:pPr marL="228600" lvl="0" indent="-228600" algn="just">
              <a:buFont typeface="+mj-lt"/>
              <a:buAutoNum type="arabicPeriod"/>
            </a:pPr>
            <a:r>
              <a:rPr lang="en-GB" sz="1100" dirty="0"/>
              <a:t>Newtons, N</a:t>
            </a:r>
          </a:p>
          <a:p>
            <a:pPr marL="228600" lvl="0" indent="-228600" algn="just">
              <a:buFont typeface="+mj-lt"/>
              <a:buAutoNum type="arabicPeriod"/>
            </a:pPr>
            <a:r>
              <a:rPr lang="en-GB" sz="1100" dirty="0"/>
              <a:t>Kilograms, kg</a:t>
            </a:r>
          </a:p>
          <a:p>
            <a:pPr marL="228600" lvl="0" indent="-228600" algn="just">
              <a:buFont typeface="+mj-lt"/>
              <a:buAutoNum type="arabicPeriod"/>
            </a:pPr>
            <a:r>
              <a:rPr lang="en-GB" sz="1100" dirty="0"/>
              <a:t>Gravitational Field Strength, N/kg</a:t>
            </a:r>
          </a:p>
          <a:p>
            <a:pPr marL="228600" lvl="0" indent="-228600" algn="just">
              <a:buFont typeface="+mj-lt"/>
              <a:buAutoNum type="arabicPeriod"/>
            </a:pPr>
            <a:r>
              <a:rPr lang="en-GB" sz="1100" dirty="0"/>
              <a:t>The point at which the weight of an object acts through.</a:t>
            </a:r>
          </a:p>
          <a:p>
            <a:pPr marL="228600" lvl="0" indent="-228600" algn="just">
              <a:buFont typeface="+mj-lt"/>
              <a:buAutoNum type="arabicPeriod"/>
            </a:pPr>
            <a:r>
              <a:rPr lang="en-GB" sz="1100" dirty="0"/>
              <a:t>A Newtonmeter</a:t>
            </a:r>
          </a:p>
          <a:p>
            <a:pPr marL="228600" lvl="0" indent="-228600" algn="just">
              <a:buFont typeface="+mj-lt"/>
              <a:buAutoNum type="arabicPeriod"/>
            </a:pPr>
            <a:r>
              <a:rPr lang="en-GB" sz="1100" dirty="0"/>
              <a:t>It is a single force that is the result of all the different forces acting on the object.</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startAt="3"/>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is the difference between scalar and vector quantities?</a:t>
            </a:r>
          </a:p>
          <a:p>
            <a:pPr marL="228600" lvl="0" indent="-228600" algn="just">
              <a:buFont typeface="+mj-lt"/>
              <a:buAutoNum type="arabicPeriod"/>
            </a:pPr>
            <a:r>
              <a:rPr lang="en-GB" sz="1100" dirty="0"/>
              <a:t>How can a vector quantity be represented?</a:t>
            </a:r>
          </a:p>
          <a:p>
            <a:pPr marL="228600" lvl="0" indent="-228600" algn="just">
              <a:buFont typeface="+mj-lt"/>
              <a:buAutoNum type="arabicPeriod"/>
            </a:pPr>
            <a:r>
              <a:rPr lang="en-GB" sz="1100" dirty="0"/>
              <a:t>What is a force?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examples of contact forces?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examples of non-contact forces?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type of quantity is force?</a:t>
            </a:r>
          </a:p>
          <a:p>
            <a:pPr marL="228600" lvl="0" indent="-228600" algn="just">
              <a:buFont typeface="+mj-lt"/>
              <a:buAutoNum type="arabicPeriod"/>
            </a:pPr>
            <a:r>
              <a:rPr lang="en-GB" sz="1100" dirty="0"/>
              <a:t>What is weight?</a:t>
            </a:r>
          </a:p>
          <a:p>
            <a:pPr marL="228600" lvl="0" indent="-228600" algn="just">
              <a:buFont typeface="+mj-lt"/>
              <a:buAutoNum type="arabicPeriod"/>
            </a:pPr>
            <a:r>
              <a:rPr lang="en-GB" sz="1100" dirty="0"/>
              <a:t>What causes the force of gravity close to Earth?</a:t>
            </a:r>
          </a:p>
          <a:p>
            <a:pPr marL="228600" lvl="0" indent="-228600" algn="just">
              <a:buFont typeface="+mj-lt"/>
              <a:buAutoNum type="arabicPeriod"/>
            </a:pPr>
            <a:r>
              <a:rPr lang="en-GB" sz="1100" dirty="0"/>
              <a:t>What does the weight of an object depend on?</a:t>
            </a:r>
          </a:p>
          <a:p>
            <a:pPr marL="228600" lvl="0" indent="-228600" algn="just">
              <a:buFont typeface="+mj-lt"/>
              <a:buAutoNum type="arabicPeriod"/>
            </a:pPr>
            <a:r>
              <a:rPr lang="en-GB" sz="1100" dirty="0"/>
              <a:t>What is the equation that links gravitational field strength, mass and weight?</a:t>
            </a:r>
          </a:p>
          <a:p>
            <a:pPr marL="228600" lvl="0" indent="-228600" algn="just">
              <a:buFont typeface="+mj-lt"/>
              <a:buAutoNum type="arabicPeriod"/>
            </a:pPr>
            <a:r>
              <a:rPr lang="en-GB" sz="1100" dirty="0"/>
              <a:t>What is the unit for weight?</a:t>
            </a:r>
          </a:p>
          <a:p>
            <a:pPr marL="228600" lvl="0" indent="-228600" algn="just">
              <a:buFont typeface="+mj-lt"/>
              <a:buAutoNum type="arabicPeriod"/>
            </a:pPr>
            <a:r>
              <a:rPr lang="en-GB" sz="1100" dirty="0"/>
              <a:t>What is the unit for mass?</a:t>
            </a:r>
          </a:p>
          <a:p>
            <a:pPr marL="228600" lvl="0" indent="-228600" algn="just">
              <a:buFont typeface="+mj-lt"/>
              <a:buAutoNum type="arabicPeriod"/>
            </a:pPr>
            <a:r>
              <a:rPr lang="en-GB" sz="1100" dirty="0"/>
              <a:t>What is the unit for gravitational field strength?</a:t>
            </a:r>
          </a:p>
          <a:p>
            <a:pPr marL="228600" lvl="0" indent="-228600" algn="just">
              <a:buFont typeface="+mj-lt"/>
              <a:buAutoNum type="arabicPeriod"/>
            </a:pPr>
            <a:r>
              <a:rPr lang="en-GB" sz="1100" dirty="0"/>
              <a:t>What is an objects centre of mass?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weight measured with?</a:t>
            </a:r>
          </a:p>
          <a:p>
            <a:pPr marL="228600" lvl="0" indent="-228600" algn="just">
              <a:buFont typeface="+mj-lt"/>
              <a:buAutoNum type="arabicPeriod"/>
            </a:pPr>
            <a:r>
              <a:rPr lang="en-GB" sz="1100" dirty="0"/>
              <a:t>What is the resultant force?</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endParaRPr lang="en-GB"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P8: Forces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3365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342900" lvl="0" indent="-342900" algn="just">
              <a:buFont typeface="+mj-lt"/>
              <a:buAutoNum type="arabicPeriod"/>
            </a:pPr>
            <a:r>
              <a:rPr lang="en-GB" sz="1100" dirty="0"/>
              <a:t>Distance Travelled = Speed x Time</a:t>
            </a:r>
          </a:p>
          <a:p>
            <a:pPr marL="342900" indent="-342900" algn="just">
              <a:buFont typeface="+mj-lt"/>
              <a:buAutoNum type="arabicPeriod"/>
            </a:pPr>
            <a:endParaRPr lang="en-GB" sz="1100" dirty="0"/>
          </a:p>
          <a:p>
            <a:pPr marL="342900" lvl="0" indent="-342900" algn="just">
              <a:buFont typeface="+mj-lt"/>
              <a:buAutoNum type="arabicPeriod"/>
            </a:pPr>
            <a:r>
              <a:rPr lang="en-GB" sz="1100" dirty="0"/>
              <a:t>It does not involve direction.</a:t>
            </a:r>
          </a:p>
          <a:p>
            <a:pPr marL="342900" lvl="0" indent="-342900" algn="just">
              <a:buFont typeface="+mj-lt"/>
              <a:buAutoNum type="arabicPeriod"/>
            </a:pPr>
            <a:r>
              <a:rPr lang="en-GB" sz="1100" dirty="0"/>
              <a:t>Age, terrain, fitness and distance travelled.</a:t>
            </a:r>
          </a:p>
          <a:p>
            <a:pPr marL="342900" indent="-342900" algn="just">
              <a:buFont typeface="+mj-lt"/>
              <a:buAutoNum type="arabicPeriod"/>
            </a:pPr>
            <a:endParaRPr lang="en-GB" sz="1100" dirty="0"/>
          </a:p>
          <a:p>
            <a:pPr marL="342900" lvl="0" indent="-342900" algn="just">
              <a:buFont typeface="+mj-lt"/>
              <a:buAutoNum type="arabicPeriod"/>
            </a:pPr>
            <a:r>
              <a:rPr lang="en-GB" sz="1100" dirty="0"/>
              <a:t>1.5 m/s</a:t>
            </a:r>
          </a:p>
          <a:p>
            <a:pPr marL="342900" lvl="0" indent="-342900" algn="just">
              <a:buFont typeface="+mj-lt"/>
              <a:buAutoNum type="arabicPeriod"/>
            </a:pPr>
            <a:r>
              <a:rPr lang="en-GB" sz="1100" dirty="0"/>
              <a:t>3 m/s</a:t>
            </a:r>
          </a:p>
          <a:p>
            <a:pPr marL="342900" lvl="0" indent="-342900" algn="just">
              <a:buFont typeface="+mj-lt"/>
              <a:buAutoNum type="arabicPeriod"/>
            </a:pPr>
            <a:r>
              <a:rPr lang="en-GB" sz="1100" dirty="0"/>
              <a:t>6 m/s</a:t>
            </a:r>
          </a:p>
          <a:p>
            <a:pPr marL="342900" lvl="0" indent="-342900" algn="just">
              <a:buFont typeface="+mj-lt"/>
              <a:buAutoNum type="arabicPeriod"/>
            </a:pPr>
            <a:r>
              <a:rPr lang="en-GB" sz="1100" dirty="0"/>
              <a:t>330 m/s or 3.3x10</a:t>
            </a:r>
            <a:r>
              <a:rPr lang="en-GB" sz="1100" baseline="30000" dirty="0"/>
              <a:t>2 </a:t>
            </a:r>
            <a:r>
              <a:rPr lang="en-GB" sz="1100" dirty="0"/>
              <a:t>m/s</a:t>
            </a:r>
          </a:p>
          <a:p>
            <a:pPr marL="342900" lvl="0" indent="-342900" algn="just">
              <a:buFont typeface="+mj-lt"/>
              <a:buAutoNum type="arabicPeriod"/>
            </a:pPr>
            <a:r>
              <a:rPr lang="en-GB" sz="1100" dirty="0"/>
              <a:t>m</a:t>
            </a:r>
          </a:p>
          <a:p>
            <a:pPr marL="342900" lvl="0" indent="-342900" algn="just">
              <a:buFont typeface="+mj-lt"/>
              <a:buAutoNum type="arabicPeriod"/>
            </a:pPr>
            <a:r>
              <a:rPr lang="en-GB" sz="1100" dirty="0"/>
              <a:t>m/s</a:t>
            </a:r>
          </a:p>
          <a:p>
            <a:pPr marL="342900" lvl="0" indent="-342900" algn="just">
              <a:buFont typeface="+mj-lt"/>
              <a:buAutoNum type="arabicPeriod"/>
            </a:pPr>
            <a:r>
              <a:rPr lang="en-GB" sz="1100" dirty="0"/>
              <a:t>s</a:t>
            </a:r>
          </a:p>
          <a:p>
            <a:pPr marL="342900" lvl="0" indent="-342900" algn="just">
              <a:buFont typeface="+mj-lt"/>
              <a:buAutoNum type="arabicPeriod"/>
            </a:pPr>
            <a:r>
              <a:rPr lang="en-GB" sz="1100" dirty="0"/>
              <a:t>It is speed in a given direction.</a:t>
            </a:r>
          </a:p>
          <a:p>
            <a:pPr marL="342900" lvl="0" indent="-342900" algn="just">
              <a:buFont typeface="+mj-lt"/>
              <a:buAutoNum type="arabicPeriod"/>
            </a:pPr>
            <a:r>
              <a:rPr lang="en-GB" sz="1100" dirty="0"/>
              <a:t>It has direction.</a:t>
            </a:r>
          </a:p>
          <a:p>
            <a:pPr marL="342900" lvl="0" indent="-342900" algn="just">
              <a:buFont typeface="+mj-lt"/>
              <a:buAutoNum type="arabicPeriod"/>
            </a:pPr>
            <a:r>
              <a:rPr lang="en-GB" sz="1100" dirty="0"/>
              <a:t>Velocity has direction, speed doesn’t. </a:t>
            </a:r>
          </a:p>
          <a:p>
            <a:pPr marL="342900" lvl="0" indent="-342900" algn="just">
              <a:buFont typeface="+mj-lt"/>
              <a:buAutoNum type="arabicPeriod"/>
            </a:pPr>
            <a:r>
              <a:rPr lang="en-GB" sz="1100" dirty="0"/>
              <a:t>When the object moves along a straight line.</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Calculating the gradient of the line on the distance-time graph.</a:t>
            </a:r>
          </a:p>
          <a:p>
            <a:pPr marL="342900" lvl="0" indent="-342900" algn="just">
              <a:buFont typeface="+mj-lt"/>
              <a:buAutoNum type="arabicPeriod"/>
            </a:pPr>
            <a:r>
              <a:rPr lang="en-GB" sz="1100" dirty="0"/>
              <a:t>It would have the steepest line going up.</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Acceleration = Change in Velocity / Time</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m/s</a:t>
            </a:r>
            <a:r>
              <a:rPr lang="en-GB" sz="1100" baseline="30000" dirty="0"/>
              <a:t>2</a:t>
            </a:r>
            <a:endParaRPr lang="en-GB" sz="1100" dirty="0"/>
          </a:p>
          <a:p>
            <a:pPr marL="342900" lvl="0" indent="-342900" algn="just">
              <a:buFont typeface="+mj-lt"/>
              <a:buAutoNum type="arabicPeriod"/>
            </a:pPr>
            <a:r>
              <a:rPr lang="en-GB" sz="1100" dirty="0"/>
              <a:t>m/s</a:t>
            </a:r>
          </a:p>
          <a:p>
            <a:pPr marL="342900" lvl="0" indent="-342900" algn="just">
              <a:buFont typeface="+mj-lt"/>
              <a:buAutoNum type="arabicPeriod"/>
            </a:pPr>
            <a:r>
              <a:rPr lang="en-GB" sz="1100" dirty="0"/>
              <a:t>Calculating the gradient of the line on the velocity-time graph.</a:t>
            </a:r>
          </a:p>
          <a:p>
            <a:pPr marL="342900" lvl="0" indent="-342900" algn="just">
              <a:buFont typeface="+mj-lt"/>
              <a:buAutoNum type="arabicPeriod"/>
            </a:pPr>
            <a:r>
              <a:rPr lang="en-GB" sz="1100" dirty="0"/>
              <a:t>9.8m/s</a:t>
            </a:r>
            <a:r>
              <a:rPr lang="en-GB" sz="1100" baseline="30000" dirty="0"/>
              <a:t>2</a:t>
            </a:r>
          </a:p>
          <a:p>
            <a:pPr marL="342900" lvl="0" indent="-342900" algn="just">
              <a:buFont typeface="+mj-lt"/>
              <a:buAutoNum type="arabicPeriod"/>
            </a:pPr>
            <a:endParaRPr lang="en-GB" sz="1100" baseline="30000" dirty="0"/>
          </a:p>
          <a:p>
            <a:pPr marL="342900" lvl="0" indent="-342900" algn="just">
              <a:buFont typeface="+mj-lt"/>
              <a:buAutoNum type="arabicPeriod"/>
            </a:pPr>
            <a:endParaRPr lang="en-GB" sz="1100" baseline="30000" dirty="0"/>
          </a:p>
          <a:p>
            <a:pPr marL="342900" lvl="0" indent="-342900" algn="just">
              <a:buFont typeface="+mj-lt"/>
              <a:buAutoNum type="arabicPeriod"/>
            </a:pPr>
            <a:endParaRPr lang="en-GB" sz="1100" baseline="30000" dirty="0"/>
          </a:p>
          <a:p>
            <a:pPr marL="342900" lvl="0" indent="-342900" algn="just">
              <a:buFont typeface="+mj-lt"/>
              <a:buAutoNum type="arabicPeriod"/>
            </a:pPr>
            <a:r>
              <a:rPr lang="en-GB" sz="1100" dirty="0"/>
              <a:t>The object initially accelerates due to the force of gravity.  As it increases in speed resistance acting in the opposite direction increases.  Eventually the force due to gravity and force due to resistance are equal and the object reaches terminal velocity.</a:t>
            </a:r>
          </a:p>
          <a:p>
            <a:pPr marL="342900" lvl="0" indent="-342900" algn="just">
              <a:buFont typeface="+mj-lt"/>
              <a:buAutoNum type="arabicPeriod"/>
            </a:pPr>
            <a:r>
              <a:rPr lang="en-GB" sz="1100" dirty="0"/>
              <a:t>This is the distance travelled in a given direction.</a:t>
            </a:r>
          </a:p>
          <a:p>
            <a:pPr marL="342900" lvl="0" indent="-342900" algn="just">
              <a:buFont typeface="+mj-lt"/>
              <a:buAutoNum type="arabicPeriod"/>
            </a:pPr>
            <a:r>
              <a:rPr lang="en-GB" sz="1100" dirty="0"/>
              <a:t>It is negative acceleration when an object slows down.</a:t>
            </a:r>
          </a:p>
          <a:p>
            <a:pPr marL="228600" lvl="0" indent="-228600" algn="just">
              <a:buFont typeface="+mj-lt"/>
              <a:buAutoNum type="arabicPeriod" startAt="3"/>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342900" lvl="0" indent="-342900" algn="just">
              <a:buFont typeface="+mj-lt"/>
              <a:buAutoNum type="arabicPeriod"/>
            </a:pPr>
            <a:r>
              <a:rPr lang="en-GB" sz="1100" dirty="0"/>
              <a:t>What is the equation that links distance travelled, speed and time?</a:t>
            </a:r>
          </a:p>
          <a:p>
            <a:pPr marL="342900" lvl="0" indent="-342900" algn="just">
              <a:buFont typeface="+mj-lt"/>
              <a:buAutoNum type="arabicPeriod"/>
            </a:pPr>
            <a:r>
              <a:rPr lang="en-GB" sz="1100" dirty="0"/>
              <a:t>Why is speed a scalar quantity?</a:t>
            </a:r>
          </a:p>
          <a:p>
            <a:pPr marL="342900" lvl="0" indent="-342900" algn="just">
              <a:buFont typeface="+mj-lt"/>
              <a:buAutoNum type="arabicPeriod"/>
            </a:pPr>
            <a:r>
              <a:rPr lang="en-GB" sz="1100" dirty="0"/>
              <a:t>What can the speed a person walks, runs or cycles at depend on?</a:t>
            </a:r>
          </a:p>
          <a:p>
            <a:pPr marL="342900" lvl="0" indent="-342900" algn="just">
              <a:buFont typeface="+mj-lt"/>
              <a:buAutoNum type="arabicPeriod"/>
            </a:pPr>
            <a:r>
              <a:rPr lang="en-GB" sz="1100" dirty="0"/>
              <a:t>What is a typical walking speed?</a:t>
            </a:r>
          </a:p>
          <a:p>
            <a:pPr marL="342900" lvl="0" indent="-342900" algn="just">
              <a:buFont typeface="+mj-lt"/>
              <a:buAutoNum type="arabicPeriod"/>
            </a:pPr>
            <a:r>
              <a:rPr lang="en-GB" sz="1100" dirty="0"/>
              <a:t>What is a typical running speed?</a:t>
            </a:r>
          </a:p>
          <a:p>
            <a:pPr marL="342900" lvl="0" indent="-342900" algn="just">
              <a:buFont typeface="+mj-lt"/>
              <a:buAutoNum type="arabicPeriod"/>
            </a:pPr>
            <a:r>
              <a:rPr lang="en-GB" sz="1100" dirty="0"/>
              <a:t>What is a typical cycling speed?</a:t>
            </a:r>
          </a:p>
          <a:p>
            <a:pPr marL="342900" lvl="0" indent="-342900" algn="just">
              <a:buFont typeface="+mj-lt"/>
              <a:buAutoNum type="arabicPeriod"/>
            </a:pPr>
            <a:r>
              <a:rPr lang="en-GB" sz="1100" dirty="0"/>
              <a:t>What is the typical speed of sound?</a:t>
            </a:r>
          </a:p>
          <a:p>
            <a:pPr marL="342900" lvl="0" indent="-342900" algn="just">
              <a:buFont typeface="+mj-lt"/>
              <a:buAutoNum type="arabicPeriod"/>
            </a:pPr>
            <a:r>
              <a:rPr lang="en-GB" sz="1100" dirty="0"/>
              <a:t>What is the unit for distance?</a:t>
            </a:r>
          </a:p>
          <a:p>
            <a:pPr marL="342900" lvl="0" indent="-342900" algn="just">
              <a:buFont typeface="+mj-lt"/>
              <a:buAutoNum type="arabicPeriod"/>
            </a:pPr>
            <a:r>
              <a:rPr lang="en-GB" sz="1100" dirty="0"/>
              <a:t>What is the unit for speed?</a:t>
            </a:r>
          </a:p>
          <a:p>
            <a:pPr marL="342900" lvl="0" indent="-342900" algn="just">
              <a:buFont typeface="+mj-lt"/>
              <a:buAutoNum type="arabicPeriod"/>
            </a:pPr>
            <a:r>
              <a:rPr lang="en-GB" sz="1100" dirty="0"/>
              <a:t>What is the unit for time?</a:t>
            </a:r>
          </a:p>
          <a:p>
            <a:pPr marL="342900" lvl="0" indent="-342900" algn="just">
              <a:buFont typeface="+mj-lt"/>
              <a:buAutoNum type="arabicPeriod"/>
            </a:pPr>
            <a:r>
              <a:rPr lang="en-GB" sz="1100" dirty="0"/>
              <a:t>What is velocity?</a:t>
            </a:r>
          </a:p>
          <a:p>
            <a:pPr marL="342900" lvl="0" indent="-342900" algn="just">
              <a:buFont typeface="+mj-lt"/>
              <a:buAutoNum type="arabicPeriod"/>
            </a:pPr>
            <a:r>
              <a:rPr lang="en-GB" sz="1100" dirty="0"/>
              <a:t>Why is velocity a vector?</a:t>
            </a:r>
          </a:p>
          <a:p>
            <a:pPr marL="342900" lvl="0" indent="-342900" algn="just">
              <a:buFont typeface="+mj-lt"/>
              <a:buAutoNum type="arabicPeriod"/>
            </a:pPr>
            <a:r>
              <a:rPr lang="en-GB" sz="1100" dirty="0"/>
              <a:t>How is velocity different from speed?</a:t>
            </a:r>
          </a:p>
          <a:p>
            <a:pPr marL="342900" lvl="0" indent="-342900" algn="just">
              <a:buFont typeface="+mj-lt"/>
              <a:buAutoNum type="arabicPeriod"/>
            </a:pPr>
            <a:r>
              <a:rPr lang="en-GB" sz="1100" dirty="0"/>
              <a:t>When can a distance travelled be represented by a distance time graph?</a:t>
            </a:r>
          </a:p>
          <a:p>
            <a:pPr marL="342900" lvl="0" indent="-342900" algn="just">
              <a:buFont typeface="+mj-lt"/>
              <a:buAutoNum type="arabicPeriod"/>
            </a:pPr>
            <a:r>
              <a:rPr lang="en-GB" sz="1100" dirty="0"/>
              <a:t>How can the speed of an object be calculated from using a distance time graph?</a:t>
            </a:r>
          </a:p>
          <a:p>
            <a:pPr marL="342900" lvl="0" indent="-342900" algn="just">
              <a:buFont typeface="+mj-lt"/>
              <a:buAutoNum type="arabicPeriod"/>
            </a:pPr>
            <a:r>
              <a:rPr lang="en-GB" sz="1100" dirty="0"/>
              <a:t>How can you tell on a distance-time graph when an object is travelling the fastest?</a:t>
            </a:r>
          </a:p>
          <a:p>
            <a:pPr marL="342900" lvl="0" indent="-342900" algn="just">
              <a:buFont typeface="+mj-lt"/>
              <a:buAutoNum type="arabicPeriod"/>
            </a:pPr>
            <a:r>
              <a:rPr lang="en-GB" sz="1100" dirty="0"/>
              <a:t>What is the equation that links acceleration, change in velocity and time?</a:t>
            </a:r>
          </a:p>
          <a:p>
            <a:pPr marL="342900" lvl="0" indent="-342900" algn="just">
              <a:buFont typeface="+mj-lt"/>
              <a:buAutoNum type="arabicPeriod"/>
            </a:pPr>
            <a:r>
              <a:rPr lang="en-GB" sz="1100" dirty="0"/>
              <a:t>What is the unit for acceleration?</a:t>
            </a:r>
          </a:p>
          <a:p>
            <a:pPr marL="342900" lvl="0" indent="-342900" algn="just">
              <a:buFont typeface="+mj-lt"/>
              <a:buAutoNum type="arabicPeriod"/>
            </a:pPr>
            <a:r>
              <a:rPr lang="en-GB" sz="1100" dirty="0"/>
              <a:t>What is the unit for change in velocity?</a:t>
            </a:r>
          </a:p>
          <a:p>
            <a:pPr marL="342900" lvl="0" indent="-342900" algn="just">
              <a:buFont typeface="+mj-lt"/>
              <a:buAutoNum type="arabicPeriod"/>
            </a:pPr>
            <a:r>
              <a:rPr lang="en-GB" sz="1100" dirty="0"/>
              <a:t>How can acceleration be calculated using a velocity-time graph?</a:t>
            </a:r>
          </a:p>
          <a:p>
            <a:pPr marL="342900" lvl="0" indent="-342900" algn="just">
              <a:buFont typeface="+mj-lt"/>
              <a:buAutoNum type="arabicPeriod"/>
            </a:pPr>
            <a:r>
              <a:rPr lang="en-GB" sz="1100" dirty="0"/>
              <a:t>If an object is falling near the Earth’s surface freely under gravity what would its acceleration be?</a:t>
            </a:r>
          </a:p>
          <a:p>
            <a:pPr marL="342900" lvl="0" indent="-342900" algn="just">
              <a:buFont typeface="+mj-lt"/>
              <a:buAutoNum type="arabicPeriod"/>
            </a:pPr>
            <a:r>
              <a:rPr lang="en-GB" sz="1100" dirty="0"/>
              <a:t>What happens to an object as it falls through a fluid such as air or water?</a:t>
            </a:r>
          </a:p>
          <a:p>
            <a:pPr marL="342900" indent="-342900" algn="just">
              <a:buFont typeface="+mj-lt"/>
              <a:buAutoNum type="arabicPeriod"/>
            </a:pPr>
            <a:endParaRPr lang="en-GB" sz="1100" dirty="0"/>
          </a:p>
          <a:p>
            <a:pPr marL="342900" indent="-342900" algn="just">
              <a:buFont typeface="+mj-lt"/>
              <a:buAutoNum type="arabicPeriod"/>
            </a:pPr>
            <a:endParaRPr lang="en-GB" sz="1100" b="1" dirty="0"/>
          </a:p>
          <a:p>
            <a:pPr marL="342900" indent="-342900" algn="just">
              <a:buFont typeface="+mj-lt"/>
              <a:buAutoNum type="arabicPeriod"/>
            </a:pPr>
            <a:endParaRPr lang="en-GB" sz="1100" b="1" dirty="0"/>
          </a:p>
          <a:p>
            <a:pPr marL="342900" indent="-342900" algn="just">
              <a:buFont typeface="+mj-lt"/>
              <a:buAutoNum type="arabicPeriod"/>
            </a:pPr>
            <a:endParaRPr lang="en-GB" sz="1100" dirty="0"/>
          </a:p>
          <a:p>
            <a:pPr marL="342900" lvl="0" indent="-342900" algn="just">
              <a:buFont typeface="+mj-lt"/>
              <a:buAutoNum type="arabicPeriod"/>
            </a:pPr>
            <a:r>
              <a:rPr lang="en-GB" sz="1100" dirty="0"/>
              <a:t>What is displacement?</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What is deceleration? </a:t>
            </a:r>
          </a:p>
          <a:p>
            <a:r>
              <a:rPr lang="en-GB" b="1" dirty="0"/>
              <a:t> </a:t>
            </a:r>
            <a:endParaRPr lang="en-GB"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endParaRPr lang="en-GB"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P9: Motion</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8557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342900" lvl="0" indent="-342900" algn="just">
              <a:buFont typeface="+mj-lt"/>
              <a:buAutoNum type="arabicPeriod"/>
            </a:pPr>
            <a:r>
              <a:rPr lang="en-GB" sz="1100" dirty="0"/>
              <a:t>Acceleration = Change in Velocity / Time Taken</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Metres, pre second squared ,m/s</a:t>
            </a:r>
            <a:r>
              <a:rPr lang="en-GB" sz="1100" baseline="30000" dirty="0"/>
              <a:t>2</a:t>
            </a:r>
          </a:p>
          <a:p>
            <a:pPr marL="342900" lvl="0" indent="-342900" algn="just">
              <a:buFont typeface="+mj-lt"/>
              <a:buAutoNum type="arabicPeriod"/>
            </a:pPr>
            <a:r>
              <a:rPr lang="en-GB" sz="1100" dirty="0"/>
              <a:t>Metres per second, m/s</a:t>
            </a:r>
          </a:p>
          <a:p>
            <a:pPr marL="342900" lvl="0" indent="-342900" algn="just">
              <a:buFont typeface="+mj-lt"/>
              <a:buAutoNum type="arabicPeriod"/>
            </a:pPr>
            <a:r>
              <a:rPr lang="en-GB" sz="1100" dirty="0"/>
              <a:t>Seconds, s</a:t>
            </a:r>
          </a:p>
          <a:p>
            <a:pPr marL="342900" lvl="0" indent="-342900" algn="just">
              <a:buFont typeface="+mj-lt"/>
              <a:buAutoNum type="arabicPeriod"/>
            </a:pPr>
            <a:r>
              <a:rPr lang="en-GB" sz="1100" dirty="0"/>
              <a:t>An object slowing down.</a:t>
            </a:r>
          </a:p>
          <a:p>
            <a:pPr marL="342900" lvl="0" indent="-342900" algn="just">
              <a:buFont typeface="+mj-lt"/>
              <a:buAutoNum type="arabicPeriod"/>
            </a:pPr>
            <a:r>
              <a:rPr lang="en-GB" sz="1100" dirty="0"/>
              <a:t>Metres, m</a:t>
            </a:r>
          </a:p>
          <a:p>
            <a:pPr marL="342900" lvl="0" indent="-342900" algn="just">
              <a:buFont typeface="+mj-lt"/>
              <a:buAutoNum type="arabicPeriod"/>
            </a:pPr>
            <a:r>
              <a:rPr lang="en-GB" sz="1100" dirty="0"/>
              <a:t>9.8 m/s</a:t>
            </a:r>
            <a:r>
              <a:rPr lang="en-GB" sz="1100" baseline="30000" dirty="0"/>
              <a:t>2</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The object remains stationary.</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The object continues to move at the same velocity.</a:t>
            </a:r>
          </a:p>
          <a:p>
            <a:pPr marL="342900" lvl="0" indent="-342900" algn="just">
              <a:buFont typeface="+mj-lt"/>
              <a:buAutoNum type="arabicPeriod"/>
            </a:pPr>
            <a:r>
              <a:rPr lang="en-GB" sz="1100" dirty="0"/>
              <a:t>The velocity of the object will change.  This means that speed and/or direction could change.</a:t>
            </a: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The acceleration of an object is proportional to the resultant force acting on the object, and inversely proportional to the mass of the object.</a:t>
            </a: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Resultant Force = Mass x Acceleration</a:t>
            </a: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Newtons, N</a:t>
            </a: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Kilograms, kg</a:t>
            </a: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The ration of force over acceleration.</a:t>
            </a:r>
          </a:p>
          <a:p>
            <a:pPr marL="342900" lvl="0" indent="-342900" algn="just">
              <a:buFont typeface="+mj-lt"/>
              <a:buAutoNum type="arabicPeriod"/>
            </a:pPr>
            <a:r>
              <a:rPr lang="en-GB" sz="1100" dirty="0"/>
              <a:t>~</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Whenever two objects interact, the forces they exert on each other are equal and opposite.</a:t>
            </a:r>
          </a:p>
          <a:p>
            <a:pPr marL="342900" lvl="0" indent="-342900" algn="just">
              <a:buFont typeface="+mj-lt"/>
              <a:buAutoNum type="arabicPeriod"/>
            </a:pPr>
            <a:r>
              <a:rPr lang="en-GB" sz="1100" dirty="0"/>
              <a:t>The sum of the thinking distance and braking distance.</a:t>
            </a:r>
          </a:p>
          <a:p>
            <a:pPr marL="342900" lvl="0" indent="-342900" algn="just">
              <a:buFont typeface="+mj-lt"/>
              <a:buAutoNum type="arabicPeriod"/>
            </a:pPr>
            <a:r>
              <a:rPr lang="en-GB" sz="1100" dirty="0"/>
              <a:t>The distance a vehicle travels during the driver's reaction time.</a:t>
            </a:r>
          </a:p>
          <a:p>
            <a:pPr marL="342900" lvl="0" indent="-342900" algn="just">
              <a:buFont typeface="+mj-lt"/>
              <a:buAutoNum type="arabicPeriod"/>
            </a:pPr>
            <a:r>
              <a:rPr lang="en-GB" sz="1100" dirty="0"/>
              <a:t>The distance a vehicle travels under a braking force to stop.</a:t>
            </a:r>
          </a:p>
          <a:p>
            <a:pPr marL="342900" lvl="0" indent="-342900" algn="just">
              <a:buFont typeface="+mj-lt"/>
              <a:buAutoNum type="arabicPeriod"/>
            </a:pPr>
            <a:r>
              <a:rPr lang="en-GB" sz="1100" dirty="0"/>
              <a:t>Between 0.2 and 0.9 seconds.</a:t>
            </a:r>
          </a:p>
          <a:p>
            <a:pPr marL="342900" lvl="0" indent="-342900" algn="just">
              <a:buFont typeface="+mj-lt"/>
              <a:buAutoNum type="arabicPeriod"/>
            </a:pPr>
            <a:r>
              <a:rPr lang="en-GB" sz="1100" dirty="0"/>
              <a:t>Tiredness, drugs, alcohol and distractions.</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Adverse weather conditions and poor condition of the vehicle.</a:t>
            </a:r>
          </a:p>
          <a:p>
            <a:pPr marL="342900" lvl="0" indent="-342900" algn="just">
              <a:buFont typeface="+mj-lt"/>
              <a:buAutoNum type="arabicPeriod"/>
            </a:pPr>
            <a:r>
              <a:rPr lang="en-GB" sz="1100" dirty="0"/>
              <a:t>Wet or icy conditions.</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Poor conditions of the brakes and tyres.</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Work is done by the friction force between the brakes and the wheel to reduce kinetic energy of the vehicle.  The temperature of the brakes increase.</a:t>
            </a:r>
          </a:p>
          <a:p>
            <a:pPr marL="342900" lvl="0" indent="-342900" algn="just">
              <a:buFont typeface="+mj-lt"/>
              <a:buAutoNum type="arabicPeriod"/>
            </a:pPr>
            <a:r>
              <a:rPr lang="en-GB" sz="1100" dirty="0"/>
              <a:t>It needs to increase</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Brakes overheating and loss of control.</a:t>
            </a:r>
          </a:p>
          <a:p>
            <a:pPr marL="342900" lvl="0" indent="-342900" algn="just">
              <a:buFont typeface="+mj-lt"/>
              <a:buAutoNum type="arabicPeriod"/>
            </a:pPr>
            <a:endParaRPr lang="en-GB" sz="1100" dirty="0"/>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342900" lvl="0" indent="-342900" algn="just">
              <a:buFont typeface="+mj-lt"/>
              <a:buAutoNum type="arabicPeriod"/>
            </a:pPr>
            <a:r>
              <a:rPr lang="en-GB" sz="1100" dirty="0"/>
              <a:t>What is the equation that links acceleration, change in velocity and time taken?</a:t>
            </a:r>
          </a:p>
          <a:p>
            <a:pPr marL="342900" lvl="0" indent="-342900" algn="just">
              <a:buFont typeface="+mj-lt"/>
              <a:buAutoNum type="arabicPeriod"/>
            </a:pPr>
            <a:r>
              <a:rPr lang="en-GB" sz="1100" dirty="0"/>
              <a:t>What is the unit for acceleration?</a:t>
            </a:r>
          </a:p>
          <a:p>
            <a:pPr marL="342900" lvl="0" indent="-342900" algn="just">
              <a:buFont typeface="+mj-lt"/>
              <a:buAutoNum type="arabicPeriod"/>
            </a:pPr>
            <a:r>
              <a:rPr lang="en-GB" sz="1100" dirty="0"/>
              <a:t>What is the unit for change in velocity?</a:t>
            </a:r>
          </a:p>
          <a:p>
            <a:pPr marL="342900" lvl="0" indent="-342900" algn="just">
              <a:buFont typeface="+mj-lt"/>
              <a:buAutoNum type="arabicPeriod"/>
            </a:pPr>
            <a:r>
              <a:rPr lang="en-GB" sz="1100" dirty="0"/>
              <a:t>What is the unit for time?</a:t>
            </a:r>
          </a:p>
          <a:p>
            <a:pPr marL="342900" lvl="0" indent="-342900" algn="just">
              <a:buFont typeface="+mj-lt"/>
              <a:buAutoNum type="arabicPeriod"/>
            </a:pPr>
            <a:r>
              <a:rPr lang="en-GB" sz="1100" dirty="0"/>
              <a:t>What is deceleration?</a:t>
            </a:r>
          </a:p>
          <a:p>
            <a:pPr marL="342900" lvl="0" indent="-342900" algn="just">
              <a:buFont typeface="+mj-lt"/>
              <a:buAutoNum type="arabicPeriod"/>
            </a:pPr>
            <a:r>
              <a:rPr lang="en-GB" sz="1100" dirty="0"/>
              <a:t>What is the unit for distance?</a:t>
            </a:r>
          </a:p>
          <a:p>
            <a:pPr marL="342900" lvl="0" indent="-342900" algn="just">
              <a:buFont typeface="+mj-lt"/>
              <a:buAutoNum type="arabicPeriod"/>
            </a:pPr>
            <a:r>
              <a:rPr lang="en-GB" sz="1100" dirty="0"/>
              <a:t>What is the acceleration of an object falling freely under gravity near the Earth?</a:t>
            </a:r>
          </a:p>
          <a:p>
            <a:pPr marL="342900" lvl="0" indent="-342900" algn="just">
              <a:buFont typeface="+mj-lt"/>
              <a:buAutoNum type="arabicPeriod"/>
            </a:pPr>
            <a:r>
              <a:rPr lang="en-GB" sz="1100" dirty="0"/>
              <a:t>If the resultant force is 0 on a stationary object what happens to the motion of the object?</a:t>
            </a:r>
          </a:p>
          <a:p>
            <a:pPr marL="342900" indent="-342900" algn="just">
              <a:buFont typeface="+mj-lt"/>
              <a:buAutoNum type="arabicPeriod"/>
            </a:pPr>
            <a:r>
              <a:rPr lang="en-GB" sz="1100" dirty="0"/>
              <a:t>If the resultant force is 0 on a moving object what happens to the motion of the object?</a:t>
            </a:r>
          </a:p>
          <a:p>
            <a:pPr marL="342900" indent="-342900" algn="just">
              <a:buFont typeface="+mj-lt"/>
              <a:buAutoNum type="arabicPeriod"/>
            </a:pPr>
            <a:r>
              <a:rPr lang="en-GB" sz="1100" dirty="0"/>
              <a:t>What happens if a resultant force is acting on an object?</a:t>
            </a:r>
          </a:p>
          <a:p>
            <a:pPr marL="342900" indent="-342900" algn="just">
              <a:buFont typeface="+mj-lt"/>
              <a:buAutoNum type="arabicPeriod"/>
            </a:pPr>
            <a:endParaRPr lang="en-GB" sz="1100" dirty="0"/>
          </a:p>
          <a:p>
            <a:pPr marL="342900" lvl="0" indent="-342900" algn="just">
              <a:buFont typeface="+mj-lt"/>
              <a:buAutoNum type="arabicPeriod"/>
            </a:pPr>
            <a:r>
              <a:rPr lang="en-GB" sz="1100" dirty="0"/>
              <a:t>What does Newtons second law state?</a:t>
            </a:r>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pPr marL="342900" lvl="0" indent="-342900" algn="just">
              <a:buFont typeface="+mj-lt"/>
              <a:buAutoNum type="arabicPeriod"/>
            </a:pPr>
            <a:r>
              <a:rPr lang="en-GB" sz="1100" dirty="0"/>
              <a:t>What is the equation that links acceleration, mass and resultant force?</a:t>
            </a:r>
          </a:p>
          <a:p>
            <a:pPr marL="342900" lvl="0" indent="-342900" algn="just">
              <a:buFont typeface="+mj-lt"/>
              <a:buAutoNum type="arabicPeriod"/>
            </a:pPr>
            <a:r>
              <a:rPr lang="en-GB" sz="1100" dirty="0"/>
              <a:t>What is the unit for force?</a:t>
            </a:r>
          </a:p>
          <a:p>
            <a:pPr marL="342900" lvl="0" indent="-342900" algn="just">
              <a:buFont typeface="+mj-lt"/>
              <a:buAutoNum type="arabicPeriod"/>
            </a:pPr>
            <a:r>
              <a:rPr lang="en-GB" sz="1100" dirty="0"/>
              <a:t>What is the unit for mass?</a:t>
            </a:r>
          </a:p>
          <a:p>
            <a:pPr marL="342900" lvl="0" indent="-342900" algn="just">
              <a:buFont typeface="+mj-lt"/>
              <a:buAutoNum type="arabicPeriod"/>
            </a:pPr>
            <a:r>
              <a:rPr lang="en-GB" sz="1100" dirty="0"/>
              <a:t>What is inertial mass? (HT Only)</a:t>
            </a:r>
          </a:p>
          <a:p>
            <a:pPr marL="342900" lvl="0" indent="-342900" algn="just">
              <a:buFont typeface="+mj-lt"/>
              <a:buAutoNum type="arabicPeriod"/>
            </a:pPr>
            <a:r>
              <a:rPr lang="en-GB" sz="1100" dirty="0"/>
              <a:t>What is the symbol for an approximate answer?</a:t>
            </a:r>
          </a:p>
          <a:p>
            <a:pPr marL="342900" lvl="0" indent="-342900" algn="just">
              <a:buFont typeface="+mj-lt"/>
              <a:buAutoNum type="arabicPeriod"/>
            </a:pPr>
            <a:r>
              <a:rPr lang="en-GB" sz="1100" dirty="0"/>
              <a:t>What does Newtons third law state?</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What is stopping distance?</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What is thinking distance?</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What is braking distance?</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What is the typical reaction time of a person?</a:t>
            </a:r>
          </a:p>
          <a:p>
            <a:pPr marL="342900" lvl="0" indent="-342900" algn="just">
              <a:buFont typeface="+mj-lt"/>
              <a:buAutoNum type="arabicPeriod"/>
            </a:pPr>
            <a:r>
              <a:rPr lang="en-GB" sz="1100" dirty="0"/>
              <a:t>What can a driver’s reaction time be affected by?</a:t>
            </a:r>
          </a:p>
          <a:p>
            <a:pPr marL="342900" lvl="0" indent="-342900" algn="just">
              <a:buFont typeface="+mj-lt"/>
              <a:buAutoNum type="arabicPeriod"/>
            </a:pPr>
            <a:r>
              <a:rPr lang="en-GB" sz="1100" dirty="0"/>
              <a:t>What can the braking distance of a vehicle be affected by?</a:t>
            </a:r>
          </a:p>
          <a:p>
            <a:pPr marL="342900" lvl="0" indent="-342900" algn="just">
              <a:buFont typeface="+mj-lt"/>
              <a:buAutoNum type="arabicPeriod"/>
            </a:pPr>
            <a:r>
              <a:rPr lang="en-GB" sz="1100" dirty="0"/>
              <a:t>What are examples of adverse road conditions?</a:t>
            </a:r>
          </a:p>
          <a:p>
            <a:pPr marL="342900" lvl="0" indent="-342900" algn="just">
              <a:buFont typeface="+mj-lt"/>
              <a:buAutoNum type="arabicPeriod"/>
            </a:pPr>
            <a:r>
              <a:rPr lang="en-GB" sz="1100" dirty="0"/>
              <a:t>What are examples of poor condition of the vehicle?</a:t>
            </a:r>
          </a:p>
          <a:p>
            <a:pPr marL="342900" lvl="0" indent="-342900" algn="just">
              <a:buFont typeface="+mj-lt"/>
              <a:buAutoNum type="arabicPeriod"/>
            </a:pPr>
            <a:r>
              <a:rPr lang="en-GB" sz="1100" dirty="0"/>
              <a:t>What happens when a force is applied to the breaks?</a:t>
            </a:r>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pPr marL="342900" lvl="0" indent="-342900" algn="just">
              <a:buFont typeface="+mj-lt"/>
              <a:buAutoNum type="arabicPeriod"/>
            </a:pPr>
            <a:r>
              <a:rPr lang="en-GB" sz="1100" dirty="0"/>
              <a:t>What happens to the braking force required when speed is increased?</a:t>
            </a:r>
          </a:p>
          <a:p>
            <a:pPr marL="342900" lvl="0" indent="-342900" algn="just">
              <a:buFont typeface="+mj-lt"/>
              <a:buAutoNum type="arabicPeriod"/>
            </a:pPr>
            <a:r>
              <a:rPr lang="en-GB" sz="1100" dirty="0"/>
              <a:t>What problems can large decelerations cause?</a:t>
            </a:r>
          </a:p>
          <a:p>
            <a:pPr lvl="0" algn="just"/>
            <a:endParaRPr lang="en-GB" sz="1100" dirty="0"/>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r>
              <a:rPr lang="en-GB" b="1" dirty="0"/>
              <a:t> </a:t>
            </a:r>
            <a:endParaRPr lang="en-GB"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endParaRPr lang="en-GB"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P10: Force and Motion</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9945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342900" lvl="0" indent="-342900" algn="just">
              <a:buFont typeface="+mj-lt"/>
              <a:buAutoNum type="arabicPeriod"/>
            </a:pPr>
            <a:r>
              <a:rPr lang="en-GB" sz="1100" dirty="0"/>
              <a:t>Transverse waves that transfer energy from the source of the waves to an absorber.</a:t>
            </a:r>
          </a:p>
          <a:p>
            <a:pPr marL="342900" lvl="0" indent="-342900" algn="just">
              <a:buFont typeface="+mj-lt"/>
              <a:buAutoNum type="arabicPeriod"/>
            </a:pPr>
            <a:r>
              <a:rPr lang="en-GB" sz="1100" dirty="0"/>
              <a:t>In terms of their wavelengths.</a:t>
            </a:r>
          </a:p>
          <a:p>
            <a:pPr marL="342900" lvl="0" indent="-342900" algn="just">
              <a:buFont typeface="+mj-lt"/>
              <a:buAutoNum type="arabicPeriod"/>
            </a:pPr>
            <a:r>
              <a:rPr lang="en-GB" sz="1100" dirty="0"/>
              <a:t>Radiowaves </a:t>
            </a:r>
            <a:r>
              <a:rPr lang="en-GB" sz="1100" dirty="0">
                <a:sym typeface="Wingdings" pitchFamily="2" charset="2"/>
              </a:rPr>
              <a:t> Microwaves  Infrared  Visible Light  Ultraviolet  X-Rays  Gamma Rays</a:t>
            </a:r>
          </a:p>
          <a:p>
            <a:pPr marL="342900" lvl="0" indent="-342900" algn="just">
              <a:buFont typeface="+mj-lt"/>
              <a:buAutoNum type="arabicPeriod"/>
            </a:pPr>
            <a:r>
              <a:rPr lang="en-GB" sz="1100" dirty="0">
                <a:sym typeface="Wingdings" pitchFamily="2" charset="2"/>
              </a:rPr>
              <a:t>Visible light.</a:t>
            </a:r>
          </a:p>
          <a:p>
            <a:pPr marL="342900" lvl="0" indent="-342900" algn="just">
              <a:buFont typeface="+mj-lt"/>
              <a:buAutoNum type="arabicPeriod"/>
            </a:pPr>
            <a:r>
              <a:rPr lang="en-GB" sz="1100" dirty="0">
                <a:sym typeface="Wingdings" pitchFamily="2" charset="2"/>
              </a:rPr>
              <a:t>Changes in the nucleus of the atom.</a:t>
            </a:r>
          </a:p>
          <a:p>
            <a:pPr marL="342900" lvl="0" indent="-342900" algn="just">
              <a:buFont typeface="+mj-lt"/>
              <a:buAutoNum type="arabicPeriod"/>
            </a:pPr>
            <a:r>
              <a:rPr lang="en-GB" sz="1100" dirty="0">
                <a:sym typeface="Wingdings" pitchFamily="2" charset="2"/>
              </a:rPr>
              <a:t>Ultraviolet, W-rays and gamma rays.</a:t>
            </a:r>
          </a:p>
          <a:p>
            <a:pPr marL="342900" lvl="0" indent="-342900" algn="just">
              <a:buFont typeface="+mj-lt"/>
              <a:buAutoNum type="arabicPeriod"/>
            </a:pPr>
            <a:endParaRPr lang="en-GB" sz="1100" dirty="0">
              <a:sym typeface="Wingdings" pitchFamily="2" charset="2"/>
            </a:endParaRPr>
          </a:p>
          <a:p>
            <a:pPr marL="342900" lvl="0" indent="-342900" algn="just">
              <a:buFont typeface="+mj-lt"/>
              <a:buAutoNum type="arabicPeriod"/>
            </a:pPr>
            <a:r>
              <a:rPr lang="en-GB" sz="1100" dirty="0">
                <a:sym typeface="Wingdings" pitchFamily="2" charset="2"/>
              </a:rPr>
              <a:t>It is a measure of the risk of harm resulting from the exposure of the body to the radiation.</a:t>
            </a:r>
          </a:p>
          <a:p>
            <a:pPr marL="342900" lvl="0" indent="-342900" algn="just">
              <a:buFont typeface="+mj-lt"/>
              <a:buAutoNum type="arabicPeriod"/>
            </a:pPr>
            <a:r>
              <a:rPr lang="en-GB" sz="1100" dirty="0">
                <a:sym typeface="Wingdings" pitchFamily="2" charset="2"/>
              </a:rPr>
              <a:t>Sieverts (</a:t>
            </a:r>
            <a:r>
              <a:rPr lang="en-GB" sz="1100" dirty="0" err="1">
                <a:sym typeface="Wingdings" pitchFamily="2" charset="2"/>
              </a:rPr>
              <a:t>Sv</a:t>
            </a:r>
            <a:r>
              <a:rPr lang="en-GB" sz="1100" dirty="0">
                <a:sym typeface="Wingdings" pitchFamily="2" charset="2"/>
              </a:rPr>
              <a:t>)</a:t>
            </a:r>
          </a:p>
          <a:p>
            <a:pPr marL="342900" lvl="0" indent="-342900" algn="just">
              <a:buFont typeface="+mj-lt"/>
              <a:buAutoNum type="arabicPeriod"/>
            </a:pPr>
            <a:r>
              <a:rPr lang="en-GB" sz="1100" dirty="0">
                <a:sym typeface="Wingdings" pitchFamily="2" charset="2"/>
              </a:rPr>
              <a:t>1000</a:t>
            </a:r>
          </a:p>
          <a:p>
            <a:pPr marL="342900" lvl="0" indent="-342900" algn="just">
              <a:buFont typeface="+mj-lt"/>
              <a:buAutoNum type="arabicPeriod"/>
            </a:pPr>
            <a:r>
              <a:rPr lang="en-GB" sz="1100" dirty="0">
                <a:sym typeface="Wingdings" pitchFamily="2" charset="2"/>
              </a:rPr>
              <a:t>Can cause skin to age prematurely and increase the risk of skin cancer due to it being ionising.</a:t>
            </a:r>
          </a:p>
          <a:p>
            <a:pPr marL="342900" lvl="0" indent="-342900" algn="just">
              <a:buFont typeface="+mj-lt"/>
              <a:buAutoNum type="arabicPeriod"/>
            </a:pPr>
            <a:r>
              <a:rPr lang="en-GB" sz="1100" dirty="0">
                <a:sym typeface="Wingdings" pitchFamily="2" charset="2"/>
              </a:rPr>
              <a:t>Ionising radiation can cause the mutation of genes and cancer.</a:t>
            </a:r>
          </a:p>
          <a:p>
            <a:pPr marL="342900" indent="-342900" algn="just">
              <a:buFont typeface="+mj-lt"/>
              <a:buAutoNum type="arabicPeriod"/>
            </a:pPr>
            <a:r>
              <a:rPr lang="en-GB" sz="1100" dirty="0">
                <a:sym typeface="Wingdings" pitchFamily="2" charset="2"/>
              </a:rPr>
              <a:t>Ionising radiation can cause the mutation of genes and cancer.</a:t>
            </a:r>
          </a:p>
          <a:p>
            <a:pPr marL="342900" lvl="0" indent="-342900" algn="just">
              <a:buFont typeface="+mj-lt"/>
              <a:buAutoNum type="arabicPeriod"/>
            </a:pPr>
            <a:r>
              <a:rPr lang="en-GB" sz="1100" dirty="0">
                <a:sym typeface="Wingdings" pitchFamily="2" charset="2"/>
              </a:rPr>
              <a:t>Television and radio.</a:t>
            </a:r>
          </a:p>
          <a:p>
            <a:pPr marL="342900" lvl="0" indent="-342900" algn="just">
              <a:buFont typeface="+mj-lt"/>
              <a:buAutoNum type="arabicPeriod"/>
            </a:pPr>
            <a:r>
              <a:rPr lang="en-GB" sz="1100" dirty="0">
                <a:sym typeface="Wingdings" pitchFamily="2" charset="2"/>
              </a:rPr>
              <a:t>Satellite communication and cooking food.</a:t>
            </a:r>
          </a:p>
          <a:p>
            <a:pPr marL="342900" lvl="0" indent="-342900" algn="just">
              <a:buFont typeface="+mj-lt"/>
              <a:buAutoNum type="arabicPeriod"/>
            </a:pPr>
            <a:r>
              <a:rPr lang="en-GB" sz="1100" dirty="0">
                <a:sym typeface="Wingdings" pitchFamily="2" charset="2"/>
              </a:rPr>
              <a:t>Electrical heaters, cooking food and infrared cameras.</a:t>
            </a:r>
          </a:p>
          <a:p>
            <a:pPr marL="342900" lvl="0" indent="-342900" algn="just">
              <a:buFont typeface="+mj-lt"/>
              <a:buAutoNum type="arabicPeriod"/>
            </a:pPr>
            <a:r>
              <a:rPr lang="en-GB" sz="1100" dirty="0">
                <a:sym typeface="Wingdings" pitchFamily="2" charset="2"/>
              </a:rPr>
              <a:t>Fibre optic communications</a:t>
            </a:r>
          </a:p>
          <a:p>
            <a:pPr marL="342900" lvl="0" indent="-342900" algn="just">
              <a:buFont typeface="+mj-lt"/>
              <a:buAutoNum type="arabicPeriod"/>
            </a:pPr>
            <a:r>
              <a:rPr lang="en-GB" sz="1100" dirty="0">
                <a:sym typeface="Wingdings" pitchFamily="2" charset="2"/>
              </a:rPr>
              <a:t>Energy efficient lamps and sun tanning</a:t>
            </a:r>
          </a:p>
          <a:p>
            <a:pPr marL="342900" lvl="0" indent="-342900" algn="just">
              <a:buFont typeface="+mj-lt"/>
              <a:buAutoNum type="arabicPeriod"/>
            </a:pPr>
            <a:r>
              <a:rPr lang="en-GB" sz="1100" dirty="0">
                <a:sym typeface="Wingdings" pitchFamily="2" charset="2"/>
              </a:rPr>
              <a:t>Medical imaging and treatments</a:t>
            </a:r>
          </a:p>
          <a:p>
            <a:pPr marL="342900" lvl="0" indent="-342900" algn="just">
              <a:buFont typeface="+mj-lt"/>
              <a:buAutoNum type="arabicPeriod"/>
            </a:pPr>
            <a:r>
              <a:rPr lang="en-GB" sz="1100" dirty="0">
                <a:sym typeface="Wingdings" pitchFamily="2" charset="2"/>
              </a:rPr>
              <a:t>Medical imaging and treatments</a:t>
            </a:r>
          </a:p>
          <a:p>
            <a:pPr marL="342900" lvl="0" indent="-342900" algn="just">
              <a:buFont typeface="+mj-lt"/>
              <a:buAutoNum type="arabicPeriod"/>
            </a:pPr>
            <a:endParaRPr lang="en-GB" sz="1100" dirty="0">
              <a:sym typeface="Wingdings" pitchFamily="2" charset="2"/>
            </a:endParaRPr>
          </a:p>
          <a:p>
            <a:pPr marL="342900" lvl="0" indent="-342900" algn="just">
              <a:buFont typeface="+mj-lt"/>
              <a:buAutoNum type="arabicPeriod"/>
            </a:pPr>
            <a:endParaRPr lang="en-GB" sz="1100" dirty="0"/>
          </a:p>
          <a:p>
            <a:pPr marL="228600" lvl="0" indent="-228600" algn="just">
              <a:buFont typeface="+mj-lt"/>
              <a:buAutoNum type="arabicPeriod" startAt="3"/>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342900" lvl="0" indent="-342900" algn="just">
              <a:buFont typeface="+mj-lt"/>
              <a:buAutoNum type="arabicPeriod"/>
            </a:pPr>
            <a:r>
              <a:rPr lang="en-GB" sz="1100" dirty="0"/>
              <a:t>What are electromagnetic waves?</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How are waves of the EM spectrum grouped?</a:t>
            </a:r>
          </a:p>
          <a:p>
            <a:pPr marL="342900" lvl="0" indent="-342900" algn="just">
              <a:buFont typeface="+mj-lt"/>
              <a:buAutoNum type="arabicPeriod"/>
            </a:pPr>
            <a:r>
              <a:rPr lang="en-GB" sz="1100" dirty="0"/>
              <a:t>What is the order of the EM spectrum from long to short wavelengths?</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What do our eyes detect?</a:t>
            </a:r>
          </a:p>
          <a:p>
            <a:pPr marL="342900" lvl="0" indent="-342900" algn="just">
              <a:buFont typeface="+mj-lt"/>
              <a:buAutoNum type="arabicPeriod"/>
            </a:pPr>
            <a:r>
              <a:rPr lang="en-GB" sz="1100" dirty="0"/>
              <a:t>How do gamma rays originate?</a:t>
            </a:r>
          </a:p>
          <a:p>
            <a:pPr marL="342900" lvl="0" indent="-342900" algn="just">
              <a:buFont typeface="+mj-lt"/>
              <a:buAutoNum type="arabicPeriod"/>
            </a:pPr>
            <a:r>
              <a:rPr lang="en-GB" sz="1100" dirty="0"/>
              <a:t>Which parts of the electromagnetic spectrum can cause harm to the body?</a:t>
            </a:r>
          </a:p>
          <a:p>
            <a:pPr marL="342900" lvl="0" indent="-342900" algn="just">
              <a:buFont typeface="+mj-lt"/>
              <a:buAutoNum type="arabicPeriod"/>
            </a:pPr>
            <a:r>
              <a:rPr lang="en-GB" sz="1100" dirty="0"/>
              <a:t>What is radiation dose?</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What is the unit for radiation dose?</a:t>
            </a:r>
          </a:p>
          <a:p>
            <a:pPr marL="342900" lvl="0" indent="-342900" algn="just">
              <a:buFont typeface="+mj-lt"/>
              <a:buAutoNum type="arabicPeriod"/>
            </a:pPr>
            <a:r>
              <a:rPr lang="en-GB" sz="1100" dirty="0"/>
              <a:t>How many millisieverts are in a sievert?</a:t>
            </a:r>
          </a:p>
          <a:p>
            <a:pPr marL="342900" lvl="0" indent="-342900" algn="just">
              <a:buFont typeface="+mj-lt"/>
              <a:buAutoNum type="arabicPeriod"/>
            </a:pPr>
            <a:r>
              <a:rPr lang="en-GB" sz="1100" dirty="0"/>
              <a:t>What harm can UV light cause?</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What harm can X-Rays cause?</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What harm can gamma rays cause?</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What uses do we have for radio waves?</a:t>
            </a:r>
          </a:p>
          <a:p>
            <a:pPr marL="342900" lvl="0" indent="-342900" algn="just">
              <a:buFont typeface="+mj-lt"/>
              <a:buAutoNum type="arabicPeriod"/>
            </a:pPr>
            <a:r>
              <a:rPr lang="en-GB" sz="1100" dirty="0"/>
              <a:t>What uses do we have for microwaves?</a:t>
            </a:r>
          </a:p>
          <a:p>
            <a:pPr marL="342900" lvl="0" indent="-342900" algn="just">
              <a:buFont typeface="+mj-lt"/>
              <a:buAutoNum type="arabicPeriod"/>
            </a:pPr>
            <a:r>
              <a:rPr lang="en-GB" sz="1100" dirty="0"/>
              <a:t>What uses do we have for infrared?</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What uses do we have for visible light?</a:t>
            </a:r>
          </a:p>
          <a:p>
            <a:pPr marL="342900" lvl="0" indent="-342900" algn="just">
              <a:buFont typeface="+mj-lt"/>
              <a:buAutoNum type="arabicPeriod"/>
            </a:pPr>
            <a:r>
              <a:rPr lang="en-GB" sz="1100" dirty="0"/>
              <a:t>What uses to we have for ultraviolet?</a:t>
            </a:r>
          </a:p>
          <a:p>
            <a:pPr marL="342900" lvl="0" indent="-342900" algn="just">
              <a:buFont typeface="+mj-lt"/>
              <a:buAutoNum type="arabicPeriod"/>
            </a:pPr>
            <a:r>
              <a:rPr lang="en-GB" sz="1100" dirty="0"/>
              <a:t>What uses do we have for X-Rays?</a:t>
            </a:r>
          </a:p>
          <a:p>
            <a:pPr marL="342900" lvl="0" indent="-342900" algn="just">
              <a:buFont typeface="+mj-lt"/>
              <a:buAutoNum type="arabicPeriod"/>
            </a:pPr>
            <a:r>
              <a:rPr lang="en-GB" sz="1100" dirty="0"/>
              <a:t>What uses do we have for gamma rays?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endParaRPr lang="en-GB"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40110"/>
            <a:ext cx="2756765"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P13: Electromagnetic 	</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F9B1FC7-814F-F943-B844-CE9B78AB7EEA}"/>
              </a:ext>
            </a:extLst>
          </p:cNvPr>
          <p:cNvSpPr/>
          <p:nvPr/>
        </p:nvSpPr>
        <p:spPr>
          <a:xfrm>
            <a:off x="524098" y="359567"/>
            <a:ext cx="810543" cy="369332"/>
          </a:xfrm>
          <a:prstGeom prst="rect">
            <a:avLst/>
          </a:prstGeom>
        </p:spPr>
        <p:txBody>
          <a:bodyPr wrap="none">
            <a:spAutoFit/>
          </a:bodyPr>
          <a:lstStyle/>
          <a:p>
            <a:r>
              <a:rPr lang="en-US" altLang="en-US" b="1" dirty="0">
                <a:latin typeface="Calibri" panose="020F0502020204030204" pitchFamily="34" charset="0"/>
                <a:ea typeface="Calibri" panose="020F0502020204030204" pitchFamily="34" charset="0"/>
                <a:cs typeface="Times New Roman" panose="02020603050405020304" pitchFamily="18" charset="0"/>
              </a:rPr>
              <a:t>Waves</a:t>
            </a:r>
            <a:endParaRPr lang="en-US" dirty="0"/>
          </a:p>
        </p:txBody>
      </p:sp>
    </p:spTree>
    <p:extLst>
      <p:ext uri="{BB962C8B-B14F-4D97-AF65-F5344CB8AC3E}">
        <p14:creationId xmlns:p14="http://schemas.microsoft.com/office/powerpoint/2010/main" val="896619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342900" lvl="0" indent="-342900" algn="just">
              <a:buFont typeface="+mj-lt"/>
              <a:buAutoNum type="arabicPeriod"/>
            </a:pPr>
            <a:r>
              <a:rPr lang="en-GB" sz="1100" dirty="0"/>
              <a:t>The places where the magnetic forces are strongest.</a:t>
            </a:r>
          </a:p>
          <a:p>
            <a:pPr marL="342900" lvl="0" indent="-342900" algn="just">
              <a:buFont typeface="+mj-lt"/>
              <a:buAutoNum type="arabicPeriod"/>
            </a:pPr>
            <a:r>
              <a:rPr lang="en-GB" sz="1100" dirty="0">
                <a:sym typeface="Wingdings" pitchFamily="2" charset="2"/>
              </a:rPr>
              <a:t>They exert a force on each other.</a:t>
            </a:r>
          </a:p>
          <a:p>
            <a:pPr marL="342900" lvl="0" indent="-342900" algn="just">
              <a:buFont typeface="+mj-lt"/>
              <a:buAutoNum type="arabicPeriod"/>
            </a:pPr>
            <a:endParaRPr lang="en-GB" sz="1100" dirty="0">
              <a:sym typeface="Wingdings" pitchFamily="2" charset="2"/>
            </a:endParaRPr>
          </a:p>
          <a:p>
            <a:pPr marL="342900" lvl="0" indent="-342900" algn="just">
              <a:buFont typeface="+mj-lt"/>
              <a:buAutoNum type="arabicPeriod"/>
            </a:pPr>
            <a:r>
              <a:rPr lang="en-GB" sz="1100" dirty="0">
                <a:sym typeface="Wingdings" pitchFamily="2" charset="2"/>
              </a:rPr>
              <a:t>They repel</a:t>
            </a:r>
          </a:p>
          <a:p>
            <a:pPr marL="342900" lvl="0" indent="-342900" algn="just">
              <a:buFont typeface="+mj-lt"/>
              <a:buAutoNum type="arabicPeriod"/>
            </a:pPr>
            <a:endParaRPr lang="en-GB" sz="1100" dirty="0">
              <a:sym typeface="Wingdings" pitchFamily="2" charset="2"/>
            </a:endParaRPr>
          </a:p>
          <a:p>
            <a:pPr marL="342900" lvl="0" indent="-342900" algn="just">
              <a:buFont typeface="+mj-lt"/>
              <a:buAutoNum type="arabicPeriod"/>
            </a:pPr>
            <a:r>
              <a:rPr lang="en-GB" sz="1100" dirty="0">
                <a:sym typeface="Wingdings" pitchFamily="2" charset="2"/>
              </a:rPr>
              <a:t>They attract</a:t>
            </a:r>
          </a:p>
          <a:p>
            <a:pPr marL="342900" lvl="0" indent="-342900" algn="just">
              <a:buFont typeface="+mj-lt"/>
              <a:buAutoNum type="arabicPeriod"/>
            </a:pPr>
            <a:endParaRPr lang="en-GB" sz="1100" dirty="0">
              <a:sym typeface="Wingdings" pitchFamily="2" charset="2"/>
            </a:endParaRPr>
          </a:p>
          <a:p>
            <a:pPr marL="342900" lvl="0" indent="-342900" algn="just">
              <a:buFont typeface="+mj-lt"/>
              <a:buAutoNum type="arabicPeriod"/>
            </a:pPr>
            <a:r>
              <a:rPr lang="en-GB" sz="1100" dirty="0">
                <a:sym typeface="Wingdings" pitchFamily="2" charset="2"/>
              </a:rPr>
              <a:t>Non-Contact</a:t>
            </a:r>
          </a:p>
          <a:p>
            <a:pPr marL="342900" lvl="0" indent="-342900" algn="just">
              <a:buFont typeface="+mj-lt"/>
              <a:buAutoNum type="arabicPeriod"/>
            </a:pPr>
            <a:endParaRPr lang="en-GB" sz="1100" dirty="0">
              <a:sym typeface="Wingdings" pitchFamily="2" charset="2"/>
            </a:endParaRPr>
          </a:p>
          <a:p>
            <a:pPr marL="342900" lvl="0" indent="-342900" algn="just">
              <a:buFont typeface="+mj-lt"/>
              <a:buAutoNum type="arabicPeriod"/>
            </a:pPr>
            <a:r>
              <a:rPr lang="en-GB" sz="1100" dirty="0">
                <a:sym typeface="Wingdings" pitchFamily="2" charset="2"/>
              </a:rPr>
              <a:t>A magnet that produces its own magnetic field.</a:t>
            </a:r>
          </a:p>
          <a:p>
            <a:pPr marL="342900" lvl="0" indent="-342900" algn="just">
              <a:buFont typeface="+mj-lt"/>
              <a:buAutoNum type="arabicPeriod"/>
            </a:pPr>
            <a:r>
              <a:rPr lang="en-GB" sz="1100" dirty="0">
                <a:sym typeface="Wingdings" pitchFamily="2" charset="2"/>
              </a:rPr>
              <a:t>A material that becomes magnetic when placed in a magnetic field.</a:t>
            </a:r>
          </a:p>
          <a:p>
            <a:pPr marL="342900" lvl="0" indent="-342900" algn="just">
              <a:buFont typeface="+mj-lt"/>
              <a:buAutoNum type="arabicPeriod"/>
            </a:pPr>
            <a:r>
              <a:rPr lang="en-GB" sz="1100" dirty="0">
                <a:sym typeface="Wingdings" pitchFamily="2" charset="2"/>
              </a:rPr>
              <a:t>The magnet loses most/all of its magnetism quickly.</a:t>
            </a:r>
          </a:p>
          <a:p>
            <a:pPr marL="342900" lvl="0" indent="-342900" algn="just">
              <a:buFont typeface="+mj-lt"/>
              <a:buAutoNum type="arabicPeriod"/>
            </a:pPr>
            <a:r>
              <a:rPr lang="en-GB" sz="1100" dirty="0">
                <a:sym typeface="Wingdings" pitchFamily="2" charset="2"/>
              </a:rPr>
              <a:t>The region around a magnet where a force acts on another magnet or on a magnetic material.</a:t>
            </a:r>
          </a:p>
          <a:p>
            <a:pPr marL="342900" lvl="0" indent="-342900" algn="just">
              <a:buFont typeface="+mj-lt"/>
              <a:buAutoNum type="arabicPeriod"/>
            </a:pPr>
            <a:r>
              <a:rPr lang="en-GB" sz="1100" dirty="0">
                <a:sym typeface="Wingdings" pitchFamily="2" charset="2"/>
              </a:rPr>
              <a:t>Attraction</a:t>
            </a:r>
          </a:p>
          <a:p>
            <a:pPr marL="342900" lvl="0" indent="-342900" algn="just">
              <a:buFont typeface="+mj-lt"/>
              <a:buAutoNum type="arabicPeriod"/>
            </a:pPr>
            <a:endParaRPr lang="en-GB" sz="1100" dirty="0">
              <a:sym typeface="Wingdings" pitchFamily="2" charset="2"/>
            </a:endParaRPr>
          </a:p>
          <a:p>
            <a:pPr marL="342900" lvl="0" indent="-342900" algn="just">
              <a:buFont typeface="+mj-lt"/>
              <a:buAutoNum type="arabicPeriod"/>
            </a:pPr>
            <a:r>
              <a:rPr lang="en-GB" sz="1100" dirty="0">
                <a:sym typeface="Wingdings" pitchFamily="2" charset="2"/>
              </a:rPr>
              <a:t>The distance from the magnet</a:t>
            </a:r>
          </a:p>
          <a:p>
            <a:pPr marL="342900" lvl="0" indent="-342900" algn="just">
              <a:buFont typeface="+mj-lt"/>
              <a:buAutoNum type="arabicPeriod"/>
            </a:pPr>
            <a:endParaRPr lang="en-GB" sz="1100" dirty="0">
              <a:sym typeface="Wingdings" pitchFamily="2" charset="2"/>
            </a:endParaRPr>
          </a:p>
          <a:p>
            <a:pPr marL="342900" lvl="0" indent="-342900" algn="just">
              <a:buFont typeface="+mj-lt"/>
              <a:buAutoNum type="arabicPeriod"/>
            </a:pPr>
            <a:r>
              <a:rPr lang="en-GB" sz="1100" dirty="0">
                <a:sym typeface="Wingdings" pitchFamily="2" charset="2"/>
              </a:rPr>
              <a:t>At the poles of the magnet.</a:t>
            </a:r>
          </a:p>
          <a:p>
            <a:pPr marL="342900" lvl="0" indent="-342900" algn="just">
              <a:buFont typeface="+mj-lt"/>
              <a:buAutoNum type="arabicPeriod"/>
            </a:pPr>
            <a:r>
              <a:rPr lang="en-GB" sz="1100" dirty="0">
                <a:sym typeface="Wingdings" pitchFamily="2" charset="2"/>
              </a:rPr>
              <a:t>North seeking pole to south seeking pole.</a:t>
            </a:r>
          </a:p>
          <a:p>
            <a:pPr marL="342900" lvl="0" indent="-342900" algn="just">
              <a:buFont typeface="+mj-lt"/>
              <a:buAutoNum type="arabicPeriod"/>
            </a:pPr>
            <a:r>
              <a:rPr lang="en-GB" sz="1100" dirty="0">
                <a:sym typeface="Wingdings" pitchFamily="2" charset="2"/>
              </a:rPr>
              <a:t>A magnetic field is produced.</a:t>
            </a:r>
          </a:p>
          <a:p>
            <a:pPr marL="342900" lvl="0" indent="-342900" algn="just">
              <a:buFont typeface="+mj-lt"/>
              <a:buAutoNum type="arabicPeriod"/>
            </a:pPr>
            <a:endParaRPr lang="en-GB" sz="1100" dirty="0">
              <a:sym typeface="Wingdings" pitchFamily="2" charset="2"/>
            </a:endParaRPr>
          </a:p>
          <a:p>
            <a:pPr marL="342900" lvl="0" indent="-342900" algn="just">
              <a:buFont typeface="+mj-lt"/>
              <a:buAutoNum type="arabicPeriod"/>
            </a:pPr>
            <a:r>
              <a:rPr lang="en-GB" sz="1100" dirty="0">
                <a:sym typeface="Wingdings" pitchFamily="2" charset="2"/>
              </a:rPr>
              <a:t>Shaping the wire to make a solenoid.</a:t>
            </a:r>
          </a:p>
          <a:p>
            <a:pPr marL="342900" lvl="0" indent="-342900" algn="just">
              <a:buFont typeface="+mj-lt"/>
              <a:buAutoNum type="arabicPeriod"/>
            </a:pPr>
            <a:endParaRPr lang="en-GB" sz="1100" dirty="0">
              <a:sym typeface="Wingdings" pitchFamily="2" charset="2"/>
            </a:endParaRPr>
          </a:p>
          <a:p>
            <a:pPr marL="342900" lvl="0" indent="-342900" algn="just">
              <a:buFont typeface="+mj-lt"/>
              <a:buAutoNum type="arabicPeriod"/>
            </a:pPr>
            <a:endParaRPr lang="en-GB" sz="1100" dirty="0">
              <a:sym typeface="Wingdings" pitchFamily="2" charset="2"/>
            </a:endParaRPr>
          </a:p>
          <a:p>
            <a:pPr marL="342900" lvl="0" indent="-342900" algn="just">
              <a:buFont typeface="+mj-lt"/>
              <a:buAutoNum type="arabicPeriod"/>
            </a:pPr>
            <a:r>
              <a:rPr lang="en-GB" sz="1100" dirty="0">
                <a:sym typeface="Wingdings" pitchFamily="2" charset="2"/>
              </a:rPr>
              <a:t>Add an iron core.</a:t>
            </a:r>
          </a:p>
          <a:p>
            <a:pPr marL="342900" lvl="0" indent="-342900" algn="just">
              <a:buFont typeface="+mj-lt"/>
              <a:buAutoNum type="arabicPeriod"/>
            </a:pPr>
            <a:endParaRPr lang="en-GB" sz="1100" dirty="0">
              <a:sym typeface="Wingdings" pitchFamily="2" charset="2"/>
            </a:endParaRPr>
          </a:p>
          <a:p>
            <a:pPr marL="342900" lvl="0" indent="-342900" algn="just">
              <a:buFont typeface="+mj-lt"/>
              <a:buAutoNum type="arabicPeriod"/>
            </a:pPr>
            <a:endParaRPr lang="en-GB" sz="1100" dirty="0">
              <a:sym typeface="Wingdings" pitchFamily="2" charset="2"/>
            </a:endParaRPr>
          </a:p>
          <a:p>
            <a:pPr marL="342900" lvl="0" indent="-342900" algn="just">
              <a:buFont typeface="+mj-lt"/>
              <a:buAutoNum type="arabicPeriod"/>
            </a:pPr>
            <a:endParaRPr lang="en-GB" sz="1100" dirty="0">
              <a:sym typeface="Wingdings" pitchFamily="2" charset="2"/>
            </a:endParaRPr>
          </a:p>
          <a:p>
            <a:pPr marL="342900" lvl="0" indent="-342900" algn="just">
              <a:buFont typeface="+mj-lt"/>
              <a:buAutoNum type="arabicPeriod"/>
            </a:pPr>
            <a:endParaRPr lang="en-GB" sz="1100" dirty="0">
              <a:sym typeface="Wingdings" pitchFamily="2" charset="2"/>
            </a:endParaRPr>
          </a:p>
          <a:p>
            <a:pPr marL="342900" lvl="0" indent="-342900" algn="just">
              <a:buFont typeface="+mj-lt"/>
              <a:buAutoNum type="arabicPeriod"/>
            </a:pPr>
            <a:endParaRPr lang="en-GB" sz="1100" dirty="0"/>
          </a:p>
          <a:p>
            <a:pPr marL="228600" lvl="0" indent="-228600" algn="just">
              <a:buFont typeface="+mj-lt"/>
              <a:buAutoNum type="arabicPeriod" startAt="3"/>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342900" lvl="0" indent="-342900" algn="just">
              <a:buFont typeface="+mj-lt"/>
              <a:buAutoNum type="arabicPeriod"/>
            </a:pPr>
            <a:r>
              <a:rPr lang="en-GB" sz="1100" dirty="0"/>
              <a:t>What are the poles of a magnet?</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What happens when two magnets are brought close together?</a:t>
            </a:r>
          </a:p>
          <a:p>
            <a:pPr marL="342900" lvl="0" indent="-342900" algn="just">
              <a:buFont typeface="+mj-lt"/>
              <a:buAutoNum type="arabicPeriod"/>
            </a:pPr>
            <a:r>
              <a:rPr lang="en-GB" sz="1100" dirty="0"/>
              <a:t>What happens when two like poles are brought together?</a:t>
            </a:r>
          </a:p>
          <a:p>
            <a:pPr marL="342900" lvl="0" indent="-342900" algn="just">
              <a:buFont typeface="+mj-lt"/>
              <a:buAutoNum type="arabicPeriod"/>
            </a:pPr>
            <a:r>
              <a:rPr lang="en-GB" sz="1100" dirty="0"/>
              <a:t>What happens when two unlike poles are brought together?</a:t>
            </a:r>
          </a:p>
          <a:p>
            <a:pPr marL="342900" lvl="0" indent="-342900" algn="just">
              <a:buFont typeface="+mj-lt"/>
              <a:buAutoNum type="arabicPeriod"/>
            </a:pPr>
            <a:r>
              <a:rPr lang="en-GB" sz="1100" dirty="0"/>
              <a:t>What type of force is attraction and repulsion between magnetic poles?</a:t>
            </a:r>
          </a:p>
          <a:p>
            <a:pPr marL="342900" lvl="0" indent="-342900" algn="just">
              <a:buFont typeface="+mj-lt"/>
              <a:buAutoNum type="arabicPeriod"/>
            </a:pPr>
            <a:r>
              <a:rPr lang="en-GB" sz="1100" dirty="0"/>
              <a:t>What is a permanent magnet?</a:t>
            </a:r>
          </a:p>
          <a:p>
            <a:pPr marL="342900" lvl="0" indent="-342900" algn="just">
              <a:buFont typeface="+mj-lt"/>
              <a:buAutoNum type="arabicPeriod"/>
            </a:pPr>
            <a:r>
              <a:rPr lang="en-GB" sz="1100" dirty="0"/>
              <a:t>What is an induced magnet?</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What happens when an induced magnet is removed from a magnetic field?</a:t>
            </a:r>
          </a:p>
          <a:p>
            <a:pPr marL="342900" lvl="0" indent="-342900" algn="just">
              <a:buFont typeface="+mj-lt"/>
              <a:buAutoNum type="arabicPeriod"/>
            </a:pPr>
            <a:r>
              <a:rPr lang="en-GB" sz="1100" dirty="0"/>
              <a:t>What is a magnetic field?</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What is the force between a magnet and magnetic material?</a:t>
            </a:r>
          </a:p>
          <a:p>
            <a:pPr marL="342900" lvl="0" indent="-342900" algn="just">
              <a:buFont typeface="+mj-lt"/>
              <a:buAutoNum type="arabicPeriod"/>
            </a:pPr>
            <a:r>
              <a:rPr lang="en-GB" sz="1100" dirty="0"/>
              <a:t>What does the strength of a magnetic field depend on?</a:t>
            </a:r>
          </a:p>
          <a:p>
            <a:pPr marL="342900" lvl="0" indent="-342900" algn="just">
              <a:buFont typeface="+mj-lt"/>
              <a:buAutoNum type="arabicPeriod"/>
            </a:pPr>
            <a:r>
              <a:rPr lang="en-GB" sz="1100" dirty="0"/>
              <a:t>Where is a magnetic field strongest?</a:t>
            </a:r>
          </a:p>
          <a:p>
            <a:pPr marL="342900" lvl="0" indent="-342900" algn="just">
              <a:buFont typeface="+mj-lt"/>
              <a:buAutoNum type="arabicPeriod"/>
            </a:pPr>
            <a:r>
              <a:rPr lang="en-GB" sz="1100" dirty="0"/>
              <a:t>What is the direction of a magnetic field?</a:t>
            </a:r>
          </a:p>
          <a:p>
            <a:pPr marL="342900" lvl="0" indent="-342900" algn="just">
              <a:buFont typeface="+mj-lt"/>
              <a:buAutoNum type="arabicPeriod"/>
            </a:pPr>
            <a:r>
              <a:rPr lang="en-GB" sz="1100" dirty="0"/>
              <a:t>What happens when a current flows through a wire?</a:t>
            </a:r>
          </a:p>
          <a:p>
            <a:pPr marL="342900" lvl="0" indent="-342900" algn="just">
              <a:buFont typeface="+mj-lt"/>
              <a:buAutoNum type="arabicPeriod"/>
            </a:pPr>
            <a:r>
              <a:rPr lang="en-GB" sz="1100" dirty="0"/>
              <a:t>How can the strength of a magnetic field created by a current through a wire be increased?</a:t>
            </a:r>
          </a:p>
          <a:p>
            <a:pPr marL="342900" lvl="0" indent="-342900" algn="just">
              <a:buFont typeface="+mj-lt"/>
              <a:buAutoNum type="arabicPeriod"/>
            </a:pPr>
            <a:r>
              <a:rPr lang="en-GB" sz="1100" dirty="0"/>
              <a:t>How can we increase the strength of the magnetic field of a solenoid?</a:t>
            </a:r>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r>
              <a:rPr lang="en-GB" b="1" dirty="0"/>
              <a:t> </a:t>
            </a:r>
            <a:endParaRPr lang="en-GB"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endParaRPr lang="en-GB"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1" name="Rectangle 10">
            <a:extLst>
              <a:ext uri="{FF2B5EF4-FFF2-40B4-BE49-F238E27FC236}">
                <a16:creationId xmlns:a16="http://schemas.microsoft.com/office/drawing/2014/main" id="{1BAF75C8-0C6B-E84C-9B62-1CFE6FAF2B8B}"/>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P15: Electromagnetism</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4485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11AEF44-52A3-B543-A2A7-65064344A1FC}"/>
              </a:ext>
            </a:extLst>
          </p:cNvPr>
          <p:cNvSpPr/>
          <p:nvPr/>
        </p:nvSpPr>
        <p:spPr>
          <a:xfrm>
            <a:off x="1052186" y="2605074"/>
            <a:ext cx="5549030" cy="1754326"/>
          </a:xfrm>
          <a:prstGeom prst="rect">
            <a:avLst/>
          </a:prstGeom>
        </p:spPr>
        <p:txBody>
          <a:bodyPr wrap="square">
            <a:spAutoFit/>
          </a:bodyPr>
          <a:lstStyle/>
          <a:p>
            <a:pPr lvl="0" algn="just" defTabSz="685800">
              <a:defRPr/>
            </a:pPr>
            <a:r>
              <a:rPr lang="en-GB" sz="1350" b="1" dirty="0"/>
              <a:t>Explain how you would determine the centre of mass of a piece of card.</a:t>
            </a:r>
          </a:p>
          <a:p>
            <a:pPr lvl="0" algn="just" defTabSz="685800">
              <a:defRPr/>
            </a:pPr>
            <a:endParaRPr lang="en-GB" sz="1350" b="1" i="1" dirty="0"/>
          </a:p>
          <a:p>
            <a:pPr algn="just"/>
            <a:r>
              <a:rPr lang="en-GB" sz="1350" i="1" dirty="0"/>
              <a:t>Place three </a:t>
            </a:r>
            <a:r>
              <a:rPr lang="en-GB" sz="1350" b="1" i="1" dirty="0"/>
              <a:t>holes</a:t>
            </a:r>
            <a:r>
              <a:rPr lang="en-GB" sz="1350" i="1" dirty="0"/>
              <a:t> in the card, with each hole in a different place and close to the edge of the card. Then place a </a:t>
            </a:r>
            <a:r>
              <a:rPr lang="en-GB" sz="1350" b="1" i="1" dirty="0"/>
              <a:t>pin</a:t>
            </a:r>
            <a:r>
              <a:rPr lang="en-GB" sz="1350" i="1" dirty="0"/>
              <a:t> through the first hole and hold the pin in place using a boss in a clamp stand to suspend the card. Tie a </a:t>
            </a:r>
            <a:r>
              <a:rPr lang="en-GB" sz="1350" b="1" i="1" dirty="0"/>
              <a:t>weigh</a:t>
            </a:r>
            <a:r>
              <a:rPr lang="en-GB" sz="1350" i="1" dirty="0"/>
              <a:t>t to a piece of </a:t>
            </a:r>
            <a:r>
              <a:rPr lang="en-GB" sz="1350" b="1" i="1" dirty="0"/>
              <a:t>string</a:t>
            </a:r>
            <a:r>
              <a:rPr lang="en-GB" sz="1350" i="1" dirty="0"/>
              <a:t> and suspend this string from the same pin. This is a </a:t>
            </a:r>
            <a:r>
              <a:rPr lang="en-GB" sz="1350" b="1" i="1" dirty="0"/>
              <a:t>plumb line</a:t>
            </a:r>
            <a:r>
              <a:rPr lang="en-GB" sz="1350" i="1" dirty="0"/>
              <a:t>. Draw a line on the card marking where the string was.  Repeat this for the two other holes.  The point the lines </a:t>
            </a:r>
            <a:r>
              <a:rPr lang="en-GB" sz="1350" b="1" i="1" dirty="0"/>
              <a:t>intersect </a:t>
            </a:r>
            <a:r>
              <a:rPr lang="en-GB" sz="1350" i="1" dirty="0"/>
              <a:t>is the centre of mass.</a:t>
            </a:r>
            <a:endParaRPr lang="en-GB" b="1" i="1" dirty="0"/>
          </a:p>
        </p:txBody>
      </p:sp>
      <p:sp>
        <p:nvSpPr>
          <p:cNvPr id="8" name="Rectangle 7">
            <a:extLst>
              <a:ext uri="{FF2B5EF4-FFF2-40B4-BE49-F238E27FC236}">
                <a16:creationId xmlns:a16="http://schemas.microsoft.com/office/drawing/2014/main" id="{EB4FA8E2-46DB-D448-87CE-84974FBC5B1A}"/>
              </a:ext>
            </a:extLst>
          </p:cNvPr>
          <p:cNvSpPr/>
          <p:nvPr/>
        </p:nvSpPr>
        <p:spPr>
          <a:xfrm>
            <a:off x="1052186" y="661064"/>
            <a:ext cx="5549030" cy="715581"/>
          </a:xfrm>
          <a:prstGeom prst="rect">
            <a:avLst/>
          </a:prstGeom>
        </p:spPr>
        <p:txBody>
          <a:bodyPr wrap="square">
            <a:spAutoFit/>
          </a:bodyPr>
          <a:lstStyle/>
          <a:p>
            <a:pPr lvl="0" algn="just" defTabSz="685800">
              <a:defRPr/>
            </a:pPr>
            <a:r>
              <a:rPr lang="en-GB" sz="1350" dirty="0"/>
              <a:t>Explain you would determine the centre of mass of a piece of card.</a:t>
            </a:r>
          </a:p>
          <a:p>
            <a:pPr lvl="0" algn="just" defTabSz="685800">
              <a:defRPr/>
            </a:pPr>
            <a:r>
              <a:rPr lang="en-GB" sz="1350" dirty="0"/>
              <a:t>Explain how you could check that the centre of mass point is accurate.</a:t>
            </a:r>
          </a:p>
          <a:p>
            <a:pPr lvl="0" algn="just" defTabSz="685800">
              <a:defRPr/>
            </a:pPr>
            <a:r>
              <a:rPr lang="en-GB" sz="1350" dirty="0"/>
              <a:t>Explain when an object will topple over.</a:t>
            </a:r>
          </a:p>
        </p:txBody>
      </p:sp>
      <p:sp>
        <p:nvSpPr>
          <p:cNvPr id="9" name="TextBox 8">
            <a:extLst>
              <a:ext uri="{FF2B5EF4-FFF2-40B4-BE49-F238E27FC236}">
                <a16:creationId xmlns:a16="http://schemas.microsoft.com/office/drawing/2014/main" id="{0B7FAABC-3490-6A4C-AB34-7975F9479F7D}"/>
              </a:ext>
            </a:extLst>
          </p:cNvPr>
          <p:cNvSpPr txBox="1"/>
          <p:nvPr/>
        </p:nvSpPr>
        <p:spPr>
          <a:xfrm>
            <a:off x="1052186" y="275573"/>
            <a:ext cx="1617622" cy="300082"/>
          </a:xfrm>
          <a:prstGeom prst="rect">
            <a:avLst/>
          </a:prstGeom>
          <a:noFill/>
        </p:spPr>
        <p:txBody>
          <a:bodyPr wrap="none" rtlCol="0">
            <a:spAutoFit/>
          </a:bodyPr>
          <a:lstStyle/>
          <a:p>
            <a:r>
              <a:rPr lang="en-US" sz="1350" dirty="0"/>
              <a:t>P8 Forces in Balance</a:t>
            </a:r>
          </a:p>
        </p:txBody>
      </p:sp>
      <p:sp>
        <p:nvSpPr>
          <p:cNvPr id="10" name="Rectangle 9">
            <a:extLst>
              <a:ext uri="{FF2B5EF4-FFF2-40B4-BE49-F238E27FC236}">
                <a16:creationId xmlns:a16="http://schemas.microsoft.com/office/drawing/2014/main" id="{D65A866F-4843-4D4A-9C92-EFD23C1D403F}"/>
              </a:ext>
            </a:extLst>
          </p:cNvPr>
          <p:cNvSpPr/>
          <p:nvPr/>
        </p:nvSpPr>
        <p:spPr>
          <a:xfrm>
            <a:off x="1052186" y="5138424"/>
            <a:ext cx="5549030" cy="1338828"/>
          </a:xfrm>
          <a:prstGeom prst="rect">
            <a:avLst/>
          </a:prstGeom>
        </p:spPr>
        <p:txBody>
          <a:bodyPr wrap="square">
            <a:spAutoFit/>
          </a:bodyPr>
          <a:lstStyle/>
          <a:p>
            <a:r>
              <a:rPr lang="en-GB" sz="1350" b="1" dirty="0"/>
              <a:t>Explain how you could check that the centre of mass point is accurate.</a:t>
            </a:r>
          </a:p>
          <a:p>
            <a:pPr lvl="0" algn="just" defTabSz="685800">
              <a:defRPr/>
            </a:pPr>
            <a:endParaRPr lang="en-GB" sz="1350" dirty="0"/>
          </a:p>
          <a:p>
            <a:pPr lvl="0" algn="just" defTabSz="685800">
              <a:defRPr/>
            </a:pPr>
            <a:r>
              <a:rPr lang="en-GB" sz="1350" i="1" dirty="0"/>
              <a:t>Put another </a:t>
            </a:r>
            <a:r>
              <a:rPr lang="en-GB" sz="1350" b="1" i="1" dirty="0"/>
              <a:t>hole</a:t>
            </a:r>
            <a:r>
              <a:rPr lang="en-GB" sz="1350" i="1" dirty="0"/>
              <a:t> in the card near to the edge. </a:t>
            </a:r>
            <a:r>
              <a:rPr lang="en-GB" sz="1350" b="1" i="1" dirty="0"/>
              <a:t>Suspend</a:t>
            </a:r>
            <a:r>
              <a:rPr lang="en-GB" sz="1350" i="1" dirty="0"/>
              <a:t> it using a pin and use a string on a weight to create a </a:t>
            </a:r>
            <a:r>
              <a:rPr lang="en-GB" sz="1350" b="1" i="1" dirty="0"/>
              <a:t>plumb line</a:t>
            </a:r>
            <a:r>
              <a:rPr lang="en-GB" sz="1350" i="1" dirty="0"/>
              <a:t>.  Draw a line of the card marking where the string was.  If this line </a:t>
            </a:r>
            <a:r>
              <a:rPr lang="en-GB" sz="1350" b="1" i="1" dirty="0"/>
              <a:t>intersects</a:t>
            </a:r>
            <a:r>
              <a:rPr lang="en-GB" sz="1350" i="1" dirty="0"/>
              <a:t> the </a:t>
            </a:r>
            <a:r>
              <a:rPr lang="en-GB" sz="1350" b="1" i="1" dirty="0"/>
              <a:t>centre of mass </a:t>
            </a:r>
            <a:r>
              <a:rPr lang="en-GB" sz="1350" i="1" dirty="0"/>
              <a:t>then the centre of mass is accurate.</a:t>
            </a:r>
          </a:p>
        </p:txBody>
      </p:sp>
      <p:sp>
        <p:nvSpPr>
          <p:cNvPr id="11" name="Rectangle 10">
            <a:extLst>
              <a:ext uri="{FF2B5EF4-FFF2-40B4-BE49-F238E27FC236}">
                <a16:creationId xmlns:a16="http://schemas.microsoft.com/office/drawing/2014/main" id="{E89A8DAC-418D-784A-BD55-5C58F6FC404D}"/>
              </a:ext>
            </a:extLst>
          </p:cNvPr>
          <p:cNvSpPr/>
          <p:nvPr/>
        </p:nvSpPr>
        <p:spPr>
          <a:xfrm>
            <a:off x="977372" y="7385053"/>
            <a:ext cx="5549030" cy="1138773"/>
          </a:xfrm>
          <a:prstGeom prst="rect">
            <a:avLst/>
          </a:prstGeom>
        </p:spPr>
        <p:txBody>
          <a:bodyPr wrap="square">
            <a:spAutoFit/>
          </a:bodyPr>
          <a:lstStyle/>
          <a:p>
            <a:pPr lvl="0" algn="just" defTabSz="685800">
              <a:defRPr/>
            </a:pPr>
            <a:r>
              <a:rPr lang="en-GB" sz="1350" b="1" dirty="0"/>
              <a:t>Explain when an object will topple over.</a:t>
            </a:r>
          </a:p>
          <a:p>
            <a:pPr lvl="0" algn="just" defTabSz="685800">
              <a:defRPr/>
            </a:pPr>
            <a:endParaRPr lang="en-GB" sz="1350" b="1" dirty="0"/>
          </a:p>
          <a:p>
            <a:pPr algn="just"/>
            <a:r>
              <a:rPr lang="en-GB" sz="1400" b="1" i="1" dirty="0"/>
              <a:t>Centre of mass </a:t>
            </a:r>
            <a:r>
              <a:rPr lang="en-GB" sz="1400" i="1" dirty="0"/>
              <a:t>is the point at which the </a:t>
            </a:r>
            <a:r>
              <a:rPr lang="en-GB" sz="1400" b="1" i="1" dirty="0"/>
              <a:t>weight</a:t>
            </a:r>
            <a:r>
              <a:rPr lang="en-GB" sz="1400" i="1" dirty="0"/>
              <a:t> of an object acts through. </a:t>
            </a:r>
            <a:r>
              <a:rPr lang="en-GB" sz="1350" i="1" dirty="0"/>
              <a:t>An object will topple over when the centre of mass falls </a:t>
            </a:r>
            <a:r>
              <a:rPr lang="en-GB" sz="1350" b="1" i="1" dirty="0"/>
              <a:t>outside the base </a:t>
            </a:r>
            <a:r>
              <a:rPr lang="en-GB" sz="1350" i="1" dirty="0"/>
              <a:t>of the object.</a:t>
            </a:r>
            <a:endParaRPr lang="en-GB" sz="1400" i="1" dirty="0"/>
          </a:p>
        </p:txBody>
      </p:sp>
    </p:spTree>
    <p:extLst>
      <p:ext uri="{BB962C8B-B14F-4D97-AF65-F5344CB8AC3E}">
        <p14:creationId xmlns:p14="http://schemas.microsoft.com/office/powerpoint/2010/main" val="1985453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11AEF44-52A3-B543-A2A7-65064344A1FC}"/>
              </a:ext>
            </a:extLst>
          </p:cNvPr>
          <p:cNvSpPr/>
          <p:nvPr/>
        </p:nvSpPr>
        <p:spPr>
          <a:xfrm>
            <a:off x="1052186" y="2673340"/>
            <a:ext cx="5549030" cy="1546577"/>
          </a:xfrm>
          <a:prstGeom prst="rect">
            <a:avLst/>
          </a:prstGeom>
        </p:spPr>
        <p:txBody>
          <a:bodyPr wrap="square">
            <a:spAutoFit/>
          </a:bodyPr>
          <a:lstStyle/>
          <a:p>
            <a:pPr lvl="0" algn="just" defTabSz="685800">
              <a:defRPr/>
            </a:pPr>
            <a:r>
              <a:rPr lang="en-GB" sz="1350" b="1" dirty="0"/>
              <a:t>Explain how you use a distance time graph to find velocity at a certain time.</a:t>
            </a:r>
          </a:p>
          <a:p>
            <a:pPr lvl="0" algn="just" defTabSz="685800">
              <a:defRPr/>
            </a:pPr>
            <a:endParaRPr lang="en-GB" sz="1350" b="1" dirty="0"/>
          </a:p>
          <a:p>
            <a:pPr algn="just"/>
            <a:r>
              <a:rPr lang="en-GB" sz="1350" i="1" dirty="0"/>
              <a:t>To find </a:t>
            </a:r>
            <a:r>
              <a:rPr lang="en-GB" sz="1350" b="1" i="1" dirty="0"/>
              <a:t>velocity</a:t>
            </a:r>
            <a:r>
              <a:rPr lang="en-GB" sz="1350" i="1" dirty="0"/>
              <a:t> at a given time you would draw a </a:t>
            </a:r>
            <a:r>
              <a:rPr lang="en-GB" sz="1350" b="1" i="1" dirty="0"/>
              <a:t>tangent</a:t>
            </a:r>
            <a:r>
              <a:rPr lang="en-GB" sz="1350" i="1" dirty="0"/>
              <a:t> at this time.  A tangent is a straight line drawn to touch a point on a curve so it has the same gradient as the curve at that point. You would then determine the </a:t>
            </a:r>
            <a:r>
              <a:rPr lang="en-GB" sz="1350" b="1" i="1" dirty="0"/>
              <a:t>gradient</a:t>
            </a:r>
            <a:r>
              <a:rPr lang="en-GB" sz="1350" i="1" dirty="0"/>
              <a:t> of this tangent by dividing the change in </a:t>
            </a:r>
            <a:r>
              <a:rPr lang="en-GB" sz="1350" b="1" i="1" dirty="0"/>
              <a:t>distance</a:t>
            </a:r>
            <a:r>
              <a:rPr lang="en-GB" sz="1350" i="1" dirty="0"/>
              <a:t> of the tangent by the change in </a:t>
            </a:r>
            <a:r>
              <a:rPr lang="en-GB" sz="1350" b="1" i="1" dirty="0"/>
              <a:t>time.</a:t>
            </a:r>
            <a:endParaRPr lang="en-GB" b="1" i="1" dirty="0"/>
          </a:p>
        </p:txBody>
      </p:sp>
      <p:sp>
        <p:nvSpPr>
          <p:cNvPr id="8" name="Rectangle 7">
            <a:extLst>
              <a:ext uri="{FF2B5EF4-FFF2-40B4-BE49-F238E27FC236}">
                <a16:creationId xmlns:a16="http://schemas.microsoft.com/office/drawing/2014/main" id="{EB4FA8E2-46DB-D448-87CE-84974FBC5B1A}"/>
              </a:ext>
            </a:extLst>
          </p:cNvPr>
          <p:cNvSpPr/>
          <p:nvPr/>
        </p:nvSpPr>
        <p:spPr>
          <a:xfrm>
            <a:off x="1052186" y="661064"/>
            <a:ext cx="5549030" cy="692497"/>
          </a:xfrm>
          <a:prstGeom prst="rect">
            <a:avLst/>
          </a:prstGeom>
        </p:spPr>
        <p:txBody>
          <a:bodyPr wrap="square">
            <a:spAutoFit/>
          </a:bodyPr>
          <a:lstStyle/>
          <a:p>
            <a:pPr lvl="0" algn="just" defTabSz="685800">
              <a:defRPr/>
            </a:pPr>
            <a:r>
              <a:rPr lang="en-GB" sz="1300" dirty="0"/>
              <a:t>Explain how you use a distance time graph to find velocity at a certain time.</a:t>
            </a:r>
          </a:p>
          <a:p>
            <a:pPr lvl="0" algn="just" defTabSz="685800">
              <a:defRPr/>
            </a:pPr>
            <a:r>
              <a:rPr lang="en-GB" sz="1300" dirty="0"/>
              <a:t>Compare velocity and speed.</a:t>
            </a:r>
          </a:p>
          <a:p>
            <a:pPr algn="just" defTabSz="685800">
              <a:defRPr/>
            </a:pPr>
            <a:r>
              <a:rPr lang="en-GB" sz="1300" dirty="0"/>
              <a:t>Explain how you use a velocity time graph to find acceleration at a certain time.</a:t>
            </a:r>
          </a:p>
        </p:txBody>
      </p:sp>
      <p:sp>
        <p:nvSpPr>
          <p:cNvPr id="9" name="TextBox 8">
            <a:extLst>
              <a:ext uri="{FF2B5EF4-FFF2-40B4-BE49-F238E27FC236}">
                <a16:creationId xmlns:a16="http://schemas.microsoft.com/office/drawing/2014/main" id="{0B7FAABC-3490-6A4C-AB34-7975F9479F7D}"/>
              </a:ext>
            </a:extLst>
          </p:cNvPr>
          <p:cNvSpPr txBox="1"/>
          <p:nvPr/>
        </p:nvSpPr>
        <p:spPr>
          <a:xfrm>
            <a:off x="1052186" y="275573"/>
            <a:ext cx="934871" cy="300082"/>
          </a:xfrm>
          <a:prstGeom prst="rect">
            <a:avLst/>
          </a:prstGeom>
          <a:noFill/>
        </p:spPr>
        <p:txBody>
          <a:bodyPr wrap="none" rtlCol="0">
            <a:spAutoFit/>
          </a:bodyPr>
          <a:lstStyle/>
          <a:p>
            <a:r>
              <a:rPr lang="en-US" sz="1350" dirty="0"/>
              <a:t>P9 Motion</a:t>
            </a:r>
          </a:p>
        </p:txBody>
      </p:sp>
      <p:sp>
        <p:nvSpPr>
          <p:cNvPr id="10" name="Rectangle 9">
            <a:extLst>
              <a:ext uri="{FF2B5EF4-FFF2-40B4-BE49-F238E27FC236}">
                <a16:creationId xmlns:a16="http://schemas.microsoft.com/office/drawing/2014/main" id="{D65A866F-4843-4D4A-9C92-EFD23C1D403F}"/>
              </a:ext>
            </a:extLst>
          </p:cNvPr>
          <p:cNvSpPr/>
          <p:nvPr/>
        </p:nvSpPr>
        <p:spPr>
          <a:xfrm>
            <a:off x="1052186" y="5036824"/>
            <a:ext cx="5549030" cy="1338828"/>
          </a:xfrm>
          <a:prstGeom prst="rect">
            <a:avLst/>
          </a:prstGeom>
        </p:spPr>
        <p:txBody>
          <a:bodyPr wrap="square">
            <a:spAutoFit/>
          </a:bodyPr>
          <a:lstStyle/>
          <a:p>
            <a:r>
              <a:rPr lang="en-GB" sz="1350" b="1" dirty="0"/>
              <a:t>Compare velocity and speed.</a:t>
            </a:r>
          </a:p>
          <a:p>
            <a:pPr lvl="0" algn="just" defTabSz="685800">
              <a:defRPr/>
            </a:pPr>
            <a:endParaRPr lang="en-GB" sz="1350" dirty="0"/>
          </a:p>
          <a:p>
            <a:pPr lvl="0" algn="just" defTabSz="685800">
              <a:defRPr/>
            </a:pPr>
            <a:r>
              <a:rPr lang="en-GB" sz="1350" i="1" dirty="0"/>
              <a:t>Both velocity and speed can be calculated by dividing the distance an object travelled by the time that it took.  Velocity and speed also have the same unit which is </a:t>
            </a:r>
            <a:r>
              <a:rPr lang="en-GB" sz="1350" b="1" i="1" dirty="0"/>
              <a:t>m/s</a:t>
            </a:r>
            <a:r>
              <a:rPr lang="en-GB" sz="1350" i="1" dirty="0"/>
              <a:t>.  However velocity is a </a:t>
            </a:r>
            <a:r>
              <a:rPr lang="en-GB" sz="1350" b="1" i="1" dirty="0"/>
              <a:t>vector</a:t>
            </a:r>
            <a:r>
              <a:rPr lang="en-GB" sz="1350" i="1" dirty="0"/>
              <a:t> and has </a:t>
            </a:r>
            <a:r>
              <a:rPr lang="en-GB" sz="1350" b="1" i="1" dirty="0"/>
              <a:t>direction</a:t>
            </a:r>
            <a:r>
              <a:rPr lang="en-GB" sz="1350" i="1" dirty="0"/>
              <a:t>, while speed is a </a:t>
            </a:r>
            <a:r>
              <a:rPr lang="en-GB" sz="1350" b="1" i="1" dirty="0"/>
              <a:t>scalar</a:t>
            </a:r>
            <a:r>
              <a:rPr lang="en-GB" sz="1350" i="1" dirty="0"/>
              <a:t> and does not have </a:t>
            </a:r>
            <a:r>
              <a:rPr lang="en-GB" sz="1350" b="1" i="1" dirty="0"/>
              <a:t>direction</a:t>
            </a:r>
            <a:r>
              <a:rPr lang="en-GB" sz="1350" i="1" dirty="0"/>
              <a:t>.</a:t>
            </a:r>
          </a:p>
        </p:txBody>
      </p:sp>
      <p:sp>
        <p:nvSpPr>
          <p:cNvPr id="11" name="Rectangle 10">
            <a:extLst>
              <a:ext uri="{FF2B5EF4-FFF2-40B4-BE49-F238E27FC236}">
                <a16:creationId xmlns:a16="http://schemas.microsoft.com/office/drawing/2014/main" id="{E89A8DAC-418D-784A-BD55-5C58F6FC404D}"/>
              </a:ext>
            </a:extLst>
          </p:cNvPr>
          <p:cNvSpPr/>
          <p:nvPr/>
        </p:nvSpPr>
        <p:spPr>
          <a:xfrm>
            <a:off x="1052186" y="7054800"/>
            <a:ext cx="5549030" cy="1754326"/>
          </a:xfrm>
          <a:prstGeom prst="rect">
            <a:avLst/>
          </a:prstGeom>
        </p:spPr>
        <p:txBody>
          <a:bodyPr wrap="square">
            <a:spAutoFit/>
          </a:bodyPr>
          <a:lstStyle/>
          <a:p>
            <a:pPr lvl="0" algn="just" defTabSz="685800">
              <a:defRPr/>
            </a:pPr>
            <a:r>
              <a:rPr lang="en-GB" sz="1350" b="1" dirty="0"/>
              <a:t>Explain how you use a velocity time graph to find acceleration at a certain time.</a:t>
            </a:r>
          </a:p>
          <a:p>
            <a:pPr lvl="0" algn="just" defTabSz="685800">
              <a:defRPr/>
            </a:pPr>
            <a:endParaRPr lang="en-GB" sz="1350" b="1" dirty="0"/>
          </a:p>
          <a:p>
            <a:pPr algn="just"/>
            <a:r>
              <a:rPr lang="en-GB" sz="1350" i="1" dirty="0"/>
              <a:t>To find </a:t>
            </a:r>
            <a:r>
              <a:rPr lang="en-GB" sz="1350" b="1" i="1" dirty="0"/>
              <a:t>acceleration</a:t>
            </a:r>
            <a:r>
              <a:rPr lang="en-GB" sz="1350" i="1" dirty="0"/>
              <a:t> at a given time you would draw a </a:t>
            </a:r>
            <a:r>
              <a:rPr lang="en-GB" sz="1350" b="1" i="1" dirty="0"/>
              <a:t>tangent</a:t>
            </a:r>
            <a:r>
              <a:rPr lang="en-GB" sz="1350" i="1" dirty="0"/>
              <a:t> at this time.  A tangent is a straight line drawn to touch a point on a curve so it has the same gradient as the curve at that point. You would then determine the </a:t>
            </a:r>
            <a:r>
              <a:rPr lang="en-GB" sz="1350" b="1" i="1" dirty="0"/>
              <a:t>gradient</a:t>
            </a:r>
            <a:r>
              <a:rPr lang="en-GB" sz="1350" i="1" dirty="0"/>
              <a:t> of this tangent by dividing the </a:t>
            </a:r>
            <a:r>
              <a:rPr lang="en-GB" sz="1350" b="1" i="1" dirty="0"/>
              <a:t>change in velocity </a:t>
            </a:r>
            <a:r>
              <a:rPr lang="en-GB" sz="1350" i="1" dirty="0"/>
              <a:t>of the tangent by the change in </a:t>
            </a:r>
            <a:r>
              <a:rPr lang="en-GB" sz="1350" b="1" i="1" dirty="0"/>
              <a:t>time taken</a:t>
            </a:r>
            <a:r>
              <a:rPr lang="en-GB" sz="1350" i="1" dirty="0"/>
              <a:t>.</a:t>
            </a:r>
            <a:endParaRPr lang="en-GB" sz="1400" i="1" dirty="0"/>
          </a:p>
        </p:txBody>
      </p:sp>
    </p:spTree>
    <p:extLst>
      <p:ext uri="{BB962C8B-B14F-4D97-AF65-F5344CB8AC3E}">
        <p14:creationId xmlns:p14="http://schemas.microsoft.com/office/powerpoint/2010/main" val="1763712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04782E1-0B69-5A4A-8EB6-3B0B042EC984}"/>
              </a:ext>
            </a:extLst>
          </p:cNvPr>
          <p:cNvSpPr txBox="1"/>
          <p:nvPr/>
        </p:nvSpPr>
        <p:spPr>
          <a:xfrm>
            <a:off x="1052186" y="275573"/>
            <a:ext cx="1739451" cy="300082"/>
          </a:xfrm>
          <a:prstGeom prst="rect">
            <a:avLst/>
          </a:prstGeom>
          <a:noFill/>
        </p:spPr>
        <p:txBody>
          <a:bodyPr wrap="none" rtlCol="0">
            <a:spAutoFit/>
          </a:bodyPr>
          <a:lstStyle/>
          <a:p>
            <a:r>
              <a:rPr lang="en-US" sz="1350" dirty="0"/>
              <a:t>P10 Force and Motion</a:t>
            </a:r>
          </a:p>
        </p:txBody>
      </p:sp>
      <p:sp>
        <p:nvSpPr>
          <p:cNvPr id="4" name="Rectangle 3">
            <a:extLst>
              <a:ext uri="{FF2B5EF4-FFF2-40B4-BE49-F238E27FC236}">
                <a16:creationId xmlns:a16="http://schemas.microsoft.com/office/drawing/2014/main" id="{4DFAD97C-4CDB-5345-9724-F18BF79812D7}"/>
              </a:ext>
            </a:extLst>
          </p:cNvPr>
          <p:cNvSpPr/>
          <p:nvPr/>
        </p:nvSpPr>
        <p:spPr>
          <a:xfrm>
            <a:off x="1052186" y="710492"/>
            <a:ext cx="5549030" cy="300082"/>
          </a:xfrm>
          <a:prstGeom prst="rect">
            <a:avLst/>
          </a:prstGeom>
        </p:spPr>
        <p:txBody>
          <a:bodyPr wrap="square">
            <a:spAutoFit/>
          </a:bodyPr>
          <a:lstStyle/>
          <a:p>
            <a:pPr lvl="0" algn="just" defTabSz="685800">
              <a:defRPr/>
            </a:pPr>
            <a:r>
              <a:rPr lang="en-GB" sz="1350" dirty="0"/>
              <a:t>Describe what can affect the stopping distance of a ________________.</a:t>
            </a:r>
            <a:endParaRPr lang="en-US" sz="1400" dirty="0"/>
          </a:p>
        </p:txBody>
      </p:sp>
      <p:sp>
        <p:nvSpPr>
          <p:cNvPr id="5" name="Rectangle 4">
            <a:extLst>
              <a:ext uri="{FF2B5EF4-FFF2-40B4-BE49-F238E27FC236}">
                <a16:creationId xmlns:a16="http://schemas.microsoft.com/office/drawing/2014/main" id="{68DEB523-C8FC-A646-B731-4D66F6D26ED7}"/>
              </a:ext>
            </a:extLst>
          </p:cNvPr>
          <p:cNvSpPr/>
          <p:nvPr/>
        </p:nvSpPr>
        <p:spPr>
          <a:xfrm>
            <a:off x="1039660" y="1800121"/>
            <a:ext cx="5549030" cy="1938992"/>
          </a:xfrm>
          <a:prstGeom prst="rect">
            <a:avLst/>
          </a:prstGeom>
        </p:spPr>
        <p:txBody>
          <a:bodyPr wrap="square">
            <a:spAutoFit/>
          </a:bodyPr>
          <a:lstStyle/>
          <a:p>
            <a:pPr algn="just"/>
            <a:r>
              <a:rPr lang="en-US" sz="1350" dirty="0"/>
              <a:t>You could be asked describe what can affect the stopping distance of different vehicles including boats, cars, trucks, bicycles.  The question may also give you a description of what the driving conditions are like.</a:t>
            </a:r>
          </a:p>
          <a:p>
            <a:pPr algn="just"/>
            <a:endParaRPr lang="en-US" sz="1200" dirty="0"/>
          </a:p>
          <a:p>
            <a:r>
              <a:rPr lang="en-US" sz="1350" dirty="0"/>
              <a:t>To answer this question, you will need to:</a:t>
            </a:r>
          </a:p>
          <a:p>
            <a:pPr marL="342900" indent="-342900" algn="just">
              <a:buFont typeface="+mj-lt"/>
              <a:buAutoNum type="arabicPeriod"/>
            </a:pPr>
            <a:r>
              <a:rPr lang="en-US" sz="1350" dirty="0"/>
              <a:t>State that the </a:t>
            </a:r>
            <a:r>
              <a:rPr lang="en-GB" sz="1350" dirty="0"/>
              <a:t>overall stopping distance is a combination of thinking distance and braking distance</a:t>
            </a:r>
          </a:p>
          <a:p>
            <a:pPr marL="342900" indent="-342900" algn="just">
              <a:buFont typeface="+mj-lt"/>
              <a:buAutoNum type="arabicPeriod"/>
            </a:pPr>
            <a:r>
              <a:rPr lang="en-GB" sz="1350" dirty="0"/>
              <a:t>Describe as many factors as possible that would affect thinking distance. </a:t>
            </a:r>
          </a:p>
          <a:p>
            <a:pPr marL="342900" indent="-342900" algn="just">
              <a:buFont typeface="+mj-lt"/>
              <a:buAutoNum type="arabicPeriod"/>
            </a:pPr>
            <a:r>
              <a:rPr lang="en-GB" sz="1350" dirty="0"/>
              <a:t>Describe as many factors as possible that would affect braking distance.</a:t>
            </a:r>
            <a:endParaRPr lang="en-US" sz="1350" dirty="0"/>
          </a:p>
        </p:txBody>
      </p:sp>
      <p:sp>
        <p:nvSpPr>
          <p:cNvPr id="6" name="Rectangle 5">
            <a:extLst>
              <a:ext uri="{FF2B5EF4-FFF2-40B4-BE49-F238E27FC236}">
                <a16:creationId xmlns:a16="http://schemas.microsoft.com/office/drawing/2014/main" id="{4A752AB4-3A97-E848-94A2-04B227730BF0}"/>
              </a:ext>
            </a:extLst>
          </p:cNvPr>
          <p:cNvSpPr/>
          <p:nvPr/>
        </p:nvSpPr>
        <p:spPr>
          <a:xfrm>
            <a:off x="997446" y="4277680"/>
            <a:ext cx="5574082" cy="1131079"/>
          </a:xfrm>
          <a:prstGeom prst="rect">
            <a:avLst/>
          </a:prstGeom>
        </p:spPr>
        <p:txBody>
          <a:bodyPr wrap="square">
            <a:spAutoFit/>
          </a:bodyPr>
          <a:lstStyle/>
          <a:p>
            <a:pPr algn="just"/>
            <a:endParaRPr lang="en-US" sz="1350" dirty="0"/>
          </a:p>
          <a:p>
            <a:pPr algn="just"/>
            <a:r>
              <a:rPr lang="en-US" sz="1350" dirty="0"/>
              <a:t>The factors that affect thinking distance should be the same for all the different scenarios that could be given.  Most of the factors that affect braking distance should also be the same but do read the question carefully to look for some hints of what the driving conditions are like.</a:t>
            </a:r>
          </a:p>
        </p:txBody>
      </p:sp>
      <p:sp>
        <p:nvSpPr>
          <p:cNvPr id="7" name="Rectangle 6">
            <a:extLst>
              <a:ext uri="{FF2B5EF4-FFF2-40B4-BE49-F238E27FC236}">
                <a16:creationId xmlns:a16="http://schemas.microsoft.com/office/drawing/2014/main" id="{B601BBAF-E83C-D044-8D6B-3ABC31361D4A}"/>
              </a:ext>
            </a:extLst>
          </p:cNvPr>
          <p:cNvSpPr/>
          <p:nvPr/>
        </p:nvSpPr>
        <p:spPr>
          <a:xfrm>
            <a:off x="1009972" y="5723894"/>
            <a:ext cx="5549030" cy="3208571"/>
          </a:xfrm>
          <a:prstGeom prst="rect">
            <a:avLst/>
          </a:prstGeom>
        </p:spPr>
        <p:txBody>
          <a:bodyPr wrap="square">
            <a:spAutoFit/>
          </a:bodyPr>
          <a:lstStyle/>
          <a:p>
            <a:pPr lvl="0" algn="just" defTabSz="685800">
              <a:defRPr/>
            </a:pPr>
            <a:r>
              <a:rPr lang="en-GB" sz="1350" dirty="0"/>
              <a:t>Describe what can affect the stopping distance of a lorry.</a:t>
            </a:r>
            <a:endParaRPr lang="en-US" sz="1400" dirty="0"/>
          </a:p>
          <a:p>
            <a:pPr marL="342900" indent="-342900" algn="just">
              <a:buFont typeface="+mj-lt"/>
              <a:buAutoNum type="arabicPeriod"/>
            </a:pPr>
            <a:r>
              <a:rPr lang="en-US" sz="1350" i="1" dirty="0"/>
              <a:t>The overall stopping distance is a combination of thinking distance and braking distance.</a:t>
            </a:r>
          </a:p>
          <a:p>
            <a:pPr marL="342900" indent="-342900" algn="just">
              <a:buFont typeface="+mj-lt"/>
              <a:buAutoNum type="arabicPeriod"/>
            </a:pPr>
            <a:r>
              <a:rPr lang="en-US" sz="1350" i="1" dirty="0"/>
              <a:t>Some of the factors that would affect thinking distance include the tiredness of the driver, how distracted the driver is, if the driver has had any alcohol and if the driver is on any medication that can cause tiredness.</a:t>
            </a:r>
          </a:p>
          <a:p>
            <a:pPr marL="342900" indent="-342900" algn="just">
              <a:buFont typeface="+mj-lt"/>
              <a:buAutoNum type="arabicPeriod"/>
            </a:pPr>
            <a:r>
              <a:rPr lang="en-US" sz="1350" i="1" dirty="0"/>
              <a:t>Some of the factors that would affect braking distance include the condition of the lorry, if it has worn tyres and brakes braking distance will increase.  Also, if the road conditions are wet and icy there is reduced friction which would increase the braking distance also. Finally, the speed and mass of the lorry will affect braking distance.  If it is very heavy and travelling fast then the braking distance will be higher.</a:t>
            </a:r>
          </a:p>
          <a:p>
            <a:pPr marL="342900" indent="-342900" algn="just">
              <a:buFont typeface="+mj-lt"/>
              <a:buAutoNum type="arabicPeriod"/>
            </a:pPr>
            <a:endParaRPr lang="en-US" sz="1350" i="1" dirty="0"/>
          </a:p>
          <a:p>
            <a:pPr marL="342900" indent="-342900" algn="just">
              <a:buFont typeface="+mj-lt"/>
              <a:buAutoNum type="arabicPeriod"/>
            </a:pPr>
            <a:endParaRPr lang="en-US" sz="1350" i="1" dirty="0"/>
          </a:p>
        </p:txBody>
      </p:sp>
      <p:sp>
        <p:nvSpPr>
          <p:cNvPr id="8" name="Rectangle 7">
            <a:extLst>
              <a:ext uri="{FF2B5EF4-FFF2-40B4-BE49-F238E27FC236}">
                <a16:creationId xmlns:a16="http://schemas.microsoft.com/office/drawing/2014/main" id="{80C805D7-746F-234F-A2F0-F161A009D200}"/>
              </a:ext>
            </a:extLst>
          </p:cNvPr>
          <p:cNvSpPr/>
          <p:nvPr/>
        </p:nvSpPr>
        <p:spPr>
          <a:xfrm>
            <a:off x="1039660" y="8636567"/>
            <a:ext cx="5549030" cy="1131079"/>
          </a:xfrm>
          <a:prstGeom prst="rect">
            <a:avLst/>
          </a:prstGeom>
        </p:spPr>
        <p:txBody>
          <a:bodyPr wrap="square">
            <a:spAutoFit/>
          </a:bodyPr>
          <a:lstStyle/>
          <a:p>
            <a:pPr marL="342900" lvl="0" indent="-342900" algn="just" defTabSz="685800">
              <a:buFont typeface="+mj-lt"/>
              <a:buAutoNum type="arabicPeriod"/>
              <a:defRPr/>
            </a:pPr>
            <a:r>
              <a:rPr lang="en-GB" sz="1350" dirty="0"/>
              <a:t>Learn and practice the model answers above.</a:t>
            </a:r>
          </a:p>
          <a:p>
            <a:pPr marL="342900" lvl="0" indent="-342900" algn="just" defTabSz="685800">
              <a:buFont typeface="+mj-lt"/>
              <a:buAutoNum type="arabicPeriod"/>
              <a:defRPr/>
            </a:pPr>
            <a:r>
              <a:rPr lang="en-GB" sz="1350" dirty="0"/>
              <a:t>Prepare and learn model answers to describe what would affect the stopping distance of a boat, car and train.</a:t>
            </a:r>
          </a:p>
          <a:p>
            <a:pPr marL="342900" lvl="0" indent="-342900" algn="just" defTabSz="685800">
              <a:buFont typeface="+mj-lt"/>
              <a:buAutoNum type="arabicPeriod"/>
              <a:defRPr/>
            </a:pPr>
            <a:r>
              <a:rPr lang="en-GB" sz="1350" dirty="0"/>
              <a:t>Explain why a lorry may have a larger stopping distance than a car travelling at the same speed.</a:t>
            </a:r>
          </a:p>
        </p:txBody>
      </p:sp>
    </p:spTree>
    <p:extLst>
      <p:ext uri="{BB962C8B-B14F-4D97-AF65-F5344CB8AC3E}">
        <p14:creationId xmlns:p14="http://schemas.microsoft.com/office/powerpoint/2010/main" val="2483442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ADB6AC5-9212-7B49-A6C6-B82B6706437E}"/>
              </a:ext>
            </a:extLst>
          </p:cNvPr>
          <p:cNvSpPr txBox="1"/>
          <p:nvPr/>
        </p:nvSpPr>
        <p:spPr>
          <a:xfrm>
            <a:off x="1052186" y="275573"/>
            <a:ext cx="2130776" cy="300082"/>
          </a:xfrm>
          <a:prstGeom prst="rect">
            <a:avLst/>
          </a:prstGeom>
          <a:noFill/>
        </p:spPr>
        <p:txBody>
          <a:bodyPr wrap="none" rtlCol="0">
            <a:spAutoFit/>
          </a:bodyPr>
          <a:lstStyle/>
          <a:p>
            <a:r>
              <a:rPr lang="en-US" sz="1350" dirty="0"/>
              <a:t>P13 Electromagnetic Waves</a:t>
            </a:r>
          </a:p>
        </p:txBody>
      </p:sp>
      <p:sp>
        <p:nvSpPr>
          <p:cNvPr id="5" name="Rectangle 4">
            <a:extLst>
              <a:ext uri="{FF2B5EF4-FFF2-40B4-BE49-F238E27FC236}">
                <a16:creationId xmlns:a16="http://schemas.microsoft.com/office/drawing/2014/main" id="{685D3ABE-B7E1-7C4F-8E81-7EBD36D62319}"/>
              </a:ext>
            </a:extLst>
          </p:cNvPr>
          <p:cNvSpPr/>
          <p:nvPr/>
        </p:nvSpPr>
        <p:spPr>
          <a:xfrm>
            <a:off x="1052186" y="710492"/>
            <a:ext cx="5549030" cy="300082"/>
          </a:xfrm>
          <a:prstGeom prst="rect">
            <a:avLst/>
          </a:prstGeom>
        </p:spPr>
        <p:txBody>
          <a:bodyPr wrap="square">
            <a:spAutoFit/>
          </a:bodyPr>
          <a:lstStyle/>
          <a:p>
            <a:pPr lvl="0" algn="just" defTabSz="685800">
              <a:defRPr/>
            </a:pPr>
            <a:r>
              <a:rPr lang="en-GB" sz="1350" dirty="0"/>
              <a:t>Compare the uses of ______ and ________.</a:t>
            </a:r>
            <a:endParaRPr lang="en-US" sz="1400" dirty="0"/>
          </a:p>
        </p:txBody>
      </p:sp>
      <p:sp>
        <p:nvSpPr>
          <p:cNvPr id="6" name="Rectangle 5">
            <a:extLst>
              <a:ext uri="{FF2B5EF4-FFF2-40B4-BE49-F238E27FC236}">
                <a16:creationId xmlns:a16="http://schemas.microsoft.com/office/drawing/2014/main" id="{27F05A17-836B-E442-94A6-9B8118038407}"/>
              </a:ext>
            </a:extLst>
          </p:cNvPr>
          <p:cNvSpPr/>
          <p:nvPr/>
        </p:nvSpPr>
        <p:spPr>
          <a:xfrm>
            <a:off x="1039660" y="1502975"/>
            <a:ext cx="5549030" cy="2769989"/>
          </a:xfrm>
          <a:prstGeom prst="rect">
            <a:avLst/>
          </a:prstGeom>
        </p:spPr>
        <p:txBody>
          <a:bodyPr wrap="square">
            <a:spAutoFit/>
          </a:bodyPr>
          <a:lstStyle/>
          <a:p>
            <a:pPr algn="just"/>
            <a:r>
              <a:rPr lang="en-US" sz="1350" dirty="0"/>
              <a:t>You could be asked to compare the uses for any of the parts of the electromagnetic spectrum including radio waves, microwaves, infrared, visible light, ultraviolet, x-rays and gamma rays:</a:t>
            </a:r>
          </a:p>
          <a:p>
            <a:pPr algn="just"/>
            <a:endParaRPr lang="en-US" sz="1200" dirty="0"/>
          </a:p>
          <a:p>
            <a:r>
              <a:rPr lang="en-US" sz="1350" dirty="0"/>
              <a:t>To answer this question, you will need to:</a:t>
            </a:r>
          </a:p>
          <a:p>
            <a:pPr marL="342900" indent="-342900" algn="just">
              <a:buFont typeface="+mj-lt"/>
              <a:buAutoNum type="arabicPeriod"/>
            </a:pPr>
            <a:r>
              <a:rPr lang="en-US" sz="1350" dirty="0"/>
              <a:t>Identify the uses for the first named part of the electromagnetic spectrum.</a:t>
            </a:r>
          </a:p>
          <a:p>
            <a:pPr marL="342900" indent="-342900" algn="just">
              <a:buFont typeface="+mj-lt"/>
              <a:buAutoNum type="arabicPeriod"/>
            </a:pPr>
            <a:r>
              <a:rPr lang="en-US" sz="1350" dirty="0"/>
              <a:t>Identify the uses for the second named part of the electromagnetic spectrum.</a:t>
            </a:r>
          </a:p>
          <a:p>
            <a:pPr marL="342900" indent="-342900" algn="just">
              <a:buFont typeface="+mj-lt"/>
              <a:buAutoNum type="arabicPeriod"/>
            </a:pPr>
            <a:r>
              <a:rPr lang="en-US" sz="1350" dirty="0"/>
              <a:t>Describe the risks of the first named part of the electromagnetic spectrum</a:t>
            </a:r>
          </a:p>
          <a:p>
            <a:pPr marL="342900" indent="-342900" algn="just">
              <a:buFont typeface="+mj-lt"/>
              <a:buAutoNum type="arabicPeriod"/>
            </a:pPr>
            <a:r>
              <a:rPr lang="en-US" sz="1350" dirty="0"/>
              <a:t>Describe the risks of the second named part of the electromagnetic spectrum.</a:t>
            </a:r>
          </a:p>
        </p:txBody>
      </p:sp>
      <p:sp>
        <p:nvSpPr>
          <p:cNvPr id="7" name="Rectangle 6">
            <a:extLst>
              <a:ext uri="{FF2B5EF4-FFF2-40B4-BE49-F238E27FC236}">
                <a16:creationId xmlns:a16="http://schemas.microsoft.com/office/drawing/2014/main" id="{BA983022-E432-2E47-B5A8-E795A214CB1A}"/>
              </a:ext>
            </a:extLst>
          </p:cNvPr>
          <p:cNvSpPr/>
          <p:nvPr/>
        </p:nvSpPr>
        <p:spPr>
          <a:xfrm>
            <a:off x="997446" y="4402013"/>
            <a:ext cx="5574082" cy="923330"/>
          </a:xfrm>
          <a:prstGeom prst="rect">
            <a:avLst/>
          </a:prstGeom>
        </p:spPr>
        <p:txBody>
          <a:bodyPr wrap="square">
            <a:spAutoFit/>
          </a:bodyPr>
          <a:lstStyle/>
          <a:p>
            <a:pPr algn="just"/>
            <a:endParaRPr lang="en-US" sz="1350" dirty="0"/>
          </a:p>
          <a:p>
            <a:pPr algn="just"/>
            <a:r>
              <a:rPr lang="en-US" sz="1350" dirty="0"/>
              <a:t>Make sure that when you have a compare question you use comparative language.  Examples of comparative language have been underlined in the model answer below.</a:t>
            </a:r>
          </a:p>
        </p:txBody>
      </p:sp>
      <p:sp>
        <p:nvSpPr>
          <p:cNvPr id="8" name="Rectangle 7">
            <a:extLst>
              <a:ext uri="{FF2B5EF4-FFF2-40B4-BE49-F238E27FC236}">
                <a16:creationId xmlns:a16="http://schemas.microsoft.com/office/drawing/2014/main" id="{6F523D10-5AC6-7844-A27B-C0FCCAC92DE6}"/>
              </a:ext>
            </a:extLst>
          </p:cNvPr>
          <p:cNvSpPr/>
          <p:nvPr/>
        </p:nvSpPr>
        <p:spPr>
          <a:xfrm>
            <a:off x="1009972" y="6025451"/>
            <a:ext cx="5549030" cy="2377574"/>
          </a:xfrm>
          <a:prstGeom prst="rect">
            <a:avLst/>
          </a:prstGeom>
        </p:spPr>
        <p:txBody>
          <a:bodyPr wrap="square">
            <a:spAutoFit/>
          </a:bodyPr>
          <a:lstStyle/>
          <a:p>
            <a:pPr algn="just"/>
            <a:r>
              <a:rPr lang="en-US" sz="1350" b="1" dirty="0"/>
              <a:t>Compare the uses of X-Rays and Ultraviolet</a:t>
            </a:r>
            <a:endParaRPr lang="en-US" sz="1350" i="1" dirty="0"/>
          </a:p>
          <a:p>
            <a:pPr marL="342900" indent="-342900" algn="just">
              <a:buFont typeface="+mj-lt"/>
              <a:buAutoNum type="arabicPeriod"/>
            </a:pPr>
            <a:r>
              <a:rPr lang="en-US" sz="1350" i="1" dirty="0"/>
              <a:t>X-Rays can be used to detect broken bones and to detect dental problems.  X-Rays can also be used to kill cancer cells.</a:t>
            </a:r>
          </a:p>
          <a:p>
            <a:pPr marL="342900" indent="-342900" algn="just">
              <a:buFont typeface="+mj-lt"/>
              <a:buAutoNum type="arabicPeriod"/>
            </a:pPr>
            <a:r>
              <a:rPr lang="en-US" sz="1350" i="1" u="sng" dirty="0"/>
              <a:t>In comparison</a:t>
            </a:r>
            <a:r>
              <a:rPr lang="en-US" sz="1350" i="1" dirty="0"/>
              <a:t> ultraviolet can be used in pre-natal scanning, removing plaque from teeth, removing kidney stones and helping to repair scar damage.</a:t>
            </a:r>
          </a:p>
          <a:p>
            <a:pPr marL="342900" indent="-342900" algn="just">
              <a:buFont typeface="+mj-lt"/>
              <a:buAutoNum type="arabicPeriod"/>
            </a:pPr>
            <a:r>
              <a:rPr lang="en-US" sz="1350" i="1" dirty="0"/>
              <a:t>X-Rays are ionising and can mutate DNA and damage cells which can lead to cancer.</a:t>
            </a:r>
          </a:p>
          <a:p>
            <a:pPr marL="342900" indent="-342900" algn="just">
              <a:buFont typeface="+mj-lt"/>
              <a:buAutoNum type="arabicPeriod"/>
            </a:pPr>
            <a:r>
              <a:rPr lang="en-US" sz="1350" i="1" dirty="0"/>
              <a:t>Ultraviolet light can </a:t>
            </a:r>
            <a:r>
              <a:rPr lang="en-US" sz="1350" i="1" u="sng" dirty="0"/>
              <a:t>also</a:t>
            </a:r>
            <a:r>
              <a:rPr lang="en-US" sz="1350" i="1" dirty="0"/>
              <a:t> pose a risk and </a:t>
            </a:r>
            <a:r>
              <a:rPr lang="en-US" sz="1350" i="1" u="sng" dirty="0"/>
              <a:t>like</a:t>
            </a:r>
            <a:r>
              <a:rPr lang="en-US" sz="1350" i="1" dirty="0"/>
              <a:t> X-Rays it is </a:t>
            </a:r>
            <a:r>
              <a:rPr lang="en-US" sz="1350" i="1" u="sng" dirty="0"/>
              <a:t>also</a:t>
            </a:r>
            <a:r>
              <a:rPr lang="en-US" sz="1350" i="1" dirty="0"/>
              <a:t> ionising and can mutate DNA damaging cells which can lead to cancer.</a:t>
            </a:r>
          </a:p>
          <a:p>
            <a:pPr marL="342900" indent="-342900" algn="just">
              <a:buFont typeface="+mj-lt"/>
              <a:buAutoNum type="arabicPeriod"/>
            </a:pPr>
            <a:endParaRPr lang="en-US" sz="1350" i="1" dirty="0"/>
          </a:p>
        </p:txBody>
      </p:sp>
      <p:sp>
        <p:nvSpPr>
          <p:cNvPr id="9" name="Rectangle 8">
            <a:extLst>
              <a:ext uri="{FF2B5EF4-FFF2-40B4-BE49-F238E27FC236}">
                <a16:creationId xmlns:a16="http://schemas.microsoft.com/office/drawing/2014/main" id="{D896D585-43A6-A54A-9664-A05E1DE347A0}"/>
              </a:ext>
            </a:extLst>
          </p:cNvPr>
          <p:cNvSpPr/>
          <p:nvPr/>
        </p:nvSpPr>
        <p:spPr>
          <a:xfrm>
            <a:off x="1039660" y="8733843"/>
            <a:ext cx="5549030" cy="923330"/>
          </a:xfrm>
          <a:prstGeom prst="rect">
            <a:avLst/>
          </a:prstGeom>
        </p:spPr>
        <p:txBody>
          <a:bodyPr wrap="square">
            <a:spAutoFit/>
          </a:bodyPr>
          <a:lstStyle/>
          <a:p>
            <a:pPr marL="342900" lvl="0" indent="-342900" algn="just" defTabSz="685800">
              <a:buFont typeface="+mj-lt"/>
              <a:buAutoNum type="arabicPeriod"/>
              <a:defRPr/>
            </a:pPr>
            <a:r>
              <a:rPr lang="en-GB" sz="1350" dirty="0"/>
              <a:t>Learn and practice the model answers above.</a:t>
            </a:r>
          </a:p>
          <a:p>
            <a:pPr marL="342900" lvl="0" indent="-342900" algn="just" defTabSz="685800">
              <a:buFont typeface="+mj-lt"/>
              <a:buAutoNum type="arabicPeriod"/>
              <a:defRPr/>
            </a:pPr>
            <a:r>
              <a:rPr lang="en-GB" sz="1350" dirty="0"/>
              <a:t>Prepare and learn model answers to compare the uses and risks of: Gamma and X-Rays, Visible Light and Infrared, Microwaves and Radiowaves</a:t>
            </a:r>
          </a:p>
        </p:txBody>
      </p:sp>
    </p:spTree>
    <p:extLst>
      <p:ext uri="{BB962C8B-B14F-4D97-AF65-F5344CB8AC3E}">
        <p14:creationId xmlns:p14="http://schemas.microsoft.com/office/powerpoint/2010/main" val="2933595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11AEF44-52A3-B543-A2A7-65064344A1FC}"/>
              </a:ext>
            </a:extLst>
          </p:cNvPr>
          <p:cNvSpPr/>
          <p:nvPr/>
        </p:nvSpPr>
        <p:spPr>
          <a:xfrm>
            <a:off x="1052186" y="2653938"/>
            <a:ext cx="5549030" cy="1561966"/>
          </a:xfrm>
          <a:prstGeom prst="rect">
            <a:avLst/>
          </a:prstGeom>
        </p:spPr>
        <p:txBody>
          <a:bodyPr wrap="square">
            <a:spAutoFit/>
          </a:bodyPr>
          <a:lstStyle/>
          <a:p>
            <a:pPr lvl="0" algn="just" defTabSz="685800">
              <a:defRPr/>
            </a:pPr>
            <a:r>
              <a:rPr lang="en-GB" sz="1400" b="1" dirty="0"/>
              <a:t>Explain how you could determine if a substance is magnetic, non magnetic or a permanent magnet.</a:t>
            </a:r>
          </a:p>
          <a:p>
            <a:pPr lvl="0" algn="just" defTabSz="685800">
              <a:defRPr/>
            </a:pPr>
            <a:endParaRPr lang="en-GB" sz="1350" b="1" dirty="0"/>
          </a:p>
          <a:p>
            <a:pPr lvl="0" algn="just" defTabSz="685800">
              <a:defRPr/>
            </a:pPr>
            <a:r>
              <a:rPr lang="en-GB" sz="1350" dirty="0"/>
              <a:t>You would use a </a:t>
            </a:r>
            <a:r>
              <a:rPr lang="en-GB" sz="1350" b="1" dirty="0"/>
              <a:t>permanent magnet</a:t>
            </a:r>
            <a:r>
              <a:rPr lang="en-GB" sz="1350" dirty="0"/>
              <a:t>.  If the magnet has </a:t>
            </a:r>
            <a:r>
              <a:rPr lang="en-GB" sz="1350" b="1" dirty="0"/>
              <a:t>no effect </a:t>
            </a:r>
            <a:r>
              <a:rPr lang="en-GB" sz="1350" dirty="0"/>
              <a:t>on the material then it is non magnetic.  If the magnet </a:t>
            </a:r>
            <a:r>
              <a:rPr lang="en-GB" sz="1350" b="1" dirty="0"/>
              <a:t>attracts</a:t>
            </a:r>
            <a:r>
              <a:rPr lang="en-GB" sz="1350" dirty="0"/>
              <a:t> the material it is magnetic, while if the magnet can be </a:t>
            </a:r>
            <a:r>
              <a:rPr lang="en-GB" sz="1350" b="1" dirty="0"/>
              <a:t>repelled</a:t>
            </a:r>
            <a:r>
              <a:rPr lang="en-GB" sz="1350" dirty="0"/>
              <a:t> by the material then the material is a magnet also.</a:t>
            </a:r>
          </a:p>
        </p:txBody>
      </p:sp>
      <p:sp>
        <p:nvSpPr>
          <p:cNvPr id="8" name="Rectangle 7">
            <a:extLst>
              <a:ext uri="{FF2B5EF4-FFF2-40B4-BE49-F238E27FC236}">
                <a16:creationId xmlns:a16="http://schemas.microsoft.com/office/drawing/2014/main" id="{EB4FA8E2-46DB-D448-87CE-84974FBC5B1A}"/>
              </a:ext>
            </a:extLst>
          </p:cNvPr>
          <p:cNvSpPr/>
          <p:nvPr/>
        </p:nvSpPr>
        <p:spPr>
          <a:xfrm>
            <a:off x="1052186" y="661064"/>
            <a:ext cx="5549030" cy="646331"/>
          </a:xfrm>
          <a:prstGeom prst="rect">
            <a:avLst/>
          </a:prstGeom>
        </p:spPr>
        <p:txBody>
          <a:bodyPr wrap="square">
            <a:spAutoFit/>
          </a:bodyPr>
          <a:lstStyle/>
          <a:p>
            <a:pPr marL="342900" lvl="0" indent="-342900" algn="just" defTabSz="685800">
              <a:buFont typeface="+mj-lt"/>
              <a:buAutoNum type="arabicPeriod"/>
              <a:defRPr/>
            </a:pPr>
            <a:r>
              <a:rPr lang="en-GB" sz="1200" dirty="0"/>
              <a:t>Explain how you could determine if a substance is magnetic or not, or a magnet.</a:t>
            </a:r>
          </a:p>
          <a:p>
            <a:pPr marL="342900" lvl="0" indent="-342900" algn="just" defTabSz="685800">
              <a:buFont typeface="+mj-lt"/>
              <a:buAutoNum type="arabicPeriod"/>
              <a:defRPr/>
            </a:pPr>
            <a:r>
              <a:rPr lang="en-GB" sz="1200" dirty="0"/>
              <a:t>Describe how you would plot a magnetic field pattern around a bar magnet</a:t>
            </a:r>
          </a:p>
          <a:p>
            <a:pPr marL="342900" lvl="0" indent="-342900" algn="just" defTabSz="685800">
              <a:buFont typeface="+mj-lt"/>
              <a:buAutoNum type="arabicPeriod"/>
              <a:defRPr/>
            </a:pPr>
            <a:r>
              <a:rPr lang="en-GB" sz="1200" dirty="0"/>
              <a:t>Explain why a compass needle moves when placed near the bar magnet.</a:t>
            </a:r>
          </a:p>
        </p:txBody>
      </p:sp>
      <p:sp>
        <p:nvSpPr>
          <p:cNvPr id="9" name="TextBox 8">
            <a:extLst>
              <a:ext uri="{FF2B5EF4-FFF2-40B4-BE49-F238E27FC236}">
                <a16:creationId xmlns:a16="http://schemas.microsoft.com/office/drawing/2014/main" id="{0B7FAABC-3490-6A4C-AB34-7975F9479F7D}"/>
              </a:ext>
            </a:extLst>
          </p:cNvPr>
          <p:cNvSpPr txBox="1"/>
          <p:nvPr/>
        </p:nvSpPr>
        <p:spPr>
          <a:xfrm>
            <a:off x="1052186" y="275573"/>
            <a:ext cx="1764650" cy="300082"/>
          </a:xfrm>
          <a:prstGeom prst="rect">
            <a:avLst/>
          </a:prstGeom>
          <a:noFill/>
        </p:spPr>
        <p:txBody>
          <a:bodyPr wrap="none" rtlCol="0">
            <a:spAutoFit/>
          </a:bodyPr>
          <a:lstStyle/>
          <a:p>
            <a:r>
              <a:rPr lang="en-US" sz="1350" dirty="0"/>
              <a:t>P15 Electromagnetism</a:t>
            </a:r>
            <a:endParaRPr lang="en-US" sz="1350" b="1" dirty="0"/>
          </a:p>
        </p:txBody>
      </p:sp>
      <p:sp>
        <p:nvSpPr>
          <p:cNvPr id="10" name="Rectangle 9">
            <a:extLst>
              <a:ext uri="{FF2B5EF4-FFF2-40B4-BE49-F238E27FC236}">
                <a16:creationId xmlns:a16="http://schemas.microsoft.com/office/drawing/2014/main" id="{D65A866F-4843-4D4A-9C92-EFD23C1D403F}"/>
              </a:ext>
            </a:extLst>
          </p:cNvPr>
          <p:cNvSpPr/>
          <p:nvPr/>
        </p:nvSpPr>
        <p:spPr>
          <a:xfrm>
            <a:off x="1052186" y="4824798"/>
            <a:ext cx="5549030" cy="1962076"/>
          </a:xfrm>
          <a:prstGeom prst="rect">
            <a:avLst/>
          </a:prstGeom>
        </p:spPr>
        <p:txBody>
          <a:bodyPr wrap="square">
            <a:spAutoFit/>
          </a:bodyPr>
          <a:lstStyle/>
          <a:p>
            <a:pPr lvl="0" algn="just" defTabSz="685800">
              <a:defRPr/>
            </a:pPr>
            <a:r>
              <a:rPr lang="en-GB" sz="1350" b="1" dirty="0"/>
              <a:t>Describe how you would plot a magnetic field pattern around a bar magnet</a:t>
            </a:r>
          </a:p>
          <a:p>
            <a:pPr algn="just"/>
            <a:endParaRPr lang="en-GB" sz="1350" dirty="0"/>
          </a:p>
          <a:p>
            <a:pPr algn="just"/>
            <a:r>
              <a:rPr lang="en-GB" sz="1350" dirty="0"/>
              <a:t>Place the magnet on a piece of paper and draw around the magnet. Mark a </a:t>
            </a:r>
            <a:r>
              <a:rPr lang="en-GB" sz="1350" b="1" dirty="0"/>
              <a:t>dot</a:t>
            </a:r>
            <a:r>
              <a:rPr lang="en-GB" sz="1350" dirty="0"/>
              <a:t> by a pole of the magnet and place the compass on the dot. Make a dot at the tip of the </a:t>
            </a:r>
            <a:r>
              <a:rPr lang="en-GB" sz="1350" b="1" dirty="0"/>
              <a:t>compass needle </a:t>
            </a:r>
            <a:r>
              <a:rPr lang="en-GB" sz="1350" dirty="0"/>
              <a:t>and then move the </a:t>
            </a:r>
            <a:r>
              <a:rPr lang="en-GB" sz="1350" b="1" dirty="0"/>
              <a:t>compass tail </a:t>
            </a:r>
            <a:r>
              <a:rPr lang="en-GB" sz="1350" dirty="0"/>
              <a:t>to the new dot, make a dot at the tip and then repeat until the compass reaches the other </a:t>
            </a:r>
            <a:r>
              <a:rPr lang="en-GB" sz="1350" b="1" dirty="0"/>
              <a:t>pole of the magnet</a:t>
            </a:r>
            <a:r>
              <a:rPr lang="en-GB" sz="1350" dirty="0"/>
              <a:t>. You then draw a line through the dots and add </a:t>
            </a:r>
            <a:r>
              <a:rPr lang="en-GB" sz="1350" b="1" dirty="0"/>
              <a:t>arrows</a:t>
            </a:r>
            <a:r>
              <a:rPr lang="en-GB" sz="1350" dirty="0"/>
              <a:t> to show direction of field line from north to south. You would then repeat for different starting positions at the poles</a:t>
            </a:r>
          </a:p>
        </p:txBody>
      </p:sp>
      <p:sp>
        <p:nvSpPr>
          <p:cNvPr id="11" name="Rectangle 10">
            <a:extLst>
              <a:ext uri="{FF2B5EF4-FFF2-40B4-BE49-F238E27FC236}">
                <a16:creationId xmlns:a16="http://schemas.microsoft.com/office/drawing/2014/main" id="{E89A8DAC-418D-784A-BD55-5C58F6FC404D}"/>
              </a:ext>
            </a:extLst>
          </p:cNvPr>
          <p:cNvSpPr/>
          <p:nvPr/>
        </p:nvSpPr>
        <p:spPr>
          <a:xfrm>
            <a:off x="1052186" y="7698833"/>
            <a:ext cx="5549030" cy="1131079"/>
          </a:xfrm>
          <a:prstGeom prst="rect">
            <a:avLst/>
          </a:prstGeom>
        </p:spPr>
        <p:txBody>
          <a:bodyPr wrap="square">
            <a:spAutoFit/>
          </a:bodyPr>
          <a:lstStyle/>
          <a:p>
            <a:pPr algn="just"/>
            <a:r>
              <a:rPr lang="en-GB" sz="1350" b="1" dirty="0"/>
              <a:t>Explain why a compass needle moves when placed near the bar magnet.</a:t>
            </a:r>
          </a:p>
          <a:p>
            <a:pPr algn="just"/>
            <a:endParaRPr lang="en-GB" sz="1350" b="1" dirty="0"/>
          </a:p>
          <a:p>
            <a:pPr algn="just"/>
            <a:r>
              <a:rPr lang="en-GB" sz="1350" dirty="0"/>
              <a:t>The compass needle is a small </a:t>
            </a:r>
            <a:r>
              <a:rPr lang="en-GB" sz="1350" b="1" dirty="0"/>
              <a:t>bar magnet </a:t>
            </a:r>
            <a:r>
              <a:rPr lang="en-GB" sz="1350" dirty="0"/>
              <a:t>and so the compass needle and bar magnet </a:t>
            </a:r>
            <a:r>
              <a:rPr lang="en-GB" sz="1350" b="1" dirty="0"/>
              <a:t>exert a force </a:t>
            </a:r>
            <a:r>
              <a:rPr lang="en-GB" sz="1350" dirty="0"/>
              <a:t>on each other. This means the compass needle can be </a:t>
            </a:r>
            <a:r>
              <a:rPr lang="en-GB" sz="1350" b="1" dirty="0"/>
              <a:t>attracted and repelled </a:t>
            </a:r>
            <a:r>
              <a:rPr lang="en-GB" sz="1350" dirty="0"/>
              <a:t>by the bar magnet.</a:t>
            </a:r>
          </a:p>
        </p:txBody>
      </p:sp>
    </p:spTree>
    <p:extLst>
      <p:ext uri="{BB962C8B-B14F-4D97-AF65-F5344CB8AC3E}">
        <p14:creationId xmlns:p14="http://schemas.microsoft.com/office/powerpoint/2010/main" val="1035750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3" name="Rectangle 2">
            <a:extLst>
              <a:ext uri="{FF2B5EF4-FFF2-40B4-BE49-F238E27FC236}">
                <a16:creationId xmlns:a16="http://schemas.microsoft.com/office/drawing/2014/main" id="{1176517C-3222-4440-8129-1D0558C3B707}"/>
              </a:ext>
            </a:extLst>
          </p:cNvPr>
          <p:cNvSpPr/>
          <p:nvPr/>
        </p:nvSpPr>
        <p:spPr>
          <a:xfrm>
            <a:off x="147507" y="5414146"/>
            <a:ext cx="6654424" cy="594906"/>
          </a:xfrm>
          <a:prstGeom prst="rect">
            <a:avLst/>
          </a:prstGeom>
        </p:spPr>
        <p:txBody>
          <a:bodyPr wrap="square">
            <a:spAutoFit/>
          </a:bodyPr>
          <a:lstStyle/>
          <a:p>
            <a:pPr lvl="0" algn="ctr"/>
            <a:r>
              <a:rPr lang="en-US" sz="1633" b="1" dirty="0">
                <a:latin typeface="Cabin"/>
                <a:ea typeface="Cabin"/>
                <a:cs typeface="Cabin"/>
                <a:sym typeface="Cabin"/>
              </a:rPr>
              <a:t>1</a:t>
            </a:r>
          </a:p>
          <a:p>
            <a:pPr lvl="0" algn="ctr"/>
            <a:r>
              <a:rPr lang="en-US" sz="1633" dirty="0">
                <a:latin typeface="Cabin"/>
                <a:ea typeface="Cabin"/>
                <a:cs typeface="Cabin"/>
                <a:sym typeface="Cabin"/>
              </a:rPr>
              <a:t>Place the Leslie Cube on a heat proof mat.</a:t>
            </a:r>
          </a:p>
        </p:txBody>
      </p:sp>
      <p:sp>
        <p:nvSpPr>
          <p:cNvPr id="25" name="Google Shape;70;p15">
            <a:extLst>
              <a:ext uri="{FF2B5EF4-FFF2-40B4-BE49-F238E27FC236}">
                <a16:creationId xmlns:a16="http://schemas.microsoft.com/office/drawing/2014/main" id="{CF081A71-5BF1-F24D-8DA4-664219C987E6}"/>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6" name="Oval 25">
            <a:extLst>
              <a:ext uri="{FF2B5EF4-FFF2-40B4-BE49-F238E27FC236}">
                <a16:creationId xmlns:a16="http://schemas.microsoft.com/office/drawing/2014/main" id="{FDD68D55-849F-554D-BFA3-78D95283884B}"/>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1DD6F6B4-1C3F-394F-8915-D3705EA9D77B}"/>
              </a:ext>
            </a:extLst>
          </p:cNvPr>
          <p:cNvSpPr txBox="1"/>
          <p:nvPr/>
        </p:nvSpPr>
        <p:spPr>
          <a:xfrm>
            <a:off x="228600" y="288783"/>
            <a:ext cx="888025" cy="483209"/>
          </a:xfrm>
          <a:prstGeom prst="rect">
            <a:avLst/>
          </a:prstGeom>
          <a:noFill/>
        </p:spPr>
        <p:txBody>
          <a:bodyPr wrap="square" rtlCol="0">
            <a:spAutoFit/>
          </a:bodyPr>
          <a:lstStyle/>
          <a:p>
            <a:pPr algn="ctr"/>
            <a:r>
              <a:rPr lang="en-US" sz="2540" b="1" dirty="0">
                <a:solidFill>
                  <a:schemeClr val="bg1"/>
                </a:solidFill>
              </a:rPr>
              <a:t>RP21</a:t>
            </a:r>
          </a:p>
        </p:txBody>
      </p:sp>
      <p:sp>
        <p:nvSpPr>
          <p:cNvPr id="29" name="TextBox 28">
            <a:extLst>
              <a:ext uri="{FF2B5EF4-FFF2-40B4-BE49-F238E27FC236}">
                <a16:creationId xmlns:a16="http://schemas.microsoft.com/office/drawing/2014/main" id="{6DD82AF4-3FE7-7048-A2B4-9A5BB289898C}"/>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Radiation and Absorption</a:t>
            </a:r>
          </a:p>
        </p:txBody>
      </p:sp>
      <p:sp>
        <p:nvSpPr>
          <p:cNvPr id="43" name="Rectangle 42">
            <a:extLst>
              <a:ext uri="{FF2B5EF4-FFF2-40B4-BE49-F238E27FC236}">
                <a16:creationId xmlns:a16="http://schemas.microsoft.com/office/drawing/2014/main" id="{DE168377-5CD3-294E-AF8D-D101962DA4FC}"/>
              </a:ext>
            </a:extLst>
          </p:cNvPr>
          <p:cNvSpPr/>
          <p:nvPr/>
        </p:nvSpPr>
        <p:spPr>
          <a:xfrm>
            <a:off x="62396" y="1031127"/>
            <a:ext cx="6654424" cy="646331"/>
          </a:xfrm>
          <a:prstGeom prst="rect">
            <a:avLst/>
          </a:prstGeom>
        </p:spPr>
        <p:txBody>
          <a:bodyPr wrap="square">
            <a:spAutoFit/>
          </a:bodyPr>
          <a:lstStyle/>
          <a:p>
            <a:pPr algn="just"/>
            <a:r>
              <a:rPr lang="en-GB" b="1" dirty="0"/>
              <a:t>Investigate how the amount of infrared radiation absorbed or radiated by a surface depends on the nature of that surface. </a:t>
            </a:r>
          </a:p>
        </p:txBody>
      </p:sp>
      <p:pic>
        <p:nvPicPr>
          <p:cNvPr id="4" name="Picture 3">
            <a:extLst>
              <a:ext uri="{FF2B5EF4-FFF2-40B4-BE49-F238E27FC236}">
                <a16:creationId xmlns:a16="http://schemas.microsoft.com/office/drawing/2014/main" id="{E69ADE69-B20D-3E4C-81EB-89450C9FCD90}"/>
              </a:ext>
            </a:extLst>
          </p:cNvPr>
          <p:cNvPicPr>
            <a:picLocks noChangeAspect="1"/>
          </p:cNvPicPr>
          <p:nvPr/>
        </p:nvPicPr>
        <p:blipFill>
          <a:blip r:embed="rId3">
            <a:duotone>
              <a:schemeClr val="accent3">
                <a:shade val="45000"/>
                <a:satMod val="135000"/>
              </a:schemeClr>
              <a:prstClr val="white"/>
            </a:duotone>
          </a:blip>
          <a:stretch>
            <a:fillRect/>
          </a:stretch>
        </p:blipFill>
        <p:spPr>
          <a:xfrm>
            <a:off x="1517583" y="3495228"/>
            <a:ext cx="3914273" cy="1502513"/>
          </a:xfrm>
          <a:prstGeom prst="rect">
            <a:avLst/>
          </a:prstGeom>
        </p:spPr>
      </p:pic>
      <p:sp>
        <p:nvSpPr>
          <p:cNvPr id="5" name="Cube 4">
            <a:extLst>
              <a:ext uri="{FF2B5EF4-FFF2-40B4-BE49-F238E27FC236}">
                <a16:creationId xmlns:a16="http://schemas.microsoft.com/office/drawing/2014/main" id="{38000A06-DFF0-FB4E-A4F0-95EC6CB66AD4}"/>
              </a:ext>
            </a:extLst>
          </p:cNvPr>
          <p:cNvSpPr/>
          <p:nvPr/>
        </p:nvSpPr>
        <p:spPr>
          <a:xfrm>
            <a:off x="2255745" y="2138405"/>
            <a:ext cx="2342147" cy="2290616"/>
          </a:xfrm>
          <a:prstGeom prst="cub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5C024FC-FAD1-1546-A199-E4E71FDE5FD6}"/>
              </a:ext>
            </a:extLst>
          </p:cNvPr>
          <p:cNvSpPr/>
          <p:nvPr/>
        </p:nvSpPr>
        <p:spPr>
          <a:xfrm>
            <a:off x="2255747" y="2733703"/>
            <a:ext cx="1772369" cy="167709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an 8">
            <a:extLst>
              <a:ext uri="{FF2B5EF4-FFF2-40B4-BE49-F238E27FC236}">
                <a16:creationId xmlns:a16="http://schemas.microsoft.com/office/drawing/2014/main" id="{97731F80-88A2-CD4B-B760-14D11E0B72B7}"/>
              </a:ext>
            </a:extLst>
          </p:cNvPr>
          <p:cNvSpPr/>
          <p:nvPr/>
        </p:nvSpPr>
        <p:spPr>
          <a:xfrm>
            <a:off x="2809130" y="2173137"/>
            <a:ext cx="1150587" cy="464277"/>
          </a:xfrm>
          <a:prstGeom prst="can">
            <a:avLst>
              <a:gd name="adj" fmla="val 5000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81CC40B-828D-5047-928F-DE73677CC2E5}"/>
              </a:ext>
            </a:extLst>
          </p:cNvPr>
          <p:cNvPicPr>
            <a:picLocks noChangeAspect="1"/>
          </p:cNvPicPr>
          <p:nvPr/>
        </p:nvPicPr>
        <p:blipFill>
          <a:blip r:embed="rId4"/>
          <a:stretch>
            <a:fillRect/>
          </a:stretch>
        </p:blipFill>
        <p:spPr>
          <a:xfrm>
            <a:off x="284061" y="2730086"/>
            <a:ext cx="1502514" cy="1502514"/>
          </a:xfrm>
          <a:prstGeom prst="rect">
            <a:avLst/>
          </a:prstGeom>
        </p:spPr>
      </p:pic>
      <p:sp>
        <p:nvSpPr>
          <p:cNvPr id="13" name="TextBox 12">
            <a:extLst>
              <a:ext uri="{FF2B5EF4-FFF2-40B4-BE49-F238E27FC236}">
                <a16:creationId xmlns:a16="http://schemas.microsoft.com/office/drawing/2014/main" id="{3496AEBA-E283-0E40-BAE7-2833C153FAF0}"/>
              </a:ext>
            </a:extLst>
          </p:cNvPr>
          <p:cNvSpPr txBox="1"/>
          <p:nvPr/>
        </p:nvSpPr>
        <p:spPr>
          <a:xfrm>
            <a:off x="5122523" y="2515112"/>
            <a:ext cx="1244251" cy="369332"/>
          </a:xfrm>
          <a:prstGeom prst="rect">
            <a:avLst/>
          </a:prstGeom>
          <a:noFill/>
        </p:spPr>
        <p:txBody>
          <a:bodyPr wrap="none" rtlCol="0">
            <a:spAutoFit/>
          </a:bodyPr>
          <a:lstStyle/>
          <a:p>
            <a:r>
              <a:rPr lang="en-US" dirty="0"/>
              <a:t>Leslie Cube</a:t>
            </a:r>
          </a:p>
        </p:txBody>
      </p:sp>
      <p:sp>
        <p:nvSpPr>
          <p:cNvPr id="30" name="TextBox 29">
            <a:extLst>
              <a:ext uri="{FF2B5EF4-FFF2-40B4-BE49-F238E27FC236}">
                <a16:creationId xmlns:a16="http://schemas.microsoft.com/office/drawing/2014/main" id="{574908EE-AF26-6743-9660-440C0C676221}"/>
              </a:ext>
            </a:extLst>
          </p:cNvPr>
          <p:cNvSpPr txBox="1"/>
          <p:nvPr/>
        </p:nvSpPr>
        <p:spPr>
          <a:xfrm>
            <a:off x="4308806" y="4953000"/>
            <a:ext cx="1627433" cy="369332"/>
          </a:xfrm>
          <a:prstGeom prst="rect">
            <a:avLst/>
          </a:prstGeom>
          <a:noFill/>
        </p:spPr>
        <p:txBody>
          <a:bodyPr wrap="none" rtlCol="0">
            <a:spAutoFit/>
          </a:bodyPr>
          <a:lstStyle/>
          <a:p>
            <a:r>
              <a:rPr lang="en-US" dirty="0"/>
              <a:t>Heat Proof Mat</a:t>
            </a:r>
          </a:p>
        </p:txBody>
      </p:sp>
      <p:sp>
        <p:nvSpPr>
          <p:cNvPr id="31" name="TextBox 30">
            <a:extLst>
              <a:ext uri="{FF2B5EF4-FFF2-40B4-BE49-F238E27FC236}">
                <a16:creationId xmlns:a16="http://schemas.microsoft.com/office/drawing/2014/main" id="{CCC66C2B-65A1-D442-901E-2CE9BF181EB1}"/>
              </a:ext>
            </a:extLst>
          </p:cNvPr>
          <p:cNvSpPr txBox="1"/>
          <p:nvPr/>
        </p:nvSpPr>
        <p:spPr>
          <a:xfrm>
            <a:off x="228600" y="1865584"/>
            <a:ext cx="1807867" cy="369332"/>
          </a:xfrm>
          <a:prstGeom prst="rect">
            <a:avLst/>
          </a:prstGeom>
          <a:noFill/>
        </p:spPr>
        <p:txBody>
          <a:bodyPr wrap="none" rtlCol="0">
            <a:spAutoFit/>
          </a:bodyPr>
          <a:lstStyle/>
          <a:p>
            <a:r>
              <a:rPr lang="en-US" dirty="0"/>
              <a:t>Infrared Detector</a:t>
            </a:r>
          </a:p>
        </p:txBody>
      </p:sp>
      <p:cxnSp>
        <p:nvCxnSpPr>
          <p:cNvPr id="17" name="Straight Arrow Connector 16">
            <a:extLst>
              <a:ext uri="{FF2B5EF4-FFF2-40B4-BE49-F238E27FC236}">
                <a16:creationId xmlns:a16="http://schemas.microsoft.com/office/drawing/2014/main" id="{FD9EA987-56CC-D542-B75A-6E958DB352D7}"/>
              </a:ext>
            </a:extLst>
          </p:cNvPr>
          <p:cNvCxnSpPr>
            <a:stCxn id="31" idx="2"/>
          </p:cNvCxnSpPr>
          <p:nvPr/>
        </p:nvCxnSpPr>
        <p:spPr>
          <a:xfrm flipH="1">
            <a:off x="1075119" y="2234916"/>
            <a:ext cx="57415" cy="64952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A40A1F7B-3590-1A45-82FE-98F004D34367}"/>
              </a:ext>
            </a:extLst>
          </p:cNvPr>
          <p:cNvCxnSpPr>
            <a:cxnSpLocks/>
          </p:cNvCxnSpPr>
          <p:nvPr/>
        </p:nvCxnSpPr>
        <p:spPr>
          <a:xfrm flipH="1">
            <a:off x="4618140" y="2884444"/>
            <a:ext cx="775330" cy="3992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9508C6F3-A97D-FB4F-A4FE-0458758B9DAD}"/>
              </a:ext>
            </a:extLst>
          </p:cNvPr>
          <p:cNvCxnSpPr>
            <a:cxnSpLocks/>
          </p:cNvCxnSpPr>
          <p:nvPr/>
        </p:nvCxnSpPr>
        <p:spPr>
          <a:xfrm flipH="1" flipV="1">
            <a:off x="5005805" y="4241267"/>
            <a:ext cx="179959" cy="64322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0BA0B42C-2226-C64B-8332-2EF78672B2AD}"/>
              </a:ext>
            </a:extLst>
          </p:cNvPr>
          <p:cNvSpPr/>
          <p:nvPr/>
        </p:nvSpPr>
        <p:spPr>
          <a:xfrm>
            <a:off x="147507" y="6497577"/>
            <a:ext cx="6654424" cy="594906"/>
          </a:xfrm>
          <a:prstGeom prst="rect">
            <a:avLst/>
          </a:prstGeom>
        </p:spPr>
        <p:txBody>
          <a:bodyPr wrap="square">
            <a:spAutoFit/>
          </a:bodyPr>
          <a:lstStyle/>
          <a:p>
            <a:pPr lvl="0" algn="ctr"/>
            <a:r>
              <a:rPr lang="en-US" sz="1633" b="1" dirty="0">
                <a:latin typeface="Cabin"/>
                <a:ea typeface="Cabin"/>
                <a:cs typeface="Cabin"/>
                <a:sym typeface="Cabin"/>
              </a:rPr>
              <a:t>2</a:t>
            </a:r>
          </a:p>
          <a:p>
            <a:pPr lvl="0" algn="ctr"/>
            <a:r>
              <a:rPr lang="en-US" sz="1633" dirty="0">
                <a:latin typeface="Cabin"/>
                <a:ea typeface="Cabin"/>
                <a:cs typeface="Cabin"/>
                <a:sym typeface="Cabin"/>
              </a:rPr>
              <a:t>Fill the Leslie Cube with very hot water and replace the lid.</a:t>
            </a:r>
          </a:p>
        </p:txBody>
      </p:sp>
      <p:sp>
        <p:nvSpPr>
          <p:cNvPr id="38" name="Rectangle 37">
            <a:extLst>
              <a:ext uri="{FF2B5EF4-FFF2-40B4-BE49-F238E27FC236}">
                <a16:creationId xmlns:a16="http://schemas.microsoft.com/office/drawing/2014/main" id="{463EFC52-F1A3-7E4D-A4AB-2179A6C08CDE}"/>
              </a:ext>
            </a:extLst>
          </p:cNvPr>
          <p:cNvSpPr/>
          <p:nvPr/>
        </p:nvSpPr>
        <p:spPr>
          <a:xfrm>
            <a:off x="322842" y="7617319"/>
            <a:ext cx="6322262" cy="846194"/>
          </a:xfrm>
          <a:prstGeom prst="rect">
            <a:avLst/>
          </a:prstGeom>
        </p:spPr>
        <p:txBody>
          <a:bodyPr wrap="square">
            <a:spAutoFit/>
          </a:bodyPr>
          <a:lstStyle/>
          <a:p>
            <a:pPr lvl="0" algn="ctr"/>
            <a:r>
              <a:rPr lang="en-US" sz="1633" b="1" dirty="0">
                <a:latin typeface="Cabin"/>
                <a:ea typeface="Cabin"/>
                <a:cs typeface="Cabin"/>
                <a:sym typeface="Cabin"/>
              </a:rPr>
              <a:t>3</a:t>
            </a:r>
          </a:p>
          <a:p>
            <a:pPr lvl="0" algn="ctr"/>
            <a:r>
              <a:rPr lang="en-US" sz="1633" dirty="0">
                <a:latin typeface="Cabin"/>
                <a:ea typeface="Cabin"/>
                <a:cs typeface="Cabin"/>
                <a:sym typeface="Cabin"/>
              </a:rPr>
              <a:t>Use an infrared detector to record the amount of radiation from each surface. The detector should be the same distance from each surface.</a:t>
            </a:r>
          </a:p>
        </p:txBody>
      </p:sp>
      <p:sp>
        <p:nvSpPr>
          <p:cNvPr id="40" name="Rectangle 39">
            <a:extLst>
              <a:ext uri="{FF2B5EF4-FFF2-40B4-BE49-F238E27FC236}">
                <a16:creationId xmlns:a16="http://schemas.microsoft.com/office/drawing/2014/main" id="{A4A93BA2-6A6D-EA43-BA89-DCA926049E81}"/>
              </a:ext>
            </a:extLst>
          </p:cNvPr>
          <p:cNvSpPr/>
          <p:nvPr/>
        </p:nvSpPr>
        <p:spPr>
          <a:xfrm>
            <a:off x="147507" y="8988349"/>
            <a:ext cx="6654424" cy="594906"/>
          </a:xfrm>
          <a:prstGeom prst="rect">
            <a:avLst/>
          </a:prstGeom>
        </p:spPr>
        <p:txBody>
          <a:bodyPr wrap="square">
            <a:spAutoFit/>
          </a:bodyPr>
          <a:lstStyle/>
          <a:p>
            <a:pPr lvl="0" algn="ctr"/>
            <a:r>
              <a:rPr lang="en-US" sz="1633" b="1" dirty="0">
                <a:latin typeface="Cabin"/>
                <a:ea typeface="Cabin"/>
                <a:cs typeface="Cabin"/>
                <a:sym typeface="Cabin"/>
              </a:rPr>
              <a:t>4</a:t>
            </a:r>
          </a:p>
          <a:p>
            <a:pPr lvl="0" algn="ctr"/>
            <a:r>
              <a:rPr lang="en-US" sz="1633" dirty="0">
                <a:latin typeface="Cabin"/>
                <a:ea typeface="Cabin"/>
                <a:cs typeface="Cabin"/>
                <a:sym typeface="Cabin"/>
              </a:rPr>
              <a:t>Construct bar chart to display the results.</a:t>
            </a:r>
          </a:p>
        </p:txBody>
      </p:sp>
      <p:cxnSp>
        <p:nvCxnSpPr>
          <p:cNvPr id="23" name="Straight Arrow Connector 22">
            <a:extLst>
              <a:ext uri="{FF2B5EF4-FFF2-40B4-BE49-F238E27FC236}">
                <a16:creationId xmlns:a16="http://schemas.microsoft.com/office/drawing/2014/main" id="{1F641279-FB59-094F-B45A-850DF29F4D1F}"/>
              </a:ext>
            </a:extLst>
          </p:cNvPr>
          <p:cNvCxnSpPr>
            <a:stCxn id="3" idx="2"/>
            <a:endCxn id="37" idx="0"/>
          </p:cNvCxnSpPr>
          <p:nvPr/>
        </p:nvCxnSpPr>
        <p:spPr>
          <a:xfrm>
            <a:off x="3474719" y="6009052"/>
            <a:ext cx="0" cy="48852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4185BA31-22FC-234F-A65D-F754804631F0}"/>
              </a:ext>
            </a:extLst>
          </p:cNvPr>
          <p:cNvCxnSpPr/>
          <p:nvPr/>
        </p:nvCxnSpPr>
        <p:spPr>
          <a:xfrm>
            <a:off x="3483973" y="7178790"/>
            <a:ext cx="0" cy="38095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7BA2EE92-772F-074F-B395-C0DE0D62C373}"/>
              </a:ext>
            </a:extLst>
          </p:cNvPr>
          <p:cNvCxnSpPr/>
          <p:nvPr/>
        </p:nvCxnSpPr>
        <p:spPr>
          <a:xfrm>
            <a:off x="3483973" y="8516169"/>
            <a:ext cx="0" cy="38095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7629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 r="9860"/>
          <a:stretch>
            <a:fillRect/>
          </a:stretch>
        </p:blipFill>
        <p:spPr bwMode="auto">
          <a:xfrm>
            <a:off x="2782646" y="279764"/>
            <a:ext cx="480307" cy="53315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6358" y="103291"/>
            <a:ext cx="9416" cy="9699419"/>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0083" y="891369"/>
            <a:ext cx="3169956" cy="8737505"/>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1000" dirty="0">
                <a:latin typeface="Calibri" panose="020F0502020204030204" pitchFamily="34" charset="0"/>
                <a:cs typeface="Calibri" panose="020F0502020204030204" pitchFamily="34" charset="0"/>
              </a:rPr>
              <a:t>Matt white, shiny black, matt black and shiny silver.</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Ruler</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Infrared detector</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Type of surface</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Temperature measured by infrared detector.</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Distance between the detector and surface of the cube, starting temperature of the water inside the cube, size of the cube, volume of hot water in cube</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Black</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To reduce heat loss through the base.</a:t>
            </a:r>
            <a:endParaRPr lang="en-US" sz="1000" dirty="0">
              <a:latin typeface="Calibri" panose="020F0502020204030204" pitchFamily="34" charset="0"/>
              <a:cs typeface="Calibri" panose="020F0502020204030204" pitchFamily="34" charset="0"/>
              <a:sym typeface="Wingdings" pitchFamily="2" charset="2"/>
            </a:endParaRPr>
          </a:p>
          <a:p>
            <a:pPr marL="223832" indent="-223832" algn="just">
              <a:buFont typeface="+mj-lt"/>
              <a:buAutoNum type="arabicPeriod"/>
            </a:pPr>
            <a:endParaRPr lang="en-US" sz="1000" dirty="0">
              <a:latin typeface="Calibri" panose="020F0502020204030204" pitchFamily="34" charset="0"/>
              <a:cs typeface="Calibri" panose="020F0502020204030204" pitchFamily="34" charset="0"/>
              <a:sym typeface="Wingdings" pitchFamily="2" charset="2"/>
            </a:endParaRPr>
          </a:p>
          <a:p>
            <a:pPr marL="223832" indent="-223832" algn="just">
              <a:buFont typeface="+mj-lt"/>
              <a:buAutoNum type="arabicPeriod"/>
            </a:pPr>
            <a:endParaRPr lang="en-US" sz="1000" dirty="0">
              <a:latin typeface="Calibri" panose="020F0502020204030204" pitchFamily="34" charset="0"/>
              <a:cs typeface="Calibri" panose="020F0502020204030204" pitchFamily="34" charset="0"/>
              <a:sym typeface="Wingdings" pitchFamily="2" charset="2"/>
            </a:endParaRPr>
          </a:p>
          <a:p>
            <a:pPr marL="223832" indent="-223832" algn="just">
              <a:buFont typeface="+mj-lt"/>
              <a:buAutoNum type="arabicPeriod"/>
            </a:pPr>
            <a:r>
              <a:rPr lang="en-US" sz="1000" dirty="0">
                <a:latin typeface="Calibri" panose="020F0502020204030204" pitchFamily="34" charset="0"/>
                <a:cs typeface="Calibri" panose="020F0502020204030204" pitchFamily="34" charset="0"/>
                <a:sym typeface="Wingdings" pitchFamily="2" charset="2"/>
              </a:rPr>
              <a:t>To reduce heat loss.</a:t>
            </a:r>
          </a:p>
          <a:p>
            <a:pPr marL="223832" indent="-223832" algn="just">
              <a:buFont typeface="+mj-lt"/>
              <a:buAutoNum type="arabicPeriod"/>
            </a:pPr>
            <a:endParaRPr lang="en-US" sz="1000" dirty="0">
              <a:latin typeface="Calibri" panose="020F0502020204030204" pitchFamily="34" charset="0"/>
              <a:cs typeface="Calibri" panose="020F0502020204030204" pitchFamily="34" charset="0"/>
              <a:sym typeface="Wingdings" pitchFamily="2" charset="2"/>
            </a:endParaRPr>
          </a:p>
          <a:p>
            <a:pPr marL="223832" indent="-223832" algn="just">
              <a:buFont typeface="+mj-lt"/>
              <a:buAutoNum type="arabicPeriod"/>
            </a:pPr>
            <a:endParaRPr lang="en-US" sz="1000" dirty="0">
              <a:latin typeface="Calibri" panose="020F0502020204030204" pitchFamily="34" charset="0"/>
              <a:cs typeface="Calibri" panose="020F0502020204030204" pitchFamily="34" charset="0"/>
              <a:sym typeface="Wingdings" pitchFamily="2" charset="2"/>
            </a:endParaRPr>
          </a:p>
          <a:p>
            <a:pPr marL="223832" indent="-223832" algn="just">
              <a:buFont typeface="+mj-lt"/>
              <a:buAutoNum type="arabicPeriod"/>
            </a:pPr>
            <a:r>
              <a:rPr lang="en-US" sz="1000" dirty="0">
                <a:latin typeface="Calibri" panose="020F0502020204030204" pitchFamily="34" charset="0"/>
                <a:cs typeface="Calibri" panose="020F0502020204030204" pitchFamily="34" charset="0"/>
                <a:sym typeface="Wingdings" pitchFamily="2" charset="2"/>
              </a:rPr>
              <a:t>Matt</a:t>
            </a:r>
          </a:p>
          <a:p>
            <a:pPr marL="223832" indent="-223832" algn="just">
              <a:buFont typeface="+mj-lt"/>
              <a:buAutoNum type="arabicPeriod"/>
            </a:pPr>
            <a:endParaRPr lang="en-US" sz="1000" dirty="0">
              <a:latin typeface="Calibri" panose="020F0502020204030204" pitchFamily="34" charset="0"/>
              <a:cs typeface="Calibri" panose="020F0502020204030204" pitchFamily="34" charset="0"/>
              <a:sym typeface="Wingdings" pitchFamily="2" charset="2"/>
            </a:endParaRPr>
          </a:p>
          <a:p>
            <a:pPr marL="223832" indent="-223832" algn="just">
              <a:buFont typeface="+mj-lt"/>
              <a:buAutoNum type="arabicPeriod"/>
            </a:pPr>
            <a:r>
              <a:rPr lang="en-US" sz="1000" dirty="0">
                <a:latin typeface="Calibri" panose="020F0502020204030204" pitchFamily="34" charset="0"/>
                <a:cs typeface="Calibri" panose="020F0502020204030204" pitchFamily="34" charset="0"/>
                <a:sym typeface="Wingdings" pitchFamily="2" charset="2"/>
              </a:rPr>
              <a:t>Matt</a:t>
            </a:r>
          </a:p>
          <a:p>
            <a:pPr marL="223832" indent="-223832" algn="just">
              <a:buFont typeface="+mj-lt"/>
              <a:buAutoNum type="arabicPeriod"/>
            </a:pPr>
            <a:endParaRPr lang="en-US" sz="1000" dirty="0">
              <a:latin typeface="Calibri" panose="020F0502020204030204" pitchFamily="34" charset="0"/>
              <a:cs typeface="Calibri" panose="020F0502020204030204" pitchFamily="34" charset="0"/>
              <a:sym typeface="Wingdings" pitchFamily="2" charset="2"/>
            </a:endParaRPr>
          </a:p>
          <a:p>
            <a:pPr marL="223832" indent="-223832" algn="just">
              <a:buFont typeface="+mj-lt"/>
              <a:buAutoNum type="arabicPeriod"/>
            </a:pPr>
            <a:r>
              <a:rPr lang="en-US" sz="1000" dirty="0">
                <a:latin typeface="Calibri" panose="020F0502020204030204" pitchFamily="34" charset="0"/>
                <a:cs typeface="Calibri" panose="020F0502020204030204" pitchFamily="34" charset="0"/>
                <a:sym typeface="Wingdings" pitchFamily="2" charset="2"/>
              </a:rPr>
              <a:t>White shiny surface</a:t>
            </a:r>
          </a:p>
          <a:p>
            <a:pPr marL="223832" indent="-223832" algn="just">
              <a:buFont typeface="+mj-lt"/>
              <a:buAutoNum type="arabicPeriod"/>
            </a:pPr>
            <a:endParaRPr lang="en-US" sz="1000" dirty="0">
              <a:latin typeface="Calibri" panose="020F0502020204030204" pitchFamily="34" charset="0"/>
              <a:cs typeface="Calibri" panose="020F0502020204030204" pitchFamily="34" charset="0"/>
              <a:sym typeface="Wingdings" pitchFamily="2" charset="2"/>
            </a:endParaRPr>
          </a:p>
          <a:p>
            <a:pPr marL="223832" indent="-223832" algn="just">
              <a:buFont typeface="+mj-lt"/>
              <a:buAutoNum type="arabicPeriod"/>
            </a:pPr>
            <a:endParaRPr lang="en-US" sz="1000" dirty="0">
              <a:latin typeface="Calibri" panose="020F0502020204030204" pitchFamily="34" charset="0"/>
              <a:cs typeface="Calibri" panose="020F0502020204030204" pitchFamily="34" charset="0"/>
              <a:sym typeface="Wingdings" pitchFamily="2" charset="2"/>
            </a:endParaRPr>
          </a:p>
          <a:p>
            <a:pPr marL="223832" indent="-223832" algn="just">
              <a:buFont typeface="+mj-lt"/>
              <a:buAutoNum type="arabicPeriod"/>
            </a:pPr>
            <a:r>
              <a:rPr lang="en-US" sz="1000" dirty="0">
                <a:latin typeface="Calibri" panose="020F0502020204030204" pitchFamily="34" charset="0"/>
                <a:cs typeface="Calibri" panose="020F0502020204030204" pitchFamily="34" charset="0"/>
                <a:sym typeface="Wingdings" pitchFamily="2" charset="2"/>
              </a:rPr>
              <a:t>To allow the surfaces to heat up to the temperature of the water.</a:t>
            </a:r>
          </a:p>
          <a:p>
            <a:pPr marL="223832" indent="-223832" algn="just">
              <a:buFont typeface="+mj-lt"/>
              <a:buAutoNum type="arabicPeriod"/>
            </a:pPr>
            <a:endParaRPr lang="en-US" sz="1000" dirty="0">
              <a:latin typeface="Calibri" panose="020F0502020204030204" pitchFamily="34" charset="0"/>
              <a:cs typeface="Calibri" panose="020F0502020204030204" pitchFamily="34" charset="0"/>
              <a:sym typeface="Wingdings" pitchFamily="2" charset="2"/>
            </a:endParaRPr>
          </a:p>
          <a:p>
            <a:pPr marL="223832" indent="-223832" algn="just">
              <a:buFont typeface="+mj-lt"/>
              <a:buAutoNum type="arabicPeriod"/>
            </a:pPr>
            <a:endParaRPr lang="en-US" sz="1000" dirty="0">
              <a:latin typeface="Calibri" panose="020F0502020204030204" pitchFamily="34" charset="0"/>
              <a:cs typeface="Calibri" panose="020F0502020204030204" pitchFamily="34" charset="0"/>
              <a:sym typeface="Wingdings" pitchFamily="2" charset="2"/>
            </a:endParaRPr>
          </a:p>
          <a:p>
            <a:pPr marL="223832" indent="-223832" algn="just">
              <a:buFont typeface="+mj-lt"/>
              <a:buAutoNum type="arabicPeriod"/>
            </a:pPr>
            <a:r>
              <a:rPr lang="en-US" sz="1000" dirty="0">
                <a:latin typeface="Calibri" panose="020F0502020204030204" pitchFamily="34" charset="0"/>
                <a:cs typeface="Calibri" panose="020F0502020204030204" pitchFamily="34" charset="0"/>
                <a:sym typeface="Wingdings" pitchFamily="2" charset="2"/>
              </a:rPr>
              <a:t>Burns and scalds</a:t>
            </a:r>
          </a:p>
          <a:p>
            <a:pPr marL="223832" indent="-223832" algn="just">
              <a:buFont typeface="+mj-lt"/>
              <a:buAutoNum type="arabicPeriod"/>
            </a:pPr>
            <a:endParaRPr lang="en-US" sz="1000" dirty="0">
              <a:latin typeface="Calibri" panose="020F0502020204030204" pitchFamily="34" charset="0"/>
              <a:cs typeface="Calibri" panose="020F0502020204030204" pitchFamily="34" charset="0"/>
              <a:sym typeface="Wingdings" pitchFamily="2" charset="2"/>
            </a:endParaRPr>
          </a:p>
          <a:p>
            <a:pPr marL="223832" indent="-223832" algn="just">
              <a:buFont typeface="+mj-lt"/>
              <a:buAutoNum type="arabicPeriod"/>
            </a:pPr>
            <a:r>
              <a:rPr lang="en-US" sz="1000" dirty="0">
                <a:latin typeface="Calibri" panose="020F0502020204030204" pitchFamily="34" charset="0"/>
                <a:cs typeface="Calibri" panose="020F0502020204030204" pitchFamily="34" charset="0"/>
                <a:sym typeface="Wingdings" pitchFamily="2" charset="2"/>
              </a:rPr>
              <a:t>A hollow metal container with painted sides.</a:t>
            </a: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117962" y="891370"/>
            <a:ext cx="3109175" cy="8734867"/>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1000" dirty="0">
                <a:latin typeface="Calibri" panose="020F0502020204030204" pitchFamily="34" charset="0"/>
                <a:cs typeface="Calibri" panose="020F0502020204030204" pitchFamily="34" charset="0"/>
              </a:rPr>
              <a:t>What are the 4 surfaces on a Leslie Cube?</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What piece of apparatus would you use to measure distance from the surface of the cube?</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What piece of apparatus would you use to measure the infrared radiation emitted?</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When investigating radiation and absorption using a Leslie cube what is the independent variable?</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When investigating radiation and absorption using a Leslie cube what is the dependent variable?</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When investigating radiation and absorption using a Leslie cube what are the control variables?</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Which colour surface will emit infrared radiation at the greatest rate?</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Why should a Leslie cube be placed on a heat proof mat?</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What should the lid be replaced once the Leslie cube has been filled with water?</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Are matt or shiny surfaces better emitters?</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Are matt or shiny surfaces better absorbers?</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Which colour surface will emit infrared radiation at the slowest rate?</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Why should you leave the Leslie cube for a minute after placing hot water in it before you take any readings?</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What is the risk of using hot water?</a:t>
            </a:r>
          </a:p>
          <a:p>
            <a:pPr marL="223832" indent="-223832" algn="just">
              <a:buFont typeface="+mj-lt"/>
              <a:buAutoNum type="arabicPeriod"/>
            </a:pPr>
            <a:endParaRPr lang="en-GB" sz="1000"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1000" dirty="0">
                <a:latin typeface="Calibri" panose="020F0502020204030204" pitchFamily="34" charset="0"/>
                <a:cs typeface="Calibri" panose="020F0502020204030204" pitchFamily="34" charset="0"/>
              </a:rPr>
              <a:t>What is a Leslie cube?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1077"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endParaRPr lang="en-GB" sz="1371"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pPr defTabSz="895327" eaLnBrk="0" fontAlgn="base" hangingPunct="0">
              <a:spcBef>
                <a:spcPct val="0"/>
              </a:spcBef>
              <a:spcAft>
                <a:spcPct val="0"/>
              </a:spcAft>
            </a:pPr>
            <a:endParaRPr lang="en-US" altLang="en-US" sz="1763" dirty="0">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0085" y="455360"/>
            <a:ext cx="1033671" cy="265802"/>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defTabSz="895327" eaLnBrk="0" fontAlgn="base" hangingPunct="0">
              <a:spcBef>
                <a:spcPct val="0"/>
              </a:spcBef>
              <a:spcAft>
                <a:spcPct val="0"/>
              </a:spcAft>
            </a:pPr>
            <a:r>
              <a:rPr lang="en-US" altLang="en-US" sz="1077" b="1">
                <a:latin typeface="Calibri" panose="020F0502020204030204" pitchFamily="34" charset="0"/>
                <a:ea typeface="Calibri" panose="020F0502020204030204" pitchFamily="34" charset="0"/>
                <a:cs typeface="Times New Roman" panose="02020603050405020304" pitchFamily="18" charset="0"/>
              </a:rPr>
              <a:t>Fold page here</a:t>
            </a:r>
            <a:endParaRPr lang="en-US" altLang="en-US" sz="1763">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100666" y="-13996"/>
            <a:ext cx="2745882" cy="834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533" tIns="44767" rIns="89533" bIns="44767" numCol="1" anchor="ctr" anchorCtr="0" compatLnSpc="1">
            <a:prstTxWarp prst="textNoShape">
              <a:avLst/>
            </a:prstTxWarp>
            <a:spAutoFit/>
          </a:bodyPr>
          <a:lstStyle/>
          <a:p>
            <a:pPr defTabSz="895327" eaLnBrk="0" fontAlgn="base" hangingPunct="0">
              <a:spcBef>
                <a:spcPct val="0"/>
              </a:spcBef>
              <a:spcAft>
                <a:spcPct val="0"/>
              </a:spcAft>
            </a:pPr>
            <a:endParaRPr lang="en-US" altLang="en-US" sz="1567" b="1" dirty="0">
              <a:latin typeface="Calibri" panose="020F0502020204030204" pitchFamily="34" charset="0"/>
              <a:ea typeface="Calibri" panose="020F0502020204030204" pitchFamily="34" charset="0"/>
              <a:cs typeface="Times New Roman" panose="02020603050405020304" pitchFamily="18" charset="0"/>
            </a:endParaRPr>
          </a:p>
          <a:p>
            <a:pPr defTabSz="895327" eaLnBrk="0" fontAlgn="base" hangingPunct="0">
              <a:spcBef>
                <a:spcPct val="0"/>
              </a:spcBef>
              <a:spcAft>
                <a:spcPct val="0"/>
              </a:spcAft>
            </a:pPr>
            <a:r>
              <a:rPr lang="en-US" altLang="en-US" sz="1633" b="1" dirty="0">
                <a:latin typeface="Calibri" panose="020F0502020204030204" pitchFamily="34" charset="0"/>
                <a:ea typeface="Calibri" panose="020F0502020204030204" pitchFamily="34" charset="0"/>
                <a:cs typeface="Times New Roman" panose="02020603050405020304" pitchFamily="18" charset="0"/>
              </a:rPr>
              <a:t>RP21: Radiation and Absorption</a:t>
            </a:r>
            <a:endParaRPr lang="en-US" altLang="en-US" sz="1633" dirty="0">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117962" y="130983"/>
            <a:ext cx="2664683" cy="709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1"/>
          </a:p>
        </p:txBody>
      </p:sp>
    </p:spTree>
    <p:extLst>
      <p:ext uri="{BB962C8B-B14F-4D97-AF65-F5344CB8AC3E}">
        <p14:creationId xmlns:p14="http://schemas.microsoft.com/office/powerpoint/2010/main" val="410387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6D9B125-0124-BB47-B25D-4A24BB596285}"/>
              </a:ext>
            </a:extLst>
          </p:cNvPr>
          <p:cNvSpPr txBox="1"/>
          <p:nvPr/>
        </p:nvSpPr>
        <p:spPr>
          <a:xfrm>
            <a:off x="1052186" y="275573"/>
            <a:ext cx="2379177" cy="300082"/>
          </a:xfrm>
          <a:prstGeom prst="rect">
            <a:avLst/>
          </a:prstGeom>
          <a:noFill/>
        </p:spPr>
        <p:txBody>
          <a:bodyPr wrap="none" rtlCol="0">
            <a:spAutoFit/>
          </a:bodyPr>
          <a:lstStyle/>
          <a:p>
            <a:r>
              <a:rPr lang="en-US" sz="1350" dirty="0"/>
              <a:t>RP21 Radiation and Absorption</a:t>
            </a:r>
          </a:p>
        </p:txBody>
      </p:sp>
      <p:sp>
        <p:nvSpPr>
          <p:cNvPr id="9" name="Rectangle 8">
            <a:extLst>
              <a:ext uri="{FF2B5EF4-FFF2-40B4-BE49-F238E27FC236}">
                <a16:creationId xmlns:a16="http://schemas.microsoft.com/office/drawing/2014/main" id="{74CF36DE-14B7-EC45-973F-6FF4B509FB98}"/>
              </a:ext>
            </a:extLst>
          </p:cNvPr>
          <p:cNvSpPr/>
          <p:nvPr/>
        </p:nvSpPr>
        <p:spPr>
          <a:xfrm>
            <a:off x="1052186" y="611236"/>
            <a:ext cx="5549030" cy="507831"/>
          </a:xfrm>
          <a:prstGeom prst="rect">
            <a:avLst/>
          </a:prstGeom>
        </p:spPr>
        <p:txBody>
          <a:bodyPr wrap="square">
            <a:spAutoFit/>
          </a:bodyPr>
          <a:lstStyle/>
          <a:p>
            <a:pPr lvl="0" algn="just" defTabSz="685800">
              <a:defRPr/>
            </a:pPr>
            <a:r>
              <a:rPr lang="en-GB" sz="1350" dirty="0"/>
              <a:t>Describe a method to investigate which surface emits infrared radiation at the greatest rate.</a:t>
            </a:r>
            <a:endParaRPr lang="en-US" sz="1350" dirty="0">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F0EB28C1-648E-EE43-AC4A-5F28C355BF48}"/>
              </a:ext>
            </a:extLst>
          </p:cNvPr>
          <p:cNvSpPr/>
          <p:nvPr/>
        </p:nvSpPr>
        <p:spPr>
          <a:xfrm>
            <a:off x="1039660" y="1354980"/>
            <a:ext cx="5549030" cy="2793072"/>
          </a:xfrm>
          <a:prstGeom prst="rect">
            <a:avLst/>
          </a:prstGeom>
        </p:spPr>
        <p:txBody>
          <a:bodyPr wrap="square">
            <a:spAutoFit/>
          </a:bodyPr>
          <a:lstStyle/>
          <a:p>
            <a:pPr algn="just"/>
            <a:r>
              <a:rPr lang="en-US" sz="1350" dirty="0">
                <a:latin typeface="Calibri" panose="020F0502020204030204" pitchFamily="34" charset="0"/>
                <a:cs typeface="Calibri" panose="020F0502020204030204" pitchFamily="34" charset="0"/>
              </a:rPr>
              <a:t>You could be asked this question for different surfaces.  Some that have come up in the past include:</a:t>
            </a:r>
          </a:p>
          <a:p>
            <a:pPr marL="285750" indent="-285750">
              <a:buFont typeface="Arial" panose="020B0604020202020204" pitchFamily="34" charset="0"/>
              <a:buChar char="•"/>
            </a:pPr>
            <a:r>
              <a:rPr lang="en-US" sz="1350" dirty="0">
                <a:latin typeface="Calibri" panose="020F0502020204030204" pitchFamily="34" charset="0"/>
                <a:cs typeface="Calibri" panose="020F0502020204030204" pitchFamily="34" charset="0"/>
              </a:rPr>
              <a:t>A mixture of different colours including green, red, blue and black.</a:t>
            </a:r>
          </a:p>
          <a:p>
            <a:pPr marL="285750" indent="-285750">
              <a:buFont typeface="Arial" panose="020B0604020202020204" pitchFamily="34" charset="0"/>
              <a:buChar char="•"/>
            </a:pPr>
            <a:r>
              <a:rPr lang="en-US" sz="1350" dirty="0">
                <a:latin typeface="Calibri" panose="020F0502020204030204" pitchFamily="34" charset="0"/>
                <a:cs typeface="Calibri" panose="020F0502020204030204" pitchFamily="34" charset="0"/>
              </a:rPr>
              <a:t>Shiny and matt surfaces of the same colour.</a:t>
            </a:r>
          </a:p>
          <a:p>
            <a:pPr marL="285750" indent="-285750">
              <a:buFont typeface="Arial" panose="020B0604020202020204" pitchFamily="34" charset="0"/>
              <a:buChar char="•"/>
            </a:pPr>
            <a:r>
              <a:rPr lang="en-US" sz="1350" dirty="0">
                <a:latin typeface="Calibri" panose="020F0502020204030204" pitchFamily="34" charset="0"/>
                <a:cs typeface="Calibri" panose="020F0502020204030204" pitchFamily="34" charset="0"/>
              </a:rPr>
              <a:t>A Leslie cube with a matt black surface, a shiny black surface, a shiny silver surface and a matt white surface.</a:t>
            </a:r>
          </a:p>
          <a:p>
            <a:pPr marL="285750" indent="-285750">
              <a:buFont typeface="Arial" panose="020B0604020202020204" pitchFamily="34" charset="0"/>
              <a:buChar char="•"/>
            </a:pPr>
            <a:endParaRPr lang="en-US" sz="1350" dirty="0">
              <a:latin typeface="Calibri" panose="020F0502020204030204" pitchFamily="34" charset="0"/>
              <a:cs typeface="Calibri" panose="020F0502020204030204" pitchFamily="34" charset="0"/>
            </a:endParaRPr>
          </a:p>
          <a:p>
            <a:r>
              <a:rPr lang="en-US" sz="1350" dirty="0">
                <a:latin typeface="Calibri" panose="020F0502020204030204" pitchFamily="34" charset="0"/>
                <a:cs typeface="Calibri" panose="020F0502020204030204" pitchFamily="34" charset="0"/>
              </a:rPr>
              <a:t>To answer this question, you will need to do the following:</a:t>
            </a:r>
          </a:p>
          <a:p>
            <a:pPr marL="342900" indent="-342900">
              <a:buFont typeface="+mj-lt"/>
              <a:buAutoNum type="arabicPeriod"/>
            </a:pPr>
            <a:r>
              <a:rPr lang="en-US" sz="1350" dirty="0">
                <a:latin typeface="Calibri" panose="020F0502020204030204" pitchFamily="34" charset="0"/>
                <a:cs typeface="Calibri" panose="020F0502020204030204" pitchFamily="34" charset="0"/>
              </a:rPr>
              <a:t>Describe how to set up the equipment.</a:t>
            </a:r>
          </a:p>
          <a:p>
            <a:pPr marL="342900" indent="-342900">
              <a:buFont typeface="+mj-lt"/>
              <a:buAutoNum type="arabicPeriod"/>
            </a:pPr>
            <a:r>
              <a:rPr lang="en-US" sz="1350" dirty="0">
                <a:latin typeface="Calibri" panose="020F0502020204030204" pitchFamily="34" charset="0"/>
                <a:cs typeface="Calibri" panose="020F0502020204030204" pitchFamily="34" charset="0"/>
              </a:rPr>
              <a:t>Identify the dependent and independent variable</a:t>
            </a:r>
          </a:p>
          <a:p>
            <a:pPr marL="342900" indent="-342900">
              <a:buFont typeface="+mj-lt"/>
              <a:buAutoNum type="arabicPeriod"/>
            </a:pPr>
            <a:r>
              <a:rPr lang="en-US" sz="1350" dirty="0">
                <a:latin typeface="Calibri" panose="020F0502020204030204" pitchFamily="34" charset="0"/>
                <a:cs typeface="Calibri" panose="020F0502020204030204" pitchFamily="34" charset="0"/>
              </a:rPr>
              <a:t>State that to collect valid results you will have control variables.</a:t>
            </a:r>
          </a:p>
          <a:p>
            <a:pPr marL="342900" indent="-342900">
              <a:buFont typeface="+mj-lt"/>
              <a:buAutoNum type="arabicPeriod"/>
            </a:pPr>
            <a:r>
              <a:rPr lang="en-US" sz="1350" dirty="0">
                <a:latin typeface="Calibri" panose="020F0502020204030204" pitchFamily="34" charset="0"/>
                <a:cs typeface="Calibri" panose="020F0502020204030204" pitchFamily="34" charset="0"/>
              </a:rPr>
              <a:t>Identify what the control variables are.</a:t>
            </a:r>
          </a:p>
          <a:p>
            <a:pPr marL="342900" indent="-342900">
              <a:buFont typeface="+mj-lt"/>
              <a:buAutoNum type="arabicPeriod"/>
            </a:pPr>
            <a:r>
              <a:rPr lang="en-US" sz="1350" dirty="0">
                <a:latin typeface="Calibri" panose="020F0502020204030204" pitchFamily="34" charset="0"/>
                <a:cs typeface="Calibri" panose="020F0502020204030204" pitchFamily="34" charset="0"/>
              </a:rPr>
              <a:t>Describe what you will do with your results.</a:t>
            </a:r>
          </a:p>
        </p:txBody>
      </p:sp>
      <p:sp>
        <p:nvSpPr>
          <p:cNvPr id="11" name="Rectangle 10">
            <a:extLst>
              <a:ext uri="{FF2B5EF4-FFF2-40B4-BE49-F238E27FC236}">
                <a16:creationId xmlns:a16="http://schemas.microsoft.com/office/drawing/2014/main" id="{0290A4BD-6BD6-C448-874D-0FCE36D4ACCA}"/>
              </a:ext>
            </a:extLst>
          </p:cNvPr>
          <p:cNvSpPr/>
          <p:nvPr/>
        </p:nvSpPr>
        <p:spPr>
          <a:xfrm>
            <a:off x="1052186" y="4722167"/>
            <a:ext cx="5574082" cy="507831"/>
          </a:xfrm>
          <a:prstGeom prst="rect">
            <a:avLst/>
          </a:prstGeom>
        </p:spPr>
        <p:txBody>
          <a:bodyPr wrap="square">
            <a:spAutoFit/>
          </a:bodyPr>
          <a:lstStyle/>
          <a:p>
            <a:pPr algn="just"/>
            <a:r>
              <a:rPr lang="en-US" sz="1350" b="1" dirty="0">
                <a:latin typeface="Calibri" panose="020F0502020204030204" pitchFamily="34" charset="0"/>
                <a:cs typeface="Calibri" panose="020F0502020204030204" pitchFamily="34" charset="0"/>
              </a:rPr>
              <a:t>Check your method and make sure you have discussed the dependent, independent and control variables.</a:t>
            </a:r>
          </a:p>
        </p:txBody>
      </p:sp>
      <p:sp>
        <p:nvSpPr>
          <p:cNvPr id="12" name="Rectangle 11">
            <a:extLst>
              <a:ext uri="{FF2B5EF4-FFF2-40B4-BE49-F238E27FC236}">
                <a16:creationId xmlns:a16="http://schemas.microsoft.com/office/drawing/2014/main" id="{038D89F8-4DB1-164A-BE4A-9FC23B2A9578}"/>
              </a:ext>
            </a:extLst>
          </p:cNvPr>
          <p:cNvSpPr/>
          <p:nvPr/>
        </p:nvSpPr>
        <p:spPr>
          <a:xfrm>
            <a:off x="1027134" y="5633667"/>
            <a:ext cx="5549030" cy="4039567"/>
          </a:xfrm>
          <a:prstGeom prst="rect">
            <a:avLst/>
          </a:prstGeom>
        </p:spPr>
        <p:txBody>
          <a:bodyPr wrap="square">
            <a:spAutoFit/>
          </a:bodyPr>
          <a:lstStyle/>
          <a:p>
            <a:pPr lvl="0" algn="just" defTabSz="685800">
              <a:defRPr/>
            </a:pPr>
            <a:r>
              <a:rPr lang="en-GB" sz="1350" dirty="0"/>
              <a:t>Describe a method to investigate which colour of surface emits infrared radiation at the greatest rate. The test colours are orange, blue, black and white. </a:t>
            </a:r>
            <a:endParaRPr lang="en-US" sz="1350" dirty="0">
              <a:latin typeface="Calibri" panose="020F0502020204030204" pitchFamily="34" charset="0"/>
              <a:cs typeface="Calibri" panose="020F0502020204030204" pitchFamily="34" charset="0"/>
            </a:endParaRPr>
          </a:p>
          <a:p>
            <a:pPr lvl="0" algn="just" defTabSz="685800">
              <a:defRPr/>
            </a:pPr>
            <a:endParaRPr lang="en-US" sz="1350" b="1" dirty="0">
              <a:latin typeface="Calibri" panose="020F0502020204030204" pitchFamily="34" charset="0"/>
              <a:cs typeface="Calibri" panose="020F0502020204030204" pitchFamily="34" charset="0"/>
            </a:endParaRPr>
          </a:p>
          <a:p>
            <a:pPr marL="342900" lvl="0" indent="-342900" algn="just" defTabSz="685800">
              <a:buFont typeface="+mj-lt"/>
              <a:buAutoNum type="arabicPeriod"/>
              <a:defRPr/>
            </a:pPr>
            <a:r>
              <a:rPr lang="en-US" sz="1350" i="1" dirty="0">
                <a:latin typeface="Calibri" panose="020F0502020204030204" pitchFamily="34" charset="0"/>
                <a:cs typeface="Calibri" panose="020F0502020204030204" pitchFamily="34" charset="0"/>
              </a:rPr>
              <a:t>Paint the 4 sides of a hollow metal cube the 4 test colours.</a:t>
            </a:r>
          </a:p>
          <a:p>
            <a:pPr marL="342900" lvl="0" indent="-342900" algn="just" defTabSz="685800">
              <a:buFont typeface="+mj-lt"/>
              <a:buAutoNum type="arabicPeriod"/>
              <a:defRPr/>
            </a:pPr>
            <a:r>
              <a:rPr lang="en-US" sz="1350" i="1" dirty="0">
                <a:latin typeface="Calibri" panose="020F0502020204030204" pitchFamily="34" charset="0"/>
                <a:cs typeface="Calibri" panose="020F0502020204030204" pitchFamily="34" charset="0"/>
              </a:rPr>
              <a:t>Place the cube on a heat proof mat, fill with water that has just been boiled and replace the lid.</a:t>
            </a:r>
          </a:p>
          <a:p>
            <a:pPr marL="342900" lvl="0" indent="-342900" algn="just" defTabSz="685800">
              <a:buFont typeface="+mj-lt"/>
              <a:buAutoNum type="arabicPeriod"/>
              <a:defRPr/>
            </a:pPr>
            <a:r>
              <a:rPr lang="en-US" sz="1350" i="1" dirty="0">
                <a:latin typeface="Calibri" panose="020F0502020204030204" pitchFamily="34" charset="0"/>
                <a:cs typeface="Calibri" panose="020F0502020204030204" pitchFamily="34" charset="0"/>
              </a:rPr>
              <a:t>Wait 1 minute.</a:t>
            </a:r>
          </a:p>
          <a:p>
            <a:pPr marL="342900" lvl="0" indent="-342900" algn="just" defTabSz="685800">
              <a:buFont typeface="+mj-lt"/>
              <a:buAutoNum type="arabicPeriod"/>
              <a:defRPr/>
            </a:pPr>
            <a:r>
              <a:rPr lang="en-US" sz="1350" i="1" dirty="0">
                <a:latin typeface="Calibri" panose="020F0502020204030204" pitchFamily="34" charset="0"/>
                <a:cs typeface="Calibri" panose="020F0502020204030204" pitchFamily="34" charset="0"/>
              </a:rPr>
              <a:t>Using an infrared detector measure the temperature of each side painted a different colour.</a:t>
            </a:r>
          </a:p>
          <a:p>
            <a:pPr marL="342900" lvl="0" indent="-342900" algn="just" defTabSz="685800">
              <a:buFont typeface="+mj-lt"/>
              <a:buAutoNum type="arabicPeriod"/>
              <a:defRPr/>
            </a:pPr>
            <a:r>
              <a:rPr lang="en-US" sz="1350" i="1" dirty="0">
                <a:latin typeface="Calibri" panose="020F0502020204030204" pitchFamily="34" charset="0"/>
                <a:cs typeface="Calibri" panose="020F0502020204030204" pitchFamily="34" charset="0"/>
              </a:rPr>
              <a:t>To collect valid data there need to be control variables. Control variables include the thickness of each layer of paint and the distance the detector is from the cubes surface.</a:t>
            </a:r>
          </a:p>
          <a:p>
            <a:pPr marL="342900" lvl="0" indent="-342900" algn="just" defTabSz="685800">
              <a:buFont typeface="+mj-lt"/>
              <a:buAutoNum type="arabicPeriod"/>
              <a:defRPr/>
            </a:pPr>
            <a:r>
              <a:rPr lang="en-US" sz="1350" i="1" dirty="0">
                <a:latin typeface="Calibri" panose="020F0502020204030204" pitchFamily="34" charset="0"/>
                <a:cs typeface="Calibri" panose="020F0502020204030204" pitchFamily="34" charset="0"/>
              </a:rPr>
              <a:t>Plot a bar chart of results.</a:t>
            </a:r>
            <a:endParaRPr lang="en-GB" sz="1350" dirty="0"/>
          </a:p>
          <a:p>
            <a:pPr marL="342900" lvl="0" indent="-342900" algn="just" defTabSz="685800">
              <a:buFont typeface="+mj-lt"/>
              <a:buAutoNum type="arabicPeriod"/>
              <a:defRPr/>
            </a:pPr>
            <a:endParaRPr lang="en-US" sz="1350" i="1" dirty="0">
              <a:latin typeface="Calibri" panose="020F0502020204030204" pitchFamily="34" charset="0"/>
              <a:cs typeface="Calibri" panose="020F0502020204030204" pitchFamily="34" charset="0"/>
            </a:endParaRPr>
          </a:p>
          <a:p>
            <a:pPr marL="342900" lvl="0" indent="-342900" algn="just" defTabSz="685800">
              <a:buFont typeface="+mj-lt"/>
              <a:buAutoNum type="arabicPeriod"/>
              <a:defRPr/>
            </a:pPr>
            <a:endParaRPr lang="en-US" sz="1350" i="1" dirty="0">
              <a:latin typeface="Calibri" panose="020F0502020204030204" pitchFamily="34" charset="0"/>
              <a:cs typeface="Calibri" panose="020F0502020204030204" pitchFamily="34" charset="0"/>
            </a:endParaRPr>
          </a:p>
          <a:p>
            <a:pPr marL="342900" lvl="0" indent="-342900" algn="just" defTabSz="685800">
              <a:buFont typeface="+mj-lt"/>
              <a:buAutoNum type="arabicPeriod"/>
              <a:defRPr/>
            </a:pPr>
            <a:endParaRPr lang="en-GB" sz="1350" i="1" dirty="0">
              <a:latin typeface="Calibri" panose="020F0502020204030204" pitchFamily="34" charset="0"/>
              <a:cs typeface="Calibri" panose="020F0502020204030204" pitchFamily="34" charset="0"/>
            </a:endParaRPr>
          </a:p>
          <a:p>
            <a:pPr marL="342900" lvl="0" indent="-342900" algn="just" defTabSz="685800">
              <a:buFont typeface="+mj-lt"/>
              <a:buAutoNum type="arabicPeriod"/>
              <a:defRPr/>
            </a:pPr>
            <a:endParaRPr lang="en-US" sz="1350" i="1" dirty="0">
              <a:latin typeface="Calibri" panose="020F0502020204030204" pitchFamily="34" charset="0"/>
              <a:cs typeface="Calibri" panose="020F0502020204030204" pitchFamily="34" charset="0"/>
            </a:endParaRPr>
          </a:p>
          <a:p>
            <a:pPr marL="342900" indent="-342900" algn="just">
              <a:buFont typeface="+mj-lt"/>
              <a:buAutoNum type="arabicPeriod"/>
            </a:pPr>
            <a:endParaRPr lang="en-GB" sz="1350" i="1" dirty="0">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DBD716BD-7C35-904F-8DA5-F80F6B8FDBBB}"/>
              </a:ext>
            </a:extLst>
          </p:cNvPr>
          <p:cNvSpPr/>
          <p:nvPr/>
        </p:nvSpPr>
        <p:spPr>
          <a:xfrm>
            <a:off x="1052186" y="8655428"/>
            <a:ext cx="5549030" cy="1131079"/>
          </a:xfrm>
          <a:prstGeom prst="rect">
            <a:avLst/>
          </a:prstGeom>
        </p:spPr>
        <p:txBody>
          <a:bodyPr wrap="square">
            <a:spAutoFit/>
          </a:bodyPr>
          <a:lstStyle/>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rPr>
              <a:t>Learn and practice the model answer above.</a:t>
            </a:r>
          </a:p>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rPr>
              <a:t>Prepare and learn model answers to explain how you would investigate matt and shiny surfaces. Then construct another model answer to explain how you would investigate radiation and absorption for the surfaces of a Leslie cube.</a:t>
            </a:r>
          </a:p>
        </p:txBody>
      </p:sp>
    </p:spTree>
    <p:extLst>
      <p:ext uri="{BB962C8B-B14F-4D97-AF65-F5344CB8AC3E}">
        <p14:creationId xmlns:p14="http://schemas.microsoft.com/office/powerpoint/2010/main" val="412862436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8137</TotalTime>
  <Words>4222</Words>
  <Application>Microsoft Macintosh PowerPoint</Application>
  <PresentationFormat>A4 Paper (210x297 mm)</PresentationFormat>
  <Paragraphs>577</Paragraphs>
  <Slides>14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Cabin</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Phillips</dc:creator>
  <cp:lastModifiedBy>Elizabeth Phillips</cp:lastModifiedBy>
  <cp:revision>114</cp:revision>
  <cp:lastPrinted>2020-03-09T09:18:24Z</cp:lastPrinted>
  <dcterms:created xsi:type="dcterms:W3CDTF">2020-03-08T14:02:10Z</dcterms:created>
  <dcterms:modified xsi:type="dcterms:W3CDTF">2022-02-20T16:42:49Z</dcterms:modified>
</cp:coreProperties>
</file>