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67" r:id="rId2"/>
    <p:sldId id="265" r:id="rId3"/>
    <p:sldId id="279" r:id="rId4"/>
    <p:sldId id="280" r:id="rId5"/>
    <p:sldId id="269" r:id="rId6"/>
    <p:sldId id="323" r:id="rId7"/>
    <p:sldId id="325" r:id="rId8"/>
    <p:sldId id="274" r:id="rId9"/>
    <p:sldId id="324" r:id="rId10"/>
    <p:sldId id="308" r:id="rId11"/>
    <p:sldId id="310" r:id="rId12"/>
    <p:sldId id="311" r:id="rId13"/>
    <p:sldId id="320" r:id="rId14"/>
    <p:sldId id="321" r:id="rId15"/>
    <p:sldId id="322" r:id="rId1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21"/>
    <p:restoredTop sz="95707"/>
  </p:normalViewPr>
  <p:slideViewPr>
    <p:cSldViewPr snapToGrid="0" snapToObjects="1">
      <p:cViewPr>
        <p:scale>
          <a:sx n="125" d="100"/>
          <a:sy n="125" d="100"/>
        </p:scale>
        <p:origin x="126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63530C-6DBC-C544-988A-DA35B326C1A0}" type="datetimeFigureOut">
              <a:rPr lang="en-US" smtClean="0"/>
              <a:t>2/11/22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05717-7245-0740-9C7F-09FE3987F0C7}" type="slidenum">
              <a:rPr lang="en-US" smtClean="0"/>
              <a:t>‹#›</a:t>
            </a:fld>
            <a:endParaRPr lang="en-US"/>
          </a:p>
        </p:txBody>
      </p:sp>
    </p:spTree>
    <p:extLst>
      <p:ext uri="{BB962C8B-B14F-4D97-AF65-F5344CB8AC3E}">
        <p14:creationId xmlns:p14="http://schemas.microsoft.com/office/powerpoint/2010/main" val="3049180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5842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1649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78095C4-142B-0848-8CD2-BA8DC0868A3D}" type="datetimeFigureOut">
              <a:rPr lang="en-US" smtClean="0"/>
              <a:t>2/11/22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095C4-142B-0848-8CD2-BA8DC0868A3D}" type="datetimeFigureOut">
              <a:rPr lang="en-US" smtClean="0"/>
              <a:t>2/11/22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2/11/22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C43A0BD2-F97E-F244-B34F-A732E779E07F}"/>
              </a:ext>
            </a:extLst>
          </p:cNvPr>
          <p:cNvGraphicFramePr>
            <a:graphicFrameLocks noGrp="1"/>
          </p:cNvGraphicFramePr>
          <p:nvPr>
            <p:extLst>
              <p:ext uri="{D42A27DB-BD31-4B8C-83A1-F6EECF244321}">
                <p14:modId xmlns:p14="http://schemas.microsoft.com/office/powerpoint/2010/main" val="1244312043"/>
              </p:ext>
            </p:extLst>
          </p:nvPr>
        </p:nvGraphicFramePr>
        <p:xfrm>
          <a:off x="3742267" y="934658"/>
          <a:ext cx="2846757" cy="2625090"/>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430530">
                <a:tc gridSpan="2">
                  <a:txBody>
                    <a:bodyPr/>
                    <a:lstStyle/>
                    <a:p>
                      <a:pPr algn="ctr">
                        <a:spcAft>
                          <a:spcPts val="0"/>
                        </a:spcAft>
                      </a:pPr>
                      <a:r>
                        <a:rPr lang="en-US" sz="2000" b="1" dirty="0">
                          <a:effectLst/>
                        </a:rPr>
                        <a:t>Biology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179070">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Hormonal Coordination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51032188"/>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B17</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Organising an Ecosystem</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93365888"/>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B18</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Biodiversity</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528654291"/>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RP7</a:t>
                      </a:r>
                    </a:p>
                  </a:txBody>
                  <a:tcPr marL="68580" marR="68580" marT="0" marB="0" anchor="ctr">
                    <a:lnL w="57150" cap="flat" cmpd="sng" algn="ctr">
                      <a:solidFill>
                        <a:schemeClr val="tx1"/>
                      </a:solidFill>
                      <a:prstDash val="solid"/>
                      <a:round/>
                      <a:headEnd type="none" w="med" len="med"/>
                      <a:tailEnd type="none" w="med" len="med"/>
                    </a:lnL>
                    <a:lnB w="57150" cap="flat" cmpd="sng" algn="ctr">
                      <a:solidFill>
                        <a:schemeClr val="tx1"/>
                      </a:solidFill>
                      <a:prstDash val="solid"/>
                      <a:round/>
                      <a:headEnd type="none" w="med" len="med"/>
                      <a:tailEnd type="none" w="med" len="med"/>
                    </a:lnB>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Measuring Population Sizes</a:t>
                      </a:r>
                    </a:p>
                  </a:txBody>
                  <a:tcPr marL="68580" marR="68580" marT="0" marB="0" anchor="ctr">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2581349"/>
                  </a:ext>
                </a:extLst>
              </a:tr>
            </a:tbl>
          </a:graphicData>
        </a:graphic>
      </p:graphicFrame>
      <p:sp>
        <p:nvSpPr>
          <p:cNvPr id="9" name="TextBox 8">
            <a:extLst>
              <a:ext uri="{FF2B5EF4-FFF2-40B4-BE49-F238E27FC236}">
                <a16:creationId xmlns:a16="http://schemas.microsoft.com/office/drawing/2014/main" id="{3E87D642-B73D-7349-AB2F-0BBAAF3C4786}"/>
              </a:ext>
            </a:extLst>
          </p:cNvPr>
          <p:cNvSpPr txBox="1"/>
          <p:nvPr/>
        </p:nvSpPr>
        <p:spPr>
          <a:xfrm>
            <a:off x="48126" y="431758"/>
            <a:ext cx="3623733" cy="3170099"/>
          </a:xfrm>
          <a:prstGeom prst="rect">
            <a:avLst/>
          </a:prstGeom>
          <a:noFill/>
        </p:spPr>
        <p:txBody>
          <a:bodyPr wrap="square" rtlCol="0">
            <a:spAutoFit/>
          </a:bodyPr>
          <a:lstStyle/>
          <a:p>
            <a:pPr algn="ctr"/>
            <a:r>
              <a:rPr lang="en-US" sz="4000" b="1" dirty="0"/>
              <a:t>Biology Paper 2 </a:t>
            </a:r>
          </a:p>
          <a:p>
            <a:pPr algn="ctr"/>
            <a:endParaRPr lang="en-US" sz="4000" b="1" dirty="0"/>
          </a:p>
          <a:p>
            <a:pPr algn="ctr"/>
            <a:r>
              <a:rPr lang="en-US" sz="4000" b="1" dirty="0"/>
              <a:t>Model Exam Question Booklet</a:t>
            </a:r>
          </a:p>
        </p:txBody>
      </p:sp>
      <p:sp>
        <p:nvSpPr>
          <p:cNvPr id="8" name="TextBox 7">
            <a:extLst>
              <a:ext uri="{FF2B5EF4-FFF2-40B4-BE49-F238E27FC236}">
                <a16:creationId xmlns:a16="http://schemas.microsoft.com/office/drawing/2014/main" id="{BBDB1FCE-F46E-994C-8396-3A2D34E32C01}"/>
              </a:ext>
            </a:extLst>
          </p:cNvPr>
          <p:cNvSpPr txBox="1"/>
          <p:nvPr/>
        </p:nvSpPr>
        <p:spPr>
          <a:xfrm>
            <a:off x="-7049" y="3758775"/>
            <a:ext cx="3758647" cy="1384995"/>
          </a:xfrm>
          <a:prstGeom prst="rect">
            <a:avLst/>
          </a:prstGeom>
          <a:noFill/>
        </p:spPr>
        <p:txBody>
          <a:bodyPr wrap="square" rtlCol="0">
            <a:spAutoFit/>
          </a:bodyPr>
          <a:lstStyle/>
          <a:p>
            <a:pPr algn="ctr"/>
            <a:r>
              <a:rPr lang="en-US" sz="2800" b="1" dirty="0">
                <a:solidFill>
                  <a:srgbClr val="00B050"/>
                </a:solidFill>
              </a:rPr>
              <a:t>Essential Content for the 2022 </a:t>
            </a:r>
            <a:r>
              <a:rPr lang="en-US" sz="2800" b="1" u="sng" dirty="0">
                <a:solidFill>
                  <a:srgbClr val="00B050"/>
                </a:solidFill>
              </a:rPr>
              <a:t>Higher</a:t>
            </a:r>
            <a:r>
              <a:rPr lang="en-US" sz="2800" b="1" dirty="0">
                <a:solidFill>
                  <a:srgbClr val="00B050"/>
                </a:solidFill>
              </a:rPr>
              <a:t> Trilogy Science Exam</a:t>
            </a:r>
          </a:p>
        </p:txBody>
      </p:sp>
      <p:sp>
        <p:nvSpPr>
          <p:cNvPr id="10" name="Rectangle 9">
            <a:extLst>
              <a:ext uri="{FF2B5EF4-FFF2-40B4-BE49-F238E27FC236}">
                <a16:creationId xmlns:a16="http://schemas.microsoft.com/office/drawing/2014/main" id="{EE804161-E49A-0344-BBDA-9FD3711A51D6}"/>
              </a:ext>
            </a:extLst>
          </p:cNvPr>
          <p:cNvSpPr/>
          <p:nvPr/>
        </p:nvSpPr>
        <p:spPr>
          <a:xfrm>
            <a:off x="240633" y="5862983"/>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EB1559-A614-9F42-A1AB-29404619B754}"/>
              </a:ext>
            </a:extLst>
          </p:cNvPr>
          <p:cNvSpPr/>
          <p:nvPr/>
        </p:nvSpPr>
        <p:spPr>
          <a:xfrm>
            <a:off x="259831" y="7136902"/>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956F82-D6E0-134D-9FFC-243EECF9491E}"/>
              </a:ext>
            </a:extLst>
          </p:cNvPr>
          <p:cNvSpPr/>
          <p:nvPr/>
        </p:nvSpPr>
        <p:spPr>
          <a:xfrm>
            <a:off x="144547" y="5383942"/>
            <a:ext cx="3312796" cy="369332"/>
          </a:xfrm>
          <a:prstGeom prst="rect">
            <a:avLst/>
          </a:prstGeom>
        </p:spPr>
        <p:txBody>
          <a:bodyPr wrap="square">
            <a:spAutoFit/>
          </a:bodyPr>
          <a:lstStyle/>
          <a:p>
            <a:pPr algn="just"/>
            <a:r>
              <a:rPr lang="en-US" b="1" dirty="0"/>
              <a:t>This booklet is split into 3 parts.</a:t>
            </a:r>
          </a:p>
        </p:txBody>
      </p:sp>
      <p:sp>
        <p:nvSpPr>
          <p:cNvPr id="15" name="Rectangle 14">
            <a:extLst>
              <a:ext uri="{FF2B5EF4-FFF2-40B4-BE49-F238E27FC236}">
                <a16:creationId xmlns:a16="http://schemas.microsoft.com/office/drawing/2014/main" id="{D4810B5E-3844-3D49-B0E0-66DB35DAAA59}"/>
              </a:ext>
            </a:extLst>
          </p:cNvPr>
          <p:cNvSpPr/>
          <p:nvPr/>
        </p:nvSpPr>
        <p:spPr>
          <a:xfrm>
            <a:off x="268975" y="8410821"/>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FD502C3-6F52-004C-B7CB-B1C5520FEA43}"/>
              </a:ext>
            </a:extLst>
          </p:cNvPr>
          <p:cNvSpPr txBox="1"/>
          <p:nvPr/>
        </p:nvSpPr>
        <p:spPr>
          <a:xfrm>
            <a:off x="268976" y="5576648"/>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Biology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It is a system composed of glands which secrete chemicals called hormones directly into the blood stream.</a:t>
            </a:r>
          </a:p>
          <a:p>
            <a:pPr marL="228600" lvl="0" indent="-228600" algn="just">
              <a:buFont typeface="+mj-lt"/>
              <a:buAutoNum type="arabicPeriod"/>
            </a:pPr>
            <a:r>
              <a:rPr lang="en-GB" sz="1100" dirty="0"/>
              <a:t>It is much slower and involves the blood stream rather than nerves to produce an effect.</a:t>
            </a:r>
          </a:p>
          <a:p>
            <a:pPr marL="228600" lvl="0" indent="-228600" algn="just">
              <a:buFont typeface="+mj-lt"/>
              <a:buAutoNum type="arabicPeriod"/>
            </a:pPr>
            <a:r>
              <a:rPr lang="en-GB" sz="1100" dirty="0"/>
              <a:t>It is a master gland which secretes several hormones into the blood.</a:t>
            </a:r>
          </a:p>
          <a:p>
            <a:pPr marL="228600" lvl="0" indent="-228600" algn="just">
              <a:buFont typeface="+mj-lt"/>
              <a:buAutoNum type="arabicPeriod"/>
            </a:pPr>
            <a:r>
              <a:rPr lang="en-GB" sz="1100" dirty="0"/>
              <a:t>Its releases hormones that stimulate other hormones to be released from other glands.</a:t>
            </a:r>
          </a:p>
          <a:p>
            <a:pPr marL="228600" lvl="0" indent="-228600" algn="just">
              <a:buFont typeface="+mj-lt"/>
              <a:buAutoNum type="arabicPeriod"/>
            </a:pPr>
            <a:r>
              <a:rPr lang="en-GB" sz="1100" dirty="0"/>
              <a:t>The pancreas.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Insulin is released that moves glucose into muscle and liver cells and converts it into glycogen for storage.</a:t>
            </a:r>
          </a:p>
          <a:p>
            <a:pPr marL="228600" lvl="0" indent="-228600" algn="just">
              <a:buFont typeface="+mj-lt"/>
              <a:buAutoNum type="arabicPeriod"/>
            </a:pPr>
            <a:r>
              <a:rPr lang="en-GB" sz="1100" dirty="0"/>
              <a:t>The pancreas releases glucagon that converts glycogen into glucose and releases it into the blood.</a:t>
            </a:r>
          </a:p>
          <a:p>
            <a:pPr marL="228600" lvl="0" indent="-228600" algn="just">
              <a:buFont typeface="+mj-lt"/>
              <a:buAutoNum type="arabicPeriod"/>
            </a:pPr>
            <a:r>
              <a:rPr lang="en-GB" sz="1100" dirty="0"/>
              <a:t>A disorder in which the pancreas fails to make enough insulin.  It causes uncontrolled high blood glucose levels.</a:t>
            </a:r>
          </a:p>
          <a:p>
            <a:pPr marL="228600" lvl="0" indent="-228600" algn="just">
              <a:buFont typeface="+mj-lt"/>
              <a:buAutoNum type="arabicPeriod"/>
            </a:pPr>
            <a:r>
              <a:rPr lang="en-GB" sz="1100" dirty="0"/>
              <a:t>Insulin injections.</a:t>
            </a:r>
          </a:p>
          <a:p>
            <a:pPr marL="228600" lvl="0" indent="-228600" algn="just">
              <a:buFont typeface="+mj-lt"/>
              <a:buAutoNum type="arabicPeriod"/>
            </a:pPr>
            <a:r>
              <a:rPr lang="en-GB" sz="1100" dirty="0"/>
              <a:t>A disorder in which the body cells no longer respond to insulin produced by the pancreas.</a:t>
            </a:r>
          </a:p>
          <a:p>
            <a:pPr marL="228600" lvl="0" indent="-228600" algn="just">
              <a:buFont typeface="+mj-lt"/>
              <a:buAutoNum type="arabicPeriod"/>
            </a:pPr>
            <a:r>
              <a:rPr lang="en-GB" sz="1100" dirty="0"/>
              <a:t>A carbohydrate-controlled diet and an exercise regime.</a:t>
            </a:r>
          </a:p>
          <a:p>
            <a:pPr marL="228600" lvl="0" indent="-228600" algn="just">
              <a:buFont typeface="+mj-lt"/>
              <a:buAutoNum type="arabicPeriod"/>
            </a:pPr>
            <a:r>
              <a:rPr lang="en-GB" sz="1100" dirty="0"/>
              <a:t>Obesity</a:t>
            </a:r>
          </a:p>
          <a:p>
            <a:pPr marL="228600" lvl="0" indent="-228600" algn="just">
              <a:buFont typeface="+mj-lt"/>
              <a:buAutoNum type="arabicPeriod"/>
            </a:pPr>
            <a:r>
              <a:rPr lang="en-GB" sz="1100" dirty="0"/>
              <a:t>Reproductive hormones cause the development of secondary sex characteristics.</a:t>
            </a:r>
          </a:p>
          <a:p>
            <a:pPr marL="228600" lvl="0" indent="-228600" algn="just">
              <a:buFont typeface="+mj-lt"/>
              <a:buAutoNum type="arabicPeriod"/>
            </a:pPr>
            <a:r>
              <a:rPr lang="en-GB" sz="1100" dirty="0"/>
              <a:t>The release of an egg.</a:t>
            </a:r>
          </a:p>
          <a:p>
            <a:pPr marL="228600" lvl="0" indent="-228600" algn="just">
              <a:buFont typeface="+mj-lt"/>
              <a:buAutoNum type="arabicPeriod"/>
            </a:pPr>
            <a:r>
              <a:rPr lang="en-GB" sz="1100" dirty="0"/>
              <a:t>The main male reproductive hormone produced by the testes and it stimulates sperm production.</a:t>
            </a:r>
          </a:p>
          <a:p>
            <a:pPr marL="228600" lvl="0" indent="-228600" algn="just">
              <a:buFont typeface="+mj-lt"/>
              <a:buAutoNum type="arabicPeriod"/>
            </a:pPr>
            <a:r>
              <a:rPr lang="en-GB" sz="1100" dirty="0"/>
              <a:t>Causes maturation of an egg in the ovary.</a:t>
            </a:r>
          </a:p>
          <a:p>
            <a:pPr marL="228600" lvl="0" indent="-228600" algn="just">
              <a:buFont typeface="+mj-lt"/>
              <a:buAutoNum type="arabicPeriod"/>
            </a:pPr>
            <a:r>
              <a:rPr lang="en-GB" sz="1100" dirty="0"/>
              <a:t>Stimulates the release of an egg.</a:t>
            </a:r>
          </a:p>
          <a:p>
            <a:pPr marL="228600" lvl="0" indent="-228600" algn="just">
              <a:buFont typeface="+mj-lt"/>
              <a:buAutoNum type="arabicPeriod"/>
            </a:pPr>
            <a:r>
              <a:rPr lang="en-GB" sz="1100" dirty="0"/>
              <a:t>Maintain the uterus lining.</a:t>
            </a:r>
          </a:p>
          <a:p>
            <a:pPr marL="228600" lvl="0" indent="-228600" algn="just">
              <a:buFont typeface="+mj-lt"/>
              <a:buAutoNum type="arabicPeriod"/>
            </a:pPr>
            <a:r>
              <a:rPr lang="en-GB" sz="1100" dirty="0"/>
              <a:t>The mother is given FSH and LH to mature several egg, these eggs are collected and fertilised before one or two embryos are inserted into the mother's womb.</a:t>
            </a:r>
          </a:p>
          <a:p>
            <a:pPr marL="228600" lvl="0" indent="-228600" algn="just">
              <a:buFont typeface="+mj-lt"/>
              <a:buAutoNum type="arabicPeriod"/>
            </a:pPr>
            <a:r>
              <a:rPr lang="en-GB" sz="1100" dirty="0"/>
              <a:t>It is emotionally and physically stressful, the success rate is not high and it can lead to multiple births.</a:t>
            </a:r>
          </a:p>
          <a:p>
            <a:pPr marL="228600" lvl="0" indent="-228600" algn="just">
              <a:buFont typeface="+mj-lt"/>
              <a:buAutoNum type="arabicPeriod"/>
            </a:pPr>
            <a:r>
              <a:rPr lang="en-GB" sz="1100" dirty="0"/>
              <a:t>It is produced by the adrenal glands in times of fear or stress.  It increases the heart rate preparing the body for fight or flight.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lvl="0" algn="just"/>
            <a:r>
              <a:rPr lang="en-GB" sz="1100" dirty="0"/>
              <a:t> </a:t>
            </a: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endocrine system?</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does the hormonal system compare to the nervous system?</a:t>
            </a:r>
          </a:p>
          <a:p>
            <a:pPr marL="228600" lvl="0" indent="-228600" algn="just">
              <a:buFont typeface="+mj-lt"/>
              <a:buAutoNum type="arabicPeriod"/>
            </a:pPr>
            <a:r>
              <a:rPr lang="en-GB" sz="1100" dirty="0"/>
              <a:t>What is the pituitary gland?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the pituitary gland known as a master gland?</a:t>
            </a:r>
          </a:p>
          <a:p>
            <a:pPr marL="228600" lvl="0" indent="-228600" algn="just">
              <a:buFont typeface="+mj-lt"/>
              <a:buAutoNum type="arabicPeriod"/>
            </a:pPr>
            <a:r>
              <a:rPr lang="en-GB" sz="1100" dirty="0"/>
              <a:t>What is blood glucose concentration monitored and controlled by?</a:t>
            </a:r>
          </a:p>
          <a:p>
            <a:pPr marL="228600" lvl="0" indent="-228600" algn="just">
              <a:buFont typeface="+mj-lt"/>
              <a:buAutoNum type="arabicPeriod"/>
            </a:pPr>
            <a:r>
              <a:rPr lang="en-GB" sz="1100" dirty="0"/>
              <a:t>What happens if blood glucose is too high?</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if blood glucose is too low? (HT)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type 1 diabetes?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type 1 diabetes treated?</a:t>
            </a:r>
          </a:p>
          <a:p>
            <a:pPr marL="228600" lvl="0" indent="-228600" algn="just">
              <a:buFont typeface="+mj-lt"/>
              <a:buAutoNum type="arabicPeriod"/>
            </a:pPr>
            <a:r>
              <a:rPr lang="en-GB" sz="1100" dirty="0"/>
              <a:t>What is type 2 diabetes?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type 2 diabetes treated?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risk factor of type 2 diabetes?</a:t>
            </a:r>
          </a:p>
          <a:p>
            <a:pPr marL="228600" lvl="0" indent="-228600" algn="just">
              <a:buFont typeface="+mj-lt"/>
              <a:buAutoNum type="arabicPeriod"/>
            </a:pPr>
            <a:r>
              <a:rPr lang="en-GB" sz="1100" dirty="0"/>
              <a:t>What happens during puberty?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ovulation?</a:t>
            </a:r>
          </a:p>
          <a:p>
            <a:pPr marL="228600" lvl="0" indent="-228600" algn="just">
              <a:buFont typeface="+mj-lt"/>
              <a:buAutoNum type="arabicPeriod"/>
            </a:pPr>
            <a:r>
              <a:rPr lang="en-GB" sz="1100" dirty="0"/>
              <a:t>What is testosterone?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role of follicle stimulating hormone?</a:t>
            </a:r>
          </a:p>
          <a:p>
            <a:pPr marL="228600" lvl="0" indent="-228600" algn="just">
              <a:buFont typeface="+mj-lt"/>
              <a:buAutoNum type="arabicPeriod"/>
            </a:pPr>
            <a:r>
              <a:rPr lang="en-GB" sz="1100" dirty="0"/>
              <a:t>What is the role of luteinising hormone?</a:t>
            </a:r>
          </a:p>
          <a:p>
            <a:pPr marL="228600" lvl="0" indent="-228600" algn="just">
              <a:buFont typeface="+mj-lt"/>
              <a:buAutoNum type="arabicPeriod"/>
            </a:pPr>
            <a:r>
              <a:rPr lang="en-GB" sz="1100" dirty="0"/>
              <a:t>What is the role of oestrogen and progesterone?</a:t>
            </a:r>
          </a:p>
          <a:p>
            <a:pPr marL="228600" lvl="0" indent="-228600" algn="just">
              <a:buFont typeface="+mj-lt"/>
              <a:buAutoNum type="arabicPeriod"/>
            </a:pPr>
            <a:r>
              <a:rPr lang="en-GB" sz="1100" dirty="0"/>
              <a:t>What happens in IVF? </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problems of IVF? </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does adrenaline do? </a:t>
            </a:r>
            <a:endParaRPr lang="en-GB" dirty="0"/>
          </a:p>
          <a:p>
            <a:r>
              <a:rPr lang="en-GB" dirty="0"/>
              <a:t> </a:t>
            </a:r>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78894"/>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B11: Hormonal</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61BEC43-BF92-7744-9A48-0C0169B6D40C}"/>
              </a:ext>
            </a:extLst>
          </p:cNvPr>
          <p:cNvSpPr/>
          <p:nvPr/>
        </p:nvSpPr>
        <p:spPr>
          <a:xfrm>
            <a:off x="527312" y="310632"/>
            <a:ext cx="1430071"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Coordination</a:t>
            </a:r>
            <a:endParaRPr lang="en-US" dirty="0"/>
          </a:p>
        </p:txBody>
      </p:sp>
    </p:spTree>
    <p:extLst>
      <p:ext uri="{BB962C8B-B14F-4D97-AF65-F5344CB8AC3E}">
        <p14:creationId xmlns:p14="http://schemas.microsoft.com/office/powerpoint/2010/main" val="3425925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Photosynthetic organisms that are the producers of biomass.  They are the start of a food chain.</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 A green plant or alga.</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Food chains.</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r>
              <a:rPr lang="en-GB" sz="1100" dirty="0"/>
              <a:t>Organisms that each producers.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Organisms that eat primary consumers.</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An animal that eats.</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Consumers that kill and eat other animals.</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Consumers that are hunted and killed by other animals.</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To provide the building blocks for future organisms.</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It is the way that carbon is returned from organisms to the atmosphere as carbon dioxide to then be use by plants in photosynthesis.</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Photosynthesis, respiration, combustion</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Carbon Dioxide + Water  Glucose + Oxygen</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Glucose + Oxygen  Carbon Dioxide + Water</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Fuel + Oxygen  Carbon Dioxide + Water</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Microorganisms such as bacteria feed on the organic compounds in the dead material and respire releasing carbon dioxide.</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It provides fresh water for plants and animals on land before draining into the sea.  The water is continuously evaporated and precipitated.</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GB" sz="1100" dirty="0"/>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are producers?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producers?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feeding relationships within a community be represented?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primary consumers?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secondary consumers?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consumers?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predators?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prey?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it important that materials are cycled?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carbon cycle?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some of the processes that cycle 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word equation for photosynthesis?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word equation for respiration?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word equation for combustion?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carbon returned to the environment when an organism dies?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during the water cycle?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64257"/>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B17: Organising an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56D92A-DC1D-BC4B-9724-3880E8271721}"/>
              </a:ext>
            </a:extLst>
          </p:cNvPr>
          <p:cNvSpPr/>
          <p:nvPr/>
        </p:nvSpPr>
        <p:spPr>
          <a:xfrm>
            <a:off x="551254" y="435531"/>
            <a:ext cx="1177053"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Ecosystem</a:t>
            </a:r>
            <a:endParaRPr lang="en-US" dirty="0"/>
          </a:p>
        </p:txBody>
      </p:sp>
    </p:spTree>
    <p:extLst>
      <p:ext uri="{BB962C8B-B14F-4D97-AF65-F5344CB8AC3E}">
        <p14:creationId xmlns:p14="http://schemas.microsoft.com/office/powerpoint/2010/main" val="140327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The variety of all the different species of organisms on earth, or within an ecosystem.</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It ensures the stability of ecosystems by reducing dependence on one species.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Rapid growth in the human population and an increase in the standard of living.</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In water from sewage fertiliser or toxic chemicals.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Smoke and acidic gases.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Sulfur Dioxide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Landfill and toxic chemicals.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It kills plants and animals reducing biodiversity.</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Loss of habitats, changes in distribution in animals, changes in migration patterns, reduced biodiversity.</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Increasing levels of carbon dioxide and methane.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Burning fuels, cutting down forests and farming livestock.</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Sea levels will rise and more flooding.</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Extinction and reduction in biodiversity.</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r>
              <a:rPr lang="en-GB" sz="1100" dirty="0"/>
              <a:t>Water shortages, changes to yields of crops and food shortages.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A change in species distribution which will cause changes in food webs.</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biodiversity?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biodiversity important?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indent="-228600" algn="just">
              <a:buFont typeface="+mj-lt"/>
              <a:buAutoNum type="arabicPeriod"/>
            </a:pPr>
            <a:r>
              <a:rPr lang="en-GB" sz="1100" dirty="0"/>
              <a:t>Why are we producing more waste?</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r>
              <a:rPr lang="en-GB" sz="1100" dirty="0"/>
              <a:t>What are examples of pollution in water?</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r>
              <a:rPr lang="en-GB" sz="1100" dirty="0"/>
              <a:t>What are examples of pollution in air?</a:t>
            </a:r>
          </a:p>
          <a:p>
            <a:pPr marL="228600" indent="-228600" algn="just">
              <a:buFont typeface="+mj-lt"/>
              <a:buAutoNum type="arabicPeriod"/>
            </a:pPr>
            <a:endParaRPr lang="en-GB" sz="1100" dirty="0"/>
          </a:p>
          <a:p>
            <a:pPr marL="228600" indent="-228600" algn="just">
              <a:buFont typeface="+mj-lt"/>
              <a:buAutoNum type="arabicPeriod"/>
            </a:pPr>
            <a:r>
              <a:rPr lang="en-GB" sz="1100" dirty="0"/>
              <a:t>Which gas in the air causes acid rain?</a:t>
            </a:r>
          </a:p>
          <a:p>
            <a:pPr marL="228600" indent="-228600" algn="just">
              <a:buFont typeface="+mj-lt"/>
              <a:buAutoNum type="arabicPeriod"/>
            </a:pPr>
            <a:endParaRPr lang="en-GB" sz="1100" dirty="0"/>
          </a:p>
          <a:p>
            <a:pPr marL="228600" indent="-228600" algn="just">
              <a:buFont typeface="+mj-lt"/>
              <a:buAutoNum type="arabicPeriod"/>
            </a:pPr>
            <a:r>
              <a:rPr lang="en-GB" sz="1100" dirty="0"/>
              <a:t>What are examples of pollution on land?</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problems of waste?</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consequences of global warming?</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r>
              <a:rPr lang="en-GB" sz="1100" dirty="0"/>
              <a:t>What is contributing to global warming?</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r>
              <a:rPr lang="en-GB" sz="1100" dirty="0"/>
              <a:t>What human activities can increase the greenhouse gases in the atmosphere?</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problems of melting ice caps?</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consequences of habitat destruction?</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problems caused by an increase in extreme weather?</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problems caused by changes to migratory patterns of animals?</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64257"/>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B18: Biodiversity and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56D92A-DC1D-BC4B-9724-3880E8271721}"/>
              </a:ext>
            </a:extLst>
          </p:cNvPr>
          <p:cNvSpPr/>
          <p:nvPr/>
        </p:nvSpPr>
        <p:spPr>
          <a:xfrm>
            <a:off x="551254" y="435531"/>
            <a:ext cx="1268424"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Ecosystems</a:t>
            </a:r>
            <a:endParaRPr lang="en-US" dirty="0"/>
          </a:p>
        </p:txBody>
      </p:sp>
    </p:spTree>
    <p:extLst>
      <p:ext uri="{BB962C8B-B14F-4D97-AF65-F5344CB8AC3E}">
        <p14:creationId xmlns:p14="http://schemas.microsoft.com/office/powerpoint/2010/main" val="3980263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617438204"/>
              </p:ext>
            </p:extLst>
          </p:nvPr>
        </p:nvGraphicFramePr>
        <p:xfrm>
          <a:off x="153954" y="275252"/>
          <a:ext cx="6486332" cy="9468170"/>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3478">
                <a:tc>
                  <a:txBody>
                    <a:bodyPr/>
                    <a:lstStyle/>
                    <a:p>
                      <a:pPr algn="ctr"/>
                      <a:r>
                        <a:rPr lang="en-US" sz="1350" b="1" dirty="0"/>
                        <a:t>Topic</a:t>
                      </a:r>
                    </a:p>
                  </a:txBody>
                  <a:tcPr anchor="ctr">
                    <a:solidFill>
                      <a:schemeClr val="bg1">
                        <a:lumMod val="85000"/>
                      </a:schemeClr>
                    </a:solidFill>
                  </a:tcPr>
                </a:tc>
                <a:tc>
                  <a:txBody>
                    <a:bodyPr/>
                    <a:lstStyle/>
                    <a:p>
                      <a:pPr algn="just"/>
                      <a:r>
                        <a:rPr lang="en-US" b="0" dirty="0"/>
                        <a:t>B11 Hormonal Coordination</a:t>
                      </a:r>
                    </a:p>
                  </a:txBody>
                  <a:tcPr anchor="ctr"/>
                </a:tc>
                <a:extLst>
                  <a:ext uri="{0D108BD9-81ED-4DB2-BD59-A6C34878D82A}">
                    <a16:rowId xmlns:a16="http://schemas.microsoft.com/office/drawing/2014/main" val="1109385184"/>
                  </a:ext>
                </a:extLst>
              </a:tr>
              <a:tr h="428723">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what happens when blood glucose levels _____.</a:t>
                      </a:r>
                    </a:p>
                  </a:txBody>
                  <a:tcPr anchor="ctr"/>
                </a:tc>
                <a:extLst>
                  <a:ext uri="{0D108BD9-81ED-4DB2-BD59-A6C34878D82A}">
                    <a16:rowId xmlns:a16="http://schemas.microsoft.com/office/drawing/2014/main" val="319181968"/>
                  </a:ext>
                </a:extLst>
              </a:tr>
              <a:tr h="3306963">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for blood glucose rising after eating a meal or if you are sitting the Higher exam you could also be asked how the body responds to low blood glucose levels due to not eating in a while.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buFont typeface="+mj-lt"/>
                        <a:buAutoNum type="arabicPeriod"/>
                      </a:pPr>
                      <a:r>
                        <a:rPr lang="en-US" dirty="0"/>
                        <a:t>Identify what detects the change in glucose levels.</a:t>
                      </a:r>
                    </a:p>
                    <a:p>
                      <a:pPr marL="342900" indent="-342900">
                        <a:buFont typeface="+mj-lt"/>
                        <a:buAutoNum type="arabicPeriod"/>
                      </a:pPr>
                      <a:r>
                        <a:rPr lang="en-US" dirty="0"/>
                        <a:t>Identify what the response is which would mean you need to identify the hormone released and from where.</a:t>
                      </a:r>
                    </a:p>
                    <a:p>
                      <a:pPr marL="342900" indent="-342900">
                        <a:buFont typeface="+mj-lt"/>
                        <a:buAutoNum type="arabicPeriod"/>
                      </a:pPr>
                      <a:r>
                        <a:rPr lang="en-US" dirty="0"/>
                        <a:t>Describe what this hormone does.</a:t>
                      </a:r>
                    </a:p>
                    <a:p>
                      <a:pPr marL="342900" indent="-342900">
                        <a:buFont typeface="+mj-lt"/>
                        <a:buAutoNum type="arabicPeriod"/>
                      </a:pPr>
                      <a:r>
                        <a:rPr lang="en-US" dirty="0"/>
                        <a:t>Describe what this response does to blood glucose levels.</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94979">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prepared in your exams that there could be links made to diabetes or cell transport. The examiner has asked in the past why insulin continues to be released for someone who has type 2 diabetes (answer glucose is not removed from the blood and so more insulin is released). The examiner has also asked in the past what could happen to cells if blood glucose is high (answer water leaves cells) or too low (answer water enters cells)</a:t>
                      </a:r>
                    </a:p>
                  </a:txBody>
                  <a:tcPr anchor="ctr"/>
                </a:tc>
                <a:extLst>
                  <a:ext uri="{0D108BD9-81ED-4DB2-BD59-A6C34878D82A}">
                    <a16:rowId xmlns:a16="http://schemas.microsoft.com/office/drawing/2014/main" val="2427651414"/>
                  </a:ext>
                </a:extLst>
              </a:tr>
              <a:tr h="2910763">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what happens when blood glucose levels rise.</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When blood glucose levels rise this is detected by the pancreas.  In response the pancreas secretes insulin.  This insulin causes glucose to be enter muscle and liver cells where it is converted into glycogen.  The glycogen is stored by the cells and the blood glucose levels fall.</a:t>
                      </a:r>
                      <a:endParaRPr lang="en-US" b="0" i="1" dirty="0"/>
                    </a:p>
                  </a:txBody>
                  <a:tcPr anchor="ctr"/>
                </a:tc>
                <a:extLst>
                  <a:ext uri="{0D108BD9-81ED-4DB2-BD59-A6C34878D82A}">
                    <a16:rowId xmlns:a16="http://schemas.microsoft.com/office/drawing/2014/main" val="971397409"/>
                  </a:ext>
                </a:extLst>
              </a:tr>
              <a:tr h="1092363">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HT Only: Prepare and learn model answers to explain what happens when blood glucose levels fall.</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3656692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4"/>
          <a:ext cx="6486332" cy="9476419"/>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83654">
                <a:tc>
                  <a:txBody>
                    <a:bodyPr/>
                    <a:lstStyle/>
                    <a:p>
                      <a:pPr algn="ctr"/>
                      <a:r>
                        <a:rPr lang="en-US" sz="1350" b="1" dirty="0"/>
                        <a:t>Topic</a:t>
                      </a:r>
                    </a:p>
                  </a:txBody>
                  <a:tcPr anchor="ctr">
                    <a:solidFill>
                      <a:schemeClr val="bg1">
                        <a:lumMod val="85000"/>
                      </a:schemeClr>
                    </a:solidFill>
                  </a:tcPr>
                </a:tc>
                <a:tc>
                  <a:txBody>
                    <a:bodyPr/>
                    <a:lstStyle/>
                    <a:p>
                      <a:pPr algn="just"/>
                      <a:r>
                        <a:rPr lang="en-US" b="0" dirty="0"/>
                        <a:t>B11 Hormonal Coordination</a:t>
                      </a:r>
                    </a:p>
                  </a:txBody>
                  <a:tcPr anchor="ctr"/>
                </a:tc>
                <a:extLst>
                  <a:ext uri="{0D108BD9-81ED-4DB2-BD59-A6C34878D82A}">
                    <a16:rowId xmlns:a16="http://schemas.microsoft.com/office/drawing/2014/main" val="1109385184"/>
                  </a:ext>
                </a:extLst>
              </a:tr>
              <a:tr h="711524">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what happens when blood glucose levels rise.</a:t>
                      </a:r>
                    </a:p>
                    <a:p>
                      <a:pPr lvl="0" algn="just" fontAlgn="base"/>
                      <a:r>
                        <a:rPr lang="en-GB" sz="1350" b="0" i="0" u="none" strike="noStrike" kern="1200" dirty="0">
                          <a:solidFill>
                            <a:schemeClr val="tx1"/>
                          </a:solidFill>
                          <a:effectLst/>
                          <a:latin typeface="+mn-lt"/>
                          <a:ea typeface="+mn-ea"/>
                          <a:cs typeface="+mn-cs"/>
                        </a:rPr>
                        <a:t>Explain the cause of diabetes and how it is controlled.</a:t>
                      </a:r>
                    </a:p>
                    <a:p>
                      <a:pPr algn="just"/>
                      <a:r>
                        <a:rPr lang="en-GB" sz="1350" b="0" i="0" u="none" strike="noStrike" kern="1200" dirty="0">
                          <a:solidFill>
                            <a:schemeClr val="tx1"/>
                          </a:solidFill>
                          <a:effectLst/>
                          <a:latin typeface="+mn-lt"/>
                          <a:ea typeface="+mn-ea"/>
                          <a:cs typeface="+mn-cs"/>
                        </a:rPr>
                        <a:t>People with diabetes may be asked to control their diet. Explain how this can help to reduce the risk of developing health problems.</a:t>
                      </a:r>
                    </a:p>
                  </a:txBody>
                  <a:tcPr anchor="ctr"/>
                </a:tc>
                <a:extLst>
                  <a:ext uri="{0D108BD9-81ED-4DB2-BD59-A6C34878D82A}">
                    <a16:rowId xmlns:a16="http://schemas.microsoft.com/office/drawing/2014/main" val="319181968"/>
                  </a:ext>
                </a:extLst>
              </a:tr>
              <a:tr h="585431">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50437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98212">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what happens when blood glucose levels rise.</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When blood glucose levels rise this is </a:t>
                      </a:r>
                      <a:r>
                        <a:rPr lang="en-GB" sz="1350" b="1" i="1" u="none" strike="noStrike" kern="1200" dirty="0">
                          <a:solidFill>
                            <a:schemeClr val="tx1"/>
                          </a:solidFill>
                          <a:effectLst/>
                          <a:latin typeface="+mn-lt"/>
                          <a:ea typeface="+mn-ea"/>
                          <a:cs typeface="+mn-cs"/>
                        </a:rPr>
                        <a:t>detected by the pancreas</a:t>
                      </a:r>
                      <a:r>
                        <a:rPr lang="en-GB" sz="1350" b="0" i="1" u="none" strike="noStrike" kern="1200" dirty="0">
                          <a:solidFill>
                            <a:schemeClr val="tx1"/>
                          </a:solidFill>
                          <a:effectLst/>
                          <a:latin typeface="+mn-lt"/>
                          <a:ea typeface="+mn-ea"/>
                          <a:cs typeface="+mn-cs"/>
                        </a:rPr>
                        <a:t>.  In response the pancreas </a:t>
                      </a:r>
                      <a:r>
                        <a:rPr lang="en-GB" sz="1350" b="1" i="1" u="none" strike="noStrike" kern="1200" dirty="0">
                          <a:solidFill>
                            <a:schemeClr val="tx1"/>
                          </a:solidFill>
                          <a:effectLst/>
                          <a:latin typeface="+mn-lt"/>
                          <a:ea typeface="+mn-ea"/>
                          <a:cs typeface="+mn-cs"/>
                        </a:rPr>
                        <a:t>secretes insulin</a:t>
                      </a:r>
                      <a:r>
                        <a:rPr lang="en-GB" sz="1350" b="0" i="1" u="none" strike="noStrike" kern="1200" dirty="0">
                          <a:solidFill>
                            <a:schemeClr val="tx1"/>
                          </a:solidFill>
                          <a:effectLst/>
                          <a:latin typeface="+mn-lt"/>
                          <a:ea typeface="+mn-ea"/>
                          <a:cs typeface="+mn-cs"/>
                        </a:rPr>
                        <a:t>.  This insulin causes glucose to be enter muscle and liver cells where it is converted into </a:t>
                      </a:r>
                      <a:r>
                        <a:rPr lang="en-GB" sz="1350" b="1" i="1" u="none" strike="noStrike" kern="1200" dirty="0">
                          <a:solidFill>
                            <a:schemeClr val="tx1"/>
                          </a:solidFill>
                          <a:effectLst/>
                          <a:latin typeface="+mn-lt"/>
                          <a:ea typeface="+mn-ea"/>
                          <a:cs typeface="+mn-cs"/>
                        </a:rPr>
                        <a:t>glycogen</a:t>
                      </a:r>
                      <a:r>
                        <a:rPr lang="en-GB" sz="1350" b="0" i="1" u="none" strike="noStrike" kern="1200" dirty="0">
                          <a:solidFill>
                            <a:schemeClr val="tx1"/>
                          </a:solidFill>
                          <a:effectLst/>
                          <a:latin typeface="+mn-lt"/>
                          <a:ea typeface="+mn-ea"/>
                          <a:cs typeface="+mn-cs"/>
                        </a:rPr>
                        <a:t>.  The </a:t>
                      </a:r>
                      <a:r>
                        <a:rPr lang="en-GB" sz="1350" b="1" i="1" u="none" strike="noStrike" kern="1200" dirty="0">
                          <a:solidFill>
                            <a:schemeClr val="tx1"/>
                          </a:solidFill>
                          <a:effectLst/>
                          <a:latin typeface="+mn-lt"/>
                          <a:ea typeface="+mn-ea"/>
                          <a:cs typeface="+mn-cs"/>
                        </a:rPr>
                        <a:t>glycogen is stored </a:t>
                      </a:r>
                      <a:r>
                        <a:rPr lang="en-GB" sz="1350" b="0" i="1" u="none" strike="noStrike" kern="1200" dirty="0">
                          <a:solidFill>
                            <a:schemeClr val="tx1"/>
                          </a:solidFill>
                          <a:effectLst/>
                          <a:latin typeface="+mn-lt"/>
                          <a:ea typeface="+mn-ea"/>
                          <a:cs typeface="+mn-cs"/>
                        </a:rPr>
                        <a:t>by the cells and the blood glucose levels fall.</a:t>
                      </a:r>
                      <a:endParaRPr lang="en-US" b="0" i="1" dirty="0"/>
                    </a:p>
                  </a:txBody>
                  <a:tcPr anchor="ctr"/>
                </a:tc>
                <a:extLst>
                  <a:ext uri="{0D108BD9-81ED-4DB2-BD59-A6C34878D82A}">
                    <a16:rowId xmlns:a16="http://schemas.microsoft.com/office/drawing/2014/main" val="971397409"/>
                  </a:ext>
                </a:extLst>
              </a:tr>
              <a:tr h="2098212">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GB" sz="1350" b="1" i="0" u="none" strike="noStrike" kern="1200" dirty="0">
                          <a:solidFill>
                            <a:schemeClr val="tx1"/>
                          </a:solidFill>
                          <a:effectLst/>
                          <a:latin typeface="+mn-lt"/>
                          <a:ea typeface="+mn-ea"/>
                          <a:cs typeface="+mn-cs"/>
                        </a:rPr>
                        <a:t>Explain the cause of diabetes and how it is controlled.</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Diabetes occurs when the </a:t>
                      </a:r>
                      <a:r>
                        <a:rPr lang="en-GB" sz="1350" b="1" i="1" kern="1200" dirty="0">
                          <a:solidFill>
                            <a:schemeClr val="tx1"/>
                          </a:solidFill>
                          <a:effectLst/>
                          <a:latin typeface="+mn-lt"/>
                          <a:ea typeface="+mn-ea"/>
                          <a:cs typeface="+mn-cs"/>
                        </a:rPr>
                        <a:t>pancreas </a:t>
                      </a:r>
                      <a:r>
                        <a:rPr lang="en-GB" sz="1350" i="1" kern="1200" dirty="0">
                          <a:solidFill>
                            <a:schemeClr val="tx1"/>
                          </a:solidFill>
                          <a:effectLst/>
                          <a:latin typeface="+mn-lt"/>
                          <a:ea typeface="+mn-ea"/>
                          <a:cs typeface="+mn-cs"/>
                        </a:rPr>
                        <a:t>does not </a:t>
                      </a:r>
                      <a:r>
                        <a:rPr lang="en-GB" sz="1350" b="1" i="1" kern="1200" dirty="0">
                          <a:solidFill>
                            <a:schemeClr val="tx1"/>
                          </a:solidFill>
                          <a:effectLst/>
                          <a:latin typeface="+mn-lt"/>
                          <a:ea typeface="+mn-ea"/>
                          <a:cs typeface="+mn-cs"/>
                        </a:rPr>
                        <a:t>produce insulin </a:t>
                      </a:r>
                      <a:r>
                        <a:rPr lang="en-GB" sz="1350" i="1" kern="1200" dirty="0">
                          <a:solidFill>
                            <a:schemeClr val="tx1"/>
                          </a:solidFill>
                          <a:effectLst/>
                          <a:latin typeface="+mn-lt"/>
                          <a:ea typeface="+mn-ea"/>
                          <a:cs typeface="+mn-cs"/>
                        </a:rPr>
                        <a:t>and so blood sugar is not properly controlled. </a:t>
                      </a:r>
                      <a:r>
                        <a:rPr lang="en-GB" sz="1350" b="1" i="1" kern="1200" dirty="0">
                          <a:solidFill>
                            <a:schemeClr val="tx1"/>
                          </a:solidFill>
                          <a:effectLst/>
                          <a:latin typeface="+mn-lt"/>
                          <a:ea typeface="+mn-ea"/>
                          <a:cs typeface="+mn-cs"/>
                        </a:rPr>
                        <a:t>Insulin injections </a:t>
                      </a:r>
                      <a:r>
                        <a:rPr lang="en-GB" sz="1350" i="1" kern="1200" dirty="0">
                          <a:solidFill>
                            <a:schemeClr val="tx1"/>
                          </a:solidFill>
                          <a:effectLst/>
                          <a:latin typeface="+mn-lt"/>
                          <a:ea typeface="+mn-ea"/>
                          <a:cs typeface="+mn-cs"/>
                        </a:rPr>
                        <a:t>and a </a:t>
                      </a:r>
                      <a:r>
                        <a:rPr lang="en-GB" sz="1350" b="1" i="1" kern="1200" dirty="0">
                          <a:solidFill>
                            <a:schemeClr val="tx1"/>
                          </a:solidFill>
                          <a:effectLst/>
                          <a:latin typeface="+mn-lt"/>
                          <a:ea typeface="+mn-ea"/>
                          <a:cs typeface="+mn-cs"/>
                        </a:rPr>
                        <a:t>controlled diet </a:t>
                      </a:r>
                      <a:r>
                        <a:rPr lang="en-GB" sz="1350" i="1" kern="1200" dirty="0">
                          <a:solidFill>
                            <a:schemeClr val="tx1"/>
                          </a:solidFill>
                          <a:effectLst/>
                          <a:latin typeface="+mn-lt"/>
                          <a:ea typeface="+mn-ea"/>
                          <a:cs typeface="+mn-cs"/>
                        </a:rPr>
                        <a:t>can both be used to control diabetes.</a:t>
                      </a:r>
                    </a:p>
                  </a:txBody>
                  <a:tcPr anchor="ctr"/>
                </a:tc>
                <a:extLst>
                  <a:ext uri="{0D108BD9-81ED-4DB2-BD59-A6C34878D82A}">
                    <a16:rowId xmlns:a16="http://schemas.microsoft.com/office/drawing/2014/main" val="368375487"/>
                  </a:ext>
                </a:extLst>
              </a:tr>
              <a:tr h="1841554">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People with diabetes may be asked to control their diet. Explain how this can help to reduce the risk of developing health problems.</a:t>
                      </a:r>
                    </a:p>
                    <a:p>
                      <a:pPr lvl="0" algn="just" fontAlgn="base"/>
                      <a:endParaRPr lang="en-GB" altLang="en-US" sz="1350" b="1" kern="1200" dirty="0">
                        <a:solidFill>
                          <a:schemeClr val="tx1"/>
                        </a:solidFill>
                        <a:effectLst/>
                        <a:latin typeface="+mn-lt"/>
                        <a:ea typeface="+mn-ea"/>
                        <a:cs typeface="+mn-cs"/>
                      </a:endParaRPr>
                    </a:p>
                    <a:p>
                      <a:pPr lvl="0" algn="just" fontAlgn="base"/>
                      <a:r>
                        <a:rPr lang="en-US" altLang="en-US" sz="1350" b="0" i="1" kern="1200" dirty="0">
                          <a:solidFill>
                            <a:schemeClr val="tx1"/>
                          </a:solidFill>
                          <a:effectLst/>
                          <a:latin typeface="+mn-lt"/>
                          <a:ea typeface="+mn-ea"/>
                          <a:cs typeface="+mn-cs"/>
                        </a:rPr>
                        <a:t>People with diabetes will be advised to </a:t>
                      </a:r>
                      <a:r>
                        <a:rPr lang="en-US" altLang="en-US" sz="1350" b="1" i="1" kern="1200" dirty="0">
                          <a:solidFill>
                            <a:schemeClr val="tx1"/>
                          </a:solidFill>
                          <a:effectLst/>
                          <a:latin typeface="+mn-lt"/>
                          <a:ea typeface="+mn-ea"/>
                          <a:cs typeface="+mn-cs"/>
                        </a:rPr>
                        <a:t>reduce carbohydrates </a:t>
                      </a:r>
                      <a:r>
                        <a:rPr lang="en-US" altLang="en-US" sz="1350" b="0" i="1" kern="1200" dirty="0">
                          <a:solidFill>
                            <a:schemeClr val="tx1"/>
                          </a:solidFill>
                          <a:effectLst/>
                          <a:latin typeface="+mn-lt"/>
                          <a:ea typeface="+mn-ea"/>
                          <a:cs typeface="+mn-cs"/>
                        </a:rPr>
                        <a:t>in their diet. This diet prevents </a:t>
                      </a:r>
                      <a:r>
                        <a:rPr lang="en-US" altLang="en-US" sz="1350" b="1" i="1" kern="1200" dirty="0">
                          <a:solidFill>
                            <a:schemeClr val="tx1"/>
                          </a:solidFill>
                          <a:effectLst/>
                          <a:latin typeface="+mn-lt"/>
                          <a:ea typeface="+mn-ea"/>
                          <a:cs typeface="+mn-cs"/>
                        </a:rPr>
                        <a:t>blood sugar levels </a:t>
                      </a:r>
                      <a:r>
                        <a:rPr lang="en-US" altLang="en-US" sz="1350" b="0" i="1" kern="1200" dirty="0">
                          <a:solidFill>
                            <a:schemeClr val="tx1"/>
                          </a:solidFill>
                          <a:effectLst/>
                          <a:latin typeface="+mn-lt"/>
                          <a:ea typeface="+mn-ea"/>
                          <a:cs typeface="+mn-cs"/>
                        </a:rPr>
                        <a:t>from rising as much. This will help the person manage their diabetes and reduce their </a:t>
                      </a:r>
                      <a:r>
                        <a:rPr lang="en-US" altLang="en-US" sz="1350" b="1" i="1" kern="1200" dirty="0">
                          <a:solidFill>
                            <a:schemeClr val="tx1"/>
                          </a:solidFill>
                          <a:effectLst/>
                          <a:latin typeface="+mn-lt"/>
                          <a:ea typeface="+mn-ea"/>
                          <a:cs typeface="+mn-cs"/>
                        </a:rPr>
                        <a:t>risk of heart disease</a:t>
                      </a:r>
                      <a:r>
                        <a:rPr lang="en-US" altLang="en-US" sz="1350" b="0" i="1" kern="1200" dirty="0">
                          <a:solidFill>
                            <a:schemeClr val="tx1"/>
                          </a:solidFill>
                          <a:effectLst/>
                          <a:latin typeface="+mn-lt"/>
                          <a:ea typeface="+mn-ea"/>
                          <a:cs typeface="+mn-cs"/>
                        </a:rPr>
                        <a:t>.</a:t>
                      </a:r>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1050585">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54886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359368352"/>
              </p:ext>
            </p:extLst>
          </p:nvPr>
        </p:nvGraphicFramePr>
        <p:xfrm>
          <a:off x="153954" y="275255"/>
          <a:ext cx="6486332" cy="9441800"/>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65474">
                <a:tc>
                  <a:txBody>
                    <a:bodyPr/>
                    <a:lstStyle/>
                    <a:p>
                      <a:pPr algn="ctr"/>
                      <a:r>
                        <a:rPr lang="en-US" sz="1350" b="1" dirty="0"/>
                        <a:t>Topic</a:t>
                      </a:r>
                    </a:p>
                  </a:txBody>
                  <a:tcPr anchor="ctr">
                    <a:solidFill>
                      <a:schemeClr val="bg1">
                        <a:lumMod val="85000"/>
                      </a:schemeClr>
                    </a:solidFill>
                  </a:tcPr>
                </a:tc>
                <a:tc>
                  <a:txBody>
                    <a:bodyPr/>
                    <a:lstStyle/>
                    <a:p>
                      <a:pPr algn="just"/>
                      <a:r>
                        <a:rPr lang="en-US" b="0" dirty="0"/>
                        <a:t>B11 Hormonal Coordination</a:t>
                      </a:r>
                    </a:p>
                  </a:txBody>
                  <a:tcPr anchor="ctr"/>
                </a:tc>
                <a:extLst>
                  <a:ext uri="{0D108BD9-81ED-4DB2-BD59-A6C34878D82A}">
                    <a16:rowId xmlns:a16="http://schemas.microsoft.com/office/drawing/2014/main" val="1109385184"/>
                  </a:ext>
                </a:extLst>
              </a:tr>
              <a:tr h="1263052">
                <a:tc>
                  <a:txBody>
                    <a:bodyPr/>
                    <a:lstStyle/>
                    <a:p>
                      <a:pPr algn="ctr"/>
                      <a:r>
                        <a:rPr lang="en-US" sz="1350" b="1" dirty="0"/>
                        <a:t>Qu</a:t>
                      </a:r>
                    </a:p>
                  </a:txBody>
                  <a:tcPr anchor="ctr">
                    <a:solidFill>
                      <a:schemeClr val="bg1">
                        <a:lumMod val="85000"/>
                      </a:schemeClr>
                    </a:solidFill>
                  </a:tcPr>
                </a:tc>
                <a:tc>
                  <a:txBody>
                    <a:bodyPr/>
                    <a:lstStyle/>
                    <a:p>
                      <a:pPr algn="just"/>
                      <a:r>
                        <a:rPr lang="en-GB" sz="1350" b="0" i="0" u="none" strike="noStrike" kern="1200" dirty="0">
                          <a:solidFill>
                            <a:schemeClr val="tx1"/>
                          </a:solidFill>
                          <a:effectLst/>
                          <a:latin typeface="+mn-lt"/>
                          <a:ea typeface="+mn-ea"/>
                          <a:cs typeface="+mn-cs"/>
                        </a:rPr>
                        <a:t>Hormones are used in IVF treatment. Explain how different hormones are used to help a woman become pregnant.</a:t>
                      </a:r>
                    </a:p>
                    <a:p>
                      <a:pPr algn="just"/>
                      <a:r>
                        <a:rPr lang="en-GB" sz="1350" b="0" i="0" u="none" strike="noStrike" kern="1200" dirty="0">
                          <a:solidFill>
                            <a:schemeClr val="tx1"/>
                          </a:solidFill>
                          <a:effectLst/>
                          <a:latin typeface="+mn-lt"/>
                          <a:ea typeface="+mn-ea"/>
                          <a:cs typeface="+mn-cs"/>
                        </a:rPr>
                        <a:t>Describe the process of IVF.</a:t>
                      </a:r>
                    </a:p>
                    <a:p>
                      <a:pPr algn="just"/>
                      <a:r>
                        <a:rPr lang="en-GB" sz="1350" b="0" i="0" u="none" strike="noStrike" kern="1200" dirty="0">
                          <a:solidFill>
                            <a:schemeClr val="tx1"/>
                          </a:solidFill>
                          <a:effectLst/>
                          <a:latin typeface="+mn-lt"/>
                          <a:ea typeface="+mn-ea"/>
                          <a:cs typeface="+mn-cs"/>
                        </a:rPr>
                        <a:t>Adrenaline causes changes in the body to prepare for a ‘fight or flight’ response. What changes does it cause in the body?</a:t>
                      </a:r>
                    </a:p>
                  </a:txBody>
                  <a:tcPr anchor="ctr"/>
                </a:tc>
                <a:extLst>
                  <a:ext uri="{0D108BD9-81ED-4DB2-BD59-A6C34878D82A}">
                    <a16:rowId xmlns:a16="http://schemas.microsoft.com/office/drawing/2014/main" val="319181968"/>
                  </a:ext>
                </a:extLst>
              </a:tr>
              <a:tr h="557690">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8047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1998786">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Hormones are used in IVF treatment. Explain how different hormones are used to help a woman become pregnant.</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1" i="1" u="none" strike="noStrike" kern="1200" dirty="0">
                          <a:solidFill>
                            <a:schemeClr val="tx1"/>
                          </a:solidFill>
                          <a:effectLst/>
                          <a:latin typeface="+mn-lt"/>
                          <a:ea typeface="+mn-ea"/>
                          <a:cs typeface="+mn-cs"/>
                        </a:rPr>
                        <a:t>FSH</a:t>
                      </a:r>
                      <a:r>
                        <a:rPr lang="en-GB" sz="1350" b="0" i="1" u="none" strike="noStrike" kern="1200" dirty="0">
                          <a:solidFill>
                            <a:schemeClr val="tx1"/>
                          </a:solidFill>
                          <a:effectLst/>
                          <a:latin typeface="+mn-lt"/>
                          <a:ea typeface="+mn-ea"/>
                          <a:cs typeface="+mn-cs"/>
                        </a:rPr>
                        <a:t> is given to </a:t>
                      </a:r>
                      <a:r>
                        <a:rPr lang="en-GB" sz="1350" b="1" i="1" u="none" strike="noStrike" kern="1200" dirty="0">
                          <a:solidFill>
                            <a:schemeClr val="tx1"/>
                          </a:solidFill>
                          <a:effectLst/>
                          <a:latin typeface="+mn-lt"/>
                          <a:ea typeface="+mn-ea"/>
                          <a:cs typeface="+mn-cs"/>
                        </a:rPr>
                        <a:t>stimulate the maturation of an egg</a:t>
                      </a:r>
                      <a:r>
                        <a:rPr lang="en-GB" sz="1350" b="0" i="1" u="none" strike="noStrike" kern="1200" dirty="0">
                          <a:solidFill>
                            <a:schemeClr val="tx1"/>
                          </a:solidFill>
                          <a:effectLst/>
                          <a:latin typeface="+mn-lt"/>
                          <a:ea typeface="+mn-ea"/>
                          <a:cs typeface="+mn-cs"/>
                        </a:rPr>
                        <a:t>, while </a:t>
                      </a:r>
                      <a:r>
                        <a:rPr lang="en-GB" sz="1350" b="1" i="1" u="none" strike="noStrike" kern="1200" dirty="0">
                          <a:solidFill>
                            <a:schemeClr val="tx1"/>
                          </a:solidFill>
                          <a:effectLst/>
                          <a:latin typeface="+mn-lt"/>
                          <a:ea typeface="+mn-ea"/>
                          <a:cs typeface="+mn-cs"/>
                        </a:rPr>
                        <a:t>LH</a:t>
                      </a:r>
                      <a:r>
                        <a:rPr lang="en-GB" sz="1350" b="0" i="1" u="none" strike="noStrike" kern="1200" dirty="0">
                          <a:solidFill>
                            <a:schemeClr val="tx1"/>
                          </a:solidFill>
                          <a:effectLst/>
                          <a:latin typeface="+mn-lt"/>
                          <a:ea typeface="+mn-ea"/>
                          <a:cs typeface="+mn-cs"/>
                        </a:rPr>
                        <a:t> is given to </a:t>
                      </a:r>
                      <a:r>
                        <a:rPr lang="en-GB" sz="1350" b="1" i="1" u="none" strike="noStrike" kern="1200" dirty="0">
                          <a:solidFill>
                            <a:schemeClr val="tx1"/>
                          </a:solidFill>
                          <a:effectLst/>
                          <a:latin typeface="+mn-lt"/>
                          <a:ea typeface="+mn-ea"/>
                          <a:cs typeface="+mn-cs"/>
                        </a:rPr>
                        <a:t>stimulate ovulation</a:t>
                      </a:r>
                      <a:r>
                        <a:rPr lang="en-GB" sz="1350" b="0" i="1" u="none" strike="noStrike" kern="1200" dirty="0">
                          <a:solidFill>
                            <a:schemeClr val="tx1"/>
                          </a:solidFill>
                          <a:effectLst/>
                          <a:latin typeface="+mn-lt"/>
                          <a:ea typeface="+mn-ea"/>
                          <a:cs typeface="+mn-cs"/>
                        </a:rPr>
                        <a:t>. This causes the release of more eggs which </a:t>
                      </a:r>
                      <a:r>
                        <a:rPr lang="en-GB" sz="1350" b="1" i="1" u="none" strike="noStrike" kern="1200" dirty="0">
                          <a:solidFill>
                            <a:schemeClr val="tx1"/>
                          </a:solidFill>
                          <a:effectLst/>
                          <a:latin typeface="+mn-lt"/>
                          <a:ea typeface="+mn-ea"/>
                          <a:cs typeface="+mn-cs"/>
                        </a:rPr>
                        <a:t>increases the chance of fertilisation</a:t>
                      </a:r>
                      <a:r>
                        <a:rPr lang="en-GB" sz="1350" b="0" i="1" u="none" strike="noStrike" kern="1200" dirty="0">
                          <a:solidFill>
                            <a:schemeClr val="tx1"/>
                          </a:solidFill>
                          <a:effectLst/>
                          <a:latin typeface="+mn-lt"/>
                          <a:ea typeface="+mn-ea"/>
                          <a:cs typeface="+mn-cs"/>
                        </a:rPr>
                        <a:t>. </a:t>
                      </a:r>
                      <a:endParaRPr lang="en-US" b="0" i="1" dirty="0"/>
                    </a:p>
                  </a:txBody>
                  <a:tcPr anchor="ctr"/>
                </a:tc>
                <a:extLst>
                  <a:ext uri="{0D108BD9-81ED-4DB2-BD59-A6C34878D82A}">
                    <a16:rowId xmlns:a16="http://schemas.microsoft.com/office/drawing/2014/main" val="971397409"/>
                  </a:ext>
                </a:extLst>
              </a:tr>
              <a:tr h="1998786">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Describe the process of IVF</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The woman is given </a:t>
                      </a:r>
                      <a:r>
                        <a:rPr lang="en-GB" sz="1350" b="1" i="1" kern="1200" dirty="0">
                          <a:solidFill>
                            <a:schemeClr val="tx1"/>
                          </a:solidFill>
                          <a:effectLst/>
                          <a:latin typeface="+mn-lt"/>
                          <a:ea typeface="+mn-ea"/>
                          <a:cs typeface="+mn-cs"/>
                        </a:rPr>
                        <a:t>FSH</a:t>
                      </a:r>
                      <a:r>
                        <a:rPr lang="en-GB" sz="1350" i="1" kern="1200" dirty="0">
                          <a:solidFill>
                            <a:schemeClr val="tx1"/>
                          </a:solidFill>
                          <a:effectLst/>
                          <a:latin typeface="+mn-lt"/>
                          <a:ea typeface="+mn-ea"/>
                          <a:cs typeface="+mn-cs"/>
                        </a:rPr>
                        <a:t> and </a:t>
                      </a:r>
                      <a:r>
                        <a:rPr lang="en-GB" sz="1350" b="1" i="1" kern="1200" dirty="0">
                          <a:solidFill>
                            <a:schemeClr val="tx1"/>
                          </a:solidFill>
                          <a:effectLst/>
                          <a:latin typeface="+mn-lt"/>
                          <a:ea typeface="+mn-ea"/>
                          <a:cs typeface="+mn-cs"/>
                        </a:rPr>
                        <a:t>LH</a:t>
                      </a:r>
                      <a:r>
                        <a:rPr lang="en-GB" sz="1350" i="1" kern="1200" dirty="0">
                          <a:solidFill>
                            <a:schemeClr val="tx1"/>
                          </a:solidFill>
                          <a:effectLst/>
                          <a:latin typeface="+mn-lt"/>
                          <a:ea typeface="+mn-ea"/>
                          <a:cs typeface="+mn-cs"/>
                        </a:rPr>
                        <a:t>. The FSH causes </a:t>
                      </a:r>
                      <a:r>
                        <a:rPr lang="en-GB" sz="1350" b="1" i="1" kern="1200" dirty="0">
                          <a:solidFill>
                            <a:schemeClr val="tx1"/>
                          </a:solidFill>
                          <a:effectLst/>
                          <a:latin typeface="+mn-lt"/>
                          <a:ea typeface="+mn-ea"/>
                          <a:cs typeface="+mn-cs"/>
                        </a:rPr>
                        <a:t>eggs to mature </a:t>
                      </a:r>
                      <a:r>
                        <a:rPr lang="en-GB" sz="1350" i="1" kern="1200" dirty="0">
                          <a:solidFill>
                            <a:schemeClr val="tx1"/>
                          </a:solidFill>
                          <a:effectLst/>
                          <a:latin typeface="+mn-lt"/>
                          <a:ea typeface="+mn-ea"/>
                          <a:cs typeface="+mn-cs"/>
                        </a:rPr>
                        <a:t>while the LH </a:t>
                      </a:r>
                      <a:r>
                        <a:rPr lang="en-GB" sz="1350" b="1" i="1" kern="1200" dirty="0">
                          <a:solidFill>
                            <a:schemeClr val="tx1"/>
                          </a:solidFill>
                          <a:effectLst/>
                          <a:latin typeface="+mn-lt"/>
                          <a:ea typeface="+mn-ea"/>
                          <a:cs typeface="+mn-cs"/>
                        </a:rPr>
                        <a:t>stimulates these eggs to be released</a:t>
                      </a:r>
                      <a:r>
                        <a:rPr lang="en-GB" sz="1350" i="1" kern="1200" dirty="0">
                          <a:solidFill>
                            <a:schemeClr val="tx1"/>
                          </a:solidFill>
                          <a:effectLst/>
                          <a:latin typeface="+mn-lt"/>
                          <a:ea typeface="+mn-ea"/>
                          <a:cs typeface="+mn-cs"/>
                        </a:rPr>
                        <a:t>. The higher levels of hormones increases the number of mature eggs that can be collected. The eggs are </a:t>
                      </a:r>
                      <a:r>
                        <a:rPr lang="en-GB" sz="1350" b="1" i="1" kern="1200" dirty="0">
                          <a:solidFill>
                            <a:schemeClr val="tx1"/>
                          </a:solidFill>
                          <a:effectLst/>
                          <a:latin typeface="+mn-lt"/>
                          <a:ea typeface="+mn-ea"/>
                          <a:cs typeface="+mn-cs"/>
                        </a:rPr>
                        <a:t>fertilised</a:t>
                      </a:r>
                      <a:r>
                        <a:rPr lang="en-GB" sz="1350" i="1" kern="1200" dirty="0">
                          <a:solidFill>
                            <a:schemeClr val="tx1"/>
                          </a:solidFill>
                          <a:effectLst/>
                          <a:latin typeface="+mn-lt"/>
                          <a:ea typeface="+mn-ea"/>
                          <a:cs typeface="+mn-cs"/>
                        </a:rPr>
                        <a:t> and given time to develop into small balls of cells. Some of these eggs are then transferred into the woman’s </a:t>
                      </a:r>
                      <a:r>
                        <a:rPr lang="en-GB" sz="1350" b="1" i="1" kern="1200" dirty="0">
                          <a:solidFill>
                            <a:schemeClr val="tx1"/>
                          </a:solidFill>
                          <a:effectLst/>
                          <a:latin typeface="+mn-lt"/>
                          <a:ea typeface="+mn-ea"/>
                          <a:cs typeface="+mn-cs"/>
                        </a:rPr>
                        <a:t>uterus</a:t>
                      </a:r>
                      <a:r>
                        <a:rPr lang="en-GB" sz="1350" i="1" kern="1200" dirty="0">
                          <a:solidFill>
                            <a:schemeClr val="tx1"/>
                          </a:solidFill>
                          <a:effectLst/>
                          <a:latin typeface="+mn-lt"/>
                          <a:ea typeface="+mn-ea"/>
                          <a:cs typeface="+mn-cs"/>
                        </a:rPr>
                        <a:t> to be </a:t>
                      </a:r>
                      <a:r>
                        <a:rPr lang="en-GB" sz="1350" b="1" i="1" kern="1200" dirty="0">
                          <a:solidFill>
                            <a:schemeClr val="tx1"/>
                          </a:solidFill>
                          <a:effectLst/>
                          <a:latin typeface="+mn-lt"/>
                          <a:ea typeface="+mn-ea"/>
                          <a:cs typeface="+mn-cs"/>
                        </a:rPr>
                        <a:t>implanted</a:t>
                      </a:r>
                      <a:r>
                        <a:rPr lang="en-GB" sz="1350" i="1" kern="1200" dirty="0">
                          <a:solidFill>
                            <a:schemeClr val="tx1"/>
                          </a:solidFill>
                          <a:effectLst/>
                          <a:latin typeface="+mn-lt"/>
                          <a:ea typeface="+mn-ea"/>
                          <a:cs typeface="+mn-cs"/>
                        </a:rPr>
                        <a:t>.</a:t>
                      </a:r>
                    </a:p>
                  </a:txBody>
                  <a:tcPr anchor="ctr"/>
                </a:tc>
                <a:extLst>
                  <a:ext uri="{0D108BD9-81ED-4DB2-BD59-A6C34878D82A}">
                    <a16:rowId xmlns:a16="http://schemas.microsoft.com/office/drawing/2014/main" val="368375487"/>
                  </a:ext>
                </a:extLst>
              </a:tr>
              <a:tr h="1754290">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Adrenaline causes changes in the body to prepare for a ‘fight or flight’ response. What changes does it cause in the body?</a:t>
                      </a:r>
                    </a:p>
                    <a:p>
                      <a:pPr algn="just"/>
                      <a:endParaRPr lang="en-GB" altLang="en-US" sz="1350" b="1" kern="1200" dirty="0">
                        <a:solidFill>
                          <a:schemeClr val="tx1"/>
                        </a:solidFill>
                        <a:effectLst/>
                        <a:latin typeface="+mn-lt"/>
                        <a:ea typeface="+mn-ea"/>
                        <a:cs typeface="+mn-cs"/>
                      </a:endParaRPr>
                    </a:p>
                    <a:p>
                      <a:pPr lvl="0" algn="just" fontAlgn="base"/>
                      <a:r>
                        <a:rPr lang="en-US" altLang="en-US" sz="1350" b="0" i="1" kern="1200" dirty="0">
                          <a:solidFill>
                            <a:schemeClr val="tx1"/>
                          </a:solidFill>
                          <a:effectLst/>
                          <a:latin typeface="+mn-lt"/>
                          <a:ea typeface="+mn-ea"/>
                          <a:cs typeface="+mn-cs"/>
                        </a:rPr>
                        <a:t>It increases the supply of </a:t>
                      </a:r>
                      <a:r>
                        <a:rPr lang="en-US" altLang="en-US" sz="1350" b="1" i="1" kern="1200" dirty="0">
                          <a:solidFill>
                            <a:schemeClr val="tx1"/>
                          </a:solidFill>
                          <a:effectLst/>
                          <a:latin typeface="+mn-lt"/>
                          <a:ea typeface="+mn-ea"/>
                          <a:cs typeface="+mn-cs"/>
                        </a:rPr>
                        <a:t>oxygen and glucose </a:t>
                      </a:r>
                      <a:r>
                        <a:rPr lang="en-US" altLang="en-US" sz="1350" b="0" i="1" kern="1200" dirty="0">
                          <a:solidFill>
                            <a:schemeClr val="tx1"/>
                          </a:solidFill>
                          <a:effectLst/>
                          <a:latin typeface="+mn-lt"/>
                          <a:ea typeface="+mn-ea"/>
                          <a:cs typeface="+mn-cs"/>
                        </a:rPr>
                        <a:t>to the </a:t>
                      </a:r>
                      <a:r>
                        <a:rPr lang="en-US" altLang="en-US" sz="1350" b="1" i="1" kern="1200" dirty="0">
                          <a:solidFill>
                            <a:schemeClr val="tx1"/>
                          </a:solidFill>
                          <a:effectLst/>
                          <a:latin typeface="+mn-lt"/>
                          <a:ea typeface="+mn-ea"/>
                          <a:cs typeface="+mn-cs"/>
                        </a:rPr>
                        <a:t>brain and muscles</a:t>
                      </a:r>
                      <a:r>
                        <a:rPr lang="en-US" altLang="en-US" sz="1350" b="0" i="1" kern="1200" dirty="0">
                          <a:solidFill>
                            <a:schemeClr val="tx1"/>
                          </a:solidFill>
                          <a:effectLst/>
                          <a:latin typeface="+mn-lt"/>
                          <a:ea typeface="+mn-ea"/>
                          <a:cs typeface="+mn-cs"/>
                        </a:rPr>
                        <a:t>. It also </a:t>
                      </a:r>
                      <a:r>
                        <a:rPr lang="en-US" altLang="en-US" sz="1350" b="1" i="1" kern="1200" dirty="0">
                          <a:solidFill>
                            <a:schemeClr val="tx1"/>
                          </a:solidFill>
                          <a:effectLst/>
                          <a:latin typeface="+mn-lt"/>
                          <a:ea typeface="+mn-ea"/>
                          <a:cs typeface="+mn-cs"/>
                        </a:rPr>
                        <a:t>increases heart rate, blood pressure and breathing rate</a:t>
                      </a:r>
                      <a:r>
                        <a:rPr lang="en-US" altLang="en-US" sz="1350" b="0" i="1" kern="1200" dirty="0">
                          <a:solidFill>
                            <a:schemeClr val="tx1"/>
                          </a:solidFill>
                          <a:effectLst/>
                          <a:latin typeface="+mn-lt"/>
                          <a:ea typeface="+mn-ea"/>
                          <a:cs typeface="+mn-cs"/>
                        </a:rPr>
                        <a:t>. All of these changes prepare the body for fight or flight.</a:t>
                      </a:r>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1000802">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224954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890654406"/>
              </p:ext>
            </p:extLst>
          </p:nvPr>
        </p:nvGraphicFramePr>
        <p:xfrm>
          <a:off x="153954" y="275252"/>
          <a:ext cx="6486332" cy="905978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B17 Organising an Ecosystem</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lvl="0" fontAlgn="base"/>
                      <a:r>
                        <a:rPr lang="en-GB" sz="1350" kern="1200" dirty="0">
                          <a:solidFill>
                            <a:schemeClr val="tx1"/>
                          </a:solidFill>
                          <a:effectLst/>
                          <a:latin typeface="+mn-lt"/>
                          <a:ea typeface="+mn-ea"/>
                          <a:cs typeface="+mn-cs"/>
                        </a:rPr>
                        <a:t>Explain </a:t>
                      </a:r>
                      <a:r>
                        <a:rPr lang="en-US" sz="1350" kern="1200" dirty="0">
                          <a:solidFill>
                            <a:schemeClr val="tx1"/>
                          </a:solidFill>
                          <a:effectLst/>
                          <a:latin typeface="+mn-lt"/>
                          <a:ea typeface="+mn-ea"/>
                          <a:cs typeface="+mn-cs"/>
                        </a:rPr>
                        <a:t>how ______ is cycled in the environment.</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1756823">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how the following is cycled in the environment:</a:t>
                      </a:r>
                    </a:p>
                    <a:p>
                      <a:pPr marL="285750" indent="-285750">
                        <a:buFont typeface="Arial" panose="020B0604020202020204" pitchFamily="34" charset="0"/>
                        <a:buChar char="•"/>
                      </a:pPr>
                      <a:r>
                        <a:rPr lang="en-US" dirty="0"/>
                        <a:t>Carbon</a:t>
                      </a:r>
                    </a:p>
                    <a:p>
                      <a:pPr marL="285750" indent="-285750">
                        <a:buFont typeface="Arial" panose="020B0604020202020204" pitchFamily="34" charset="0"/>
                        <a:buChar char="•"/>
                      </a:pPr>
                      <a:r>
                        <a:rPr lang="en-US" dirty="0"/>
                        <a:t>Water</a:t>
                      </a:r>
                    </a:p>
                    <a:p>
                      <a:pPr marL="285750" indent="-285750">
                        <a:buFont typeface="Arial" panose="020B0604020202020204" pitchFamily="34" charset="0"/>
                        <a:buChar char="•"/>
                      </a:pPr>
                      <a:r>
                        <a:rPr lang="en-US" dirty="0"/>
                        <a:t>Nutrients (if you are doing separate science)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all the different ways in which the substance is moving from one place to another.</a:t>
                      </a:r>
                    </a:p>
                    <a:p>
                      <a:pPr marL="342900" indent="-342900">
                        <a:buFont typeface="+mj-lt"/>
                        <a:buAutoNum type="arabicPeriod"/>
                      </a:pPr>
                      <a:r>
                        <a:rPr lang="en-US" dirty="0"/>
                        <a:t>Describe these processes</a:t>
                      </a:r>
                    </a:p>
                    <a:p>
                      <a:pPr marL="0" indent="0">
                        <a:buFont typeface="+mj-lt"/>
                        <a:buNone/>
                      </a:pPr>
                      <a:endParaRPr lang="en-US" dirty="0"/>
                    </a:p>
                  </a:txBody>
                  <a:tcPr anchor="ctr"/>
                </a:tc>
                <a:extLst>
                  <a:ext uri="{0D108BD9-81ED-4DB2-BD59-A6C34878D82A}">
                    <a16:rowId xmlns:a16="http://schemas.microsoft.com/office/drawing/2014/main" val="337813050"/>
                  </a:ext>
                </a:extLst>
              </a:tr>
              <a:tr h="2275768">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dirty="0"/>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lvl="0" fontAlgn="base"/>
                      <a:r>
                        <a:rPr lang="en-GB" sz="1350" b="1" kern="1200" dirty="0">
                          <a:solidFill>
                            <a:schemeClr val="tx1"/>
                          </a:solidFill>
                          <a:effectLst/>
                          <a:latin typeface="+mn-lt"/>
                          <a:ea typeface="+mn-ea"/>
                          <a:cs typeface="+mn-cs"/>
                        </a:rPr>
                        <a:t>Explain </a:t>
                      </a:r>
                      <a:r>
                        <a:rPr lang="en-US" sz="1350" b="1" kern="1200" dirty="0">
                          <a:solidFill>
                            <a:schemeClr val="tx1"/>
                          </a:solidFill>
                          <a:effectLst/>
                          <a:latin typeface="+mn-lt"/>
                          <a:ea typeface="+mn-ea"/>
                          <a:cs typeface="+mn-cs"/>
                        </a:rPr>
                        <a:t>how carbon is cycled in the environment.</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Green plants remove carbon dioxide from the atmosphere by photosynthesis, they also release carbon dioxide into the atmosphere when they respire.  When plants are eaten by animals the carbon is transferred from the plant to the animal.  When the animal respires carbon dioxide is released into the environment.  When both plants and animals die, they are broken down by microorganisms.  These microorganisms also respire and release carbon dioxide back into the atmosphere. Finally if plants are burned then carbon dioxide can be released back into the atmosphere in this way also.</a:t>
                      </a:r>
                      <a:endParaRPr lang="en-US" sz="135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water is cycled in the environment.</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pic>
        <p:nvPicPr>
          <p:cNvPr id="4" name="Picture 3" descr="A close up of a map&#10;&#10;Description automatically generated">
            <a:extLst>
              <a:ext uri="{FF2B5EF4-FFF2-40B4-BE49-F238E27FC236}">
                <a16:creationId xmlns:a16="http://schemas.microsoft.com/office/drawing/2014/main" id="{0568A8A8-67C3-1B4A-A405-1D91C29F7166}"/>
              </a:ext>
            </a:extLst>
          </p:cNvPr>
          <p:cNvPicPr>
            <a:picLocks noChangeAspect="1"/>
          </p:cNvPicPr>
          <p:nvPr/>
        </p:nvPicPr>
        <p:blipFill>
          <a:blip r:embed="rId2"/>
          <a:stretch>
            <a:fillRect/>
          </a:stretch>
        </p:blipFill>
        <p:spPr>
          <a:xfrm>
            <a:off x="3513466" y="3318235"/>
            <a:ext cx="3057867" cy="2049086"/>
          </a:xfrm>
          <a:prstGeom prst="rect">
            <a:avLst/>
          </a:prstGeom>
        </p:spPr>
      </p:pic>
      <p:sp>
        <p:nvSpPr>
          <p:cNvPr id="5" name="Rectangle 4">
            <a:extLst>
              <a:ext uri="{FF2B5EF4-FFF2-40B4-BE49-F238E27FC236}">
                <a16:creationId xmlns:a16="http://schemas.microsoft.com/office/drawing/2014/main" id="{05D5FD61-0EF4-C942-9246-4AF879B16F88}"/>
              </a:ext>
            </a:extLst>
          </p:cNvPr>
          <p:cNvSpPr/>
          <p:nvPr/>
        </p:nvSpPr>
        <p:spPr>
          <a:xfrm>
            <a:off x="1045573" y="3257865"/>
            <a:ext cx="2298962" cy="2169825"/>
          </a:xfrm>
          <a:prstGeom prst="rect">
            <a:avLst/>
          </a:prstGeom>
        </p:spPr>
        <p:txBody>
          <a:bodyPr wrap="square">
            <a:spAutoFit/>
          </a:bodyPr>
          <a:lstStyle/>
          <a:p>
            <a:pPr algn="just"/>
            <a:r>
              <a:rPr lang="en-US" sz="1350" dirty="0"/>
              <a:t>For these questions you will often by given a diagram to help you structure your answer.  For example, this is a diagram given for a carbon cycle question.  Before you begin label your diagram with key words that describe how the substance is moving from one place to another.</a:t>
            </a:r>
          </a:p>
        </p:txBody>
      </p:sp>
    </p:spTree>
    <p:extLst>
      <p:ext uri="{BB962C8B-B14F-4D97-AF65-F5344CB8AC3E}">
        <p14:creationId xmlns:p14="http://schemas.microsoft.com/office/powerpoint/2010/main" val="231463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344023766"/>
              </p:ext>
            </p:extLst>
          </p:nvPr>
        </p:nvGraphicFramePr>
        <p:xfrm>
          <a:off x="153954" y="275255"/>
          <a:ext cx="6486332" cy="950462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65474">
                <a:tc>
                  <a:txBody>
                    <a:bodyPr/>
                    <a:lstStyle/>
                    <a:p>
                      <a:pPr algn="ctr"/>
                      <a:r>
                        <a:rPr lang="en-US" sz="1350" b="1" dirty="0"/>
                        <a:t>Topic</a:t>
                      </a:r>
                    </a:p>
                  </a:txBody>
                  <a:tcPr anchor="ctr">
                    <a:solidFill>
                      <a:schemeClr val="bg1">
                        <a:lumMod val="85000"/>
                      </a:schemeClr>
                    </a:solidFill>
                  </a:tcPr>
                </a:tc>
                <a:tc>
                  <a:txBody>
                    <a:bodyPr/>
                    <a:lstStyle/>
                    <a:p>
                      <a:pPr algn="just"/>
                      <a:r>
                        <a:rPr lang="en-US" b="0" dirty="0"/>
                        <a:t>B18 Biodiversity and Ecosystems</a:t>
                      </a:r>
                    </a:p>
                  </a:txBody>
                  <a:tcPr anchor="ctr"/>
                </a:tc>
                <a:extLst>
                  <a:ext uri="{0D108BD9-81ED-4DB2-BD59-A6C34878D82A}">
                    <a16:rowId xmlns:a16="http://schemas.microsoft.com/office/drawing/2014/main" val="1109385184"/>
                  </a:ext>
                </a:extLst>
              </a:tr>
              <a:tr h="1263052">
                <a:tc>
                  <a:txBody>
                    <a:bodyPr/>
                    <a:lstStyle/>
                    <a:p>
                      <a:pPr algn="ctr"/>
                      <a:r>
                        <a:rPr lang="en-US" sz="1350" b="1" dirty="0"/>
                        <a:t>Qu</a:t>
                      </a:r>
                    </a:p>
                  </a:txBody>
                  <a:tcPr anchor="ctr">
                    <a:solidFill>
                      <a:schemeClr val="bg1">
                        <a:lumMod val="85000"/>
                      </a:schemeClr>
                    </a:solidFill>
                  </a:tcPr>
                </a:tc>
                <a:tc>
                  <a:txBody>
                    <a:bodyPr/>
                    <a:lstStyle/>
                    <a:p>
                      <a:pPr algn="just"/>
                      <a:r>
                        <a:rPr lang="en-GB" sz="1350" b="0" i="0" u="none" strike="noStrike" kern="1200" dirty="0">
                          <a:solidFill>
                            <a:schemeClr val="tx1"/>
                          </a:solidFill>
                          <a:effectLst/>
                          <a:latin typeface="+mn-lt"/>
                          <a:ea typeface="+mn-ea"/>
                          <a:cs typeface="+mn-cs"/>
                        </a:rPr>
                        <a:t>Explain why when fertiliser goes into a river, the concentration of oxygen dissolved in the water decreases.</a:t>
                      </a:r>
                    </a:p>
                    <a:p>
                      <a:pPr algn="just"/>
                      <a:r>
                        <a:rPr lang="en-GB" sz="1350" b="0" i="0" u="none" strike="noStrike" kern="1200" dirty="0">
                          <a:solidFill>
                            <a:schemeClr val="tx1"/>
                          </a:solidFill>
                          <a:effectLst/>
                          <a:latin typeface="+mn-lt"/>
                          <a:ea typeface="+mn-ea"/>
                          <a:cs typeface="+mn-cs"/>
                        </a:rPr>
                        <a:t>Explain the possible consequences of a future increase in carbon dioxide emissions.</a:t>
                      </a:r>
                    </a:p>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Explain how a rise in carbon dioxide concentration in the atmosphere can decrease biodiversity.</a:t>
                      </a:r>
                    </a:p>
                  </a:txBody>
                  <a:tcPr anchor="ctr"/>
                </a:tc>
                <a:extLst>
                  <a:ext uri="{0D108BD9-81ED-4DB2-BD59-A6C34878D82A}">
                    <a16:rowId xmlns:a16="http://schemas.microsoft.com/office/drawing/2014/main" val="319181968"/>
                  </a:ext>
                </a:extLst>
              </a:tr>
              <a:tr h="557690">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8047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1998786">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Explain why when fertiliser goes into a river, the concentration of oxygen dissolved in the water decreases.</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The fertiliser causes growth of algae. The algae blocks light which causes death.  Microorganisms break down the dead matter and respire aerobically. Aerobic respiration uses oxygen and so oxygen levels decrease.</a:t>
                      </a:r>
                      <a:endParaRPr lang="en-US" b="0" i="1" dirty="0"/>
                    </a:p>
                  </a:txBody>
                  <a:tcPr anchor="ctr"/>
                </a:tc>
                <a:extLst>
                  <a:ext uri="{0D108BD9-81ED-4DB2-BD59-A6C34878D82A}">
                    <a16:rowId xmlns:a16="http://schemas.microsoft.com/office/drawing/2014/main" val="971397409"/>
                  </a:ext>
                </a:extLst>
              </a:tr>
              <a:tr h="1998786">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Explain the possible consequences of a future increase in carbon dioxide emissions.</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Carbon dioxide is a greenhouse gas that </a:t>
                      </a:r>
                      <a:r>
                        <a:rPr lang="en-GB" sz="1350" b="1" i="1" kern="1200" dirty="0">
                          <a:solidFill>
                            <a:schemeClr val="tx1"/>
                          </a:solidFill>
                          <a:effectLst/>
                          <a:latin typeface="+mn-lt"/>
                          <a:ea typeface="+mn-ea"/>
                          <a:cs typeface="+mn-cs"/>
                        </a:rPr>
                        <a:t>absorbs radiation</a:t>
                      </a:r>
                      <a:r>
                        <a:rPr lang="en-GB" sz="1350" i="1" kern="1200" dirty="0">
                          <a:solidFill>
                            <a:schemeClr val="tx1"/>
                          </a:solidFill>
                          <a:effectLst/>
                          <a:latin typeface="+mn-lt"/>
                          <a:ea typeface="+mn-ea"/>
                          <a:cs typeface="+mn-cs"/>
                        </a:rPr>
                        <a:t>. This causes an increase in temperature which will lead to </a:t>
                      </a:r>
                      <a:r>
                        <a:rPr lang="en-GB" sz="1350" b="1" i="1" kern="1200" dirty="0">
                          <a:solidFill>
                            <a:schemeClr val="tx1"/>
                          </a:solidFill>
                          <a:effectLst/>
                          <a:latin typeface="+mn-lt"/>
                          <a:ea typeface="+mn-ea"/>
                          <a:cs typeface="+mn-cs"/>
                        </a:rPr>
                        <a:t>global warming </a:t>
                      </a:r>
                      <a:r>
                        <a:rPr lang="en-GB" sz="1350" i="1" kern="1200" dirty="0">
                          <a:solidFill>
                            <a:schemeClr val="tx1"/>
                          </a:solidFill>
                          <a:effectLst/>
                          <a:latin typeface="+mn-lt"/>
                          <a:ea typeface="+mn-ea"/>
                          <a:cs typeface="+mn-cs"/>
                        </a:rPr>
                        <a:t>and </a:t>
                      </a:r>
                      <a:r>
                        <a:rPr lang="en-GB" sz="1350" b="1" i="1" kern="1200" dirty="0">
                          <a:solidFill>
                            <a:schemeClr val="tx1"/>
                          </a:solidFill>
                          <a:effectLst/>
                          <a:latin typeface="+mn-lt"/>
                          <a:ea typeface="+mn-ea"/>
                          <a:cs typeface="+mn-cs"/>
                        </a:rPr>
                        <a:t>climate change</a:t>
                      </a:r>
                      <a:r>
                        <a:rPr lang="en-GB" sz="1350" i="1" kern="1200" dirty="0">
                          <a:solidFill>
                            <a:schemeClr val="tx1"/>
                          </a:solidFill>
                          <a:effectLst/>
                          <a:latin typeface="+mn-lt"/>
                          <a:ea typeface="+mn-ea"/>
                          <a:cs typeface="+mn-cs"/>
                        </a:rPr>
                        <a:t>. This could mean that ice caps will melt causing sea levels to rise and flooding. It will also cause </a:t>
                      </a:r>
                      <a:r>
                        <a:rPr lang="en-GB" sz="1350" b="1" i="1" kern="1200" dirty="0">
                          <a:solidFill>
                            <a:schemeClr val="tx1"/>
                          </a:solidFill>
                          <a:effectLst/>
                          <a:latin typeface="+mn-lt"/>
                          <a:ea typeface="+mn-ea"/>
                          <a:cs typeface="+mn-cs"/>
                        </a:rPr>
                        <a:t>habitat destruction </a:t>
                      </a:r>
                      <a:r>
                        <a:rPr lang="en-GB" sz="1350" i="1" kern="1200" dirty="0">
                          <a:solidFill>
                            <a:schemeClr val="tx1"/>
                          </a:solidFill>
                          <a:effectLst/>
                          <a:latin typeface="+mn-lt"/>
                          <a:ea typeface="+mn-ea"/>
                          <a:cs typeface="+mn-cs"/>
                        </a:rPr>
                        <a:t>which can lead to </a:t>
                      </a:r>
                      <a:r>
                        <a:rPr lang="en-GB" sz="1350" b="1" i="1" kern="1200" dirty="0">
                          <a:solidFill>
                            <a:schemeClr val="tx1"/>
                          </a:solidFill>
                          <a:effectLst/>
                          <a:latin typeface="+mn-lt"/>
                          <a:ea typeface="+mn-ea"/>
                          <a:cs typeface="+mn-cs"/>
                        </a:rPr>
                        <a:t>extinction</a:t>
                      </a:r>
                      <a:r>
                        <a:rPr lang="en-GB" sz="1350" i="1" kern="1200" dirty="0">
                          <a:solidFill>
                            <a:schemeClr val="tx1"/>
                          </a:solidFill>
                          <a:effectLst/>
                          <a:latin typeface="+mn-lt"/>
                          <a:ea typeface="+mn-ea"/>
                          <a:cs typeface="+mn-cs"/>
                        </a:rPr>
                        <a:t> </a:t>
                      </a:r>
                      <a:r>
                        <a:rPr lang="en-GB" sz="1350" b="1" i="1" kern="1200" dirty="0">
                          <a:solidFill>
                            <a:schemeClr val="tx1"/>
                          </a:solidFill>
                          <a:effectLst/>
                          <a:latin typeface="+mn-lt"/>
                          <a:ea typeface="+mn-ea"/>
                          <a:cs typeface="+mn-cs"/>
                        </a:rPr>
                        <a:t>reducing biodiversity</a:t>
                      </a:r>
                      <a:r>
                        <a:rPr lang="en-GB" sz="1350" i="1" kern="1200" dirty="0">
                          <a:solidFill>
                            <a:schemeClr val="tx1"/>
                          </a:solidFill>
                          <a:effectLst/>
                          <a:latin typeface="+mn-lt"/>
                          <a:ea typeface="+mn-ea"/>
                          <a:cs typeface="+mn-cs"/>
                        </a:rPr>
                        <a:t>.</a:t>
                      </a:r>
                    </a:p>
                  </a:txBody>
                  <a:tcPr anchor="ctr"/>
                </a:tc>
                <a:extLst>
                  <a:ext uri="{0D108BD9-81ED-4DB2-BD59-A6C34878D82A}">
                    <a16:rowId xmlns:a16="http://schemas.microsoft.com/office/drawing/2014/main" val="368375487"/>
                  </a:ext>
                </a:extLst>
              </a:tr>
              <a:tr h="1754290">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Explain how a rise in carbon dioxide concentration in the atmosphere can decrease biodiversity.</a:t>
                      </a:r>
                    </a:p>
                    <a:p>
                      <a:pPr algn="just"/>
                      <a:endParaRPr lang="en-GB" altLang="en-US" sz="1350" b="1" kern="1200" dirty="0">
                        <a:solidFill>
                          <a:schemeClr val="tx1"/>
                        </a:solidFill>
                        <a:effectLst/>
                        <a:latin typeface="+mn-lt"/>
                        <a:ea typeface="+mn-ea"/>
                        <a:cs typeface="+mn-cs"/>
                      </a:endParaRPr>
                    </a:p>
                    <a:p>
                      <a:pPr lvl="0" algn="just" fontAlgn="base"/>
                      <a:r>
                        <a:rPr lang="en-US" altLang="en-US" sz="1350" b="0" i="1" kern="1200" dirty="0">
                          <a:solidFill>
                            <a:schemeClr val="tx1"/>
                          </a:solidFill>
                          <a:effectLst/>
                          <a:latin typeface="+mn-lt"/>
                          <a:ea typeface="+mn-ea"/>
                          <a:cs typeface="+mn-cs"/>
                        </a:rPr>
                        <a:t>A rise in carbon dioxide will lead to </a:t>
                      </a:r>
                      <a:r>
                        <a:rPr lang="en-US" altLang="en-US" sz="1350" b="1" i="1" kern="1200" dirty="0">
                          <a:solidFill>
                            <a:schemeClr val="tx1"/>
                          </a:solidFill>
                          <a:effectLst/>
                          <a:latin typeface="+mn-lt"/>
                          <a:ea typeface="+mn-ea"/>
                          <a:cs typeface="+mn-cs"/>
                        </a:rPr>
                        <a:t>global warming. </a:t>
                      </a:r>
                      <a:r>
                        <a:rPr lang="en-US" altLang="en-US" sz="1350" b="0" i="1" kern="1200" dirty="0">
                          <a:solidFill>
                            <a:schemeClr val="tx1"/>
                          </a:solidFill>
                          <a:effectLst/>
                          <a:latin typeface="+mn-lt"/>
                          <a:ea typeface="+mn-ea"/>
                          <a:cs typeface="+mn-cs"/>
                        </a:rPr>
                        <a:t>This can cause </a:t>
                      </a:r>
                      <a:r>
                        <a:rPr lang="en-US" altLang="en-US" sz="1350" b="1" i="1" kern="1200" dirty="0">
                          <a:solidFill>
                            <a:schemeClr val="tx1"/>
                          </a:solidFill>
                          <a:effectLst/>
                          <a:latin typeface="+mn-lt"/>
                          <a:ea typeface="+mn-ea"/>
                          <a:cs typeface="+mn-cs"/>
                        </a:rPr>
                        <a:t>sea levels to rise</a:t>
                      </a:r>
                      <a:r>
                        <a:rPr lang="en-US" altLang="en-US" sz="1350" b="0" i="1" kern="1200" dirty="0">
                          <a:solidFill>
                            <a:schemeClr val="tx1"/>
                          </a:solidFill>
                          <a:effectLst/>
                          <a:latin typeface="+mn-lt"/>
                          <a:ea typeface="+mn-ea"/>
                          <a:cs typeface="+mn-cs"/>
                        </a:rPr>
                        <a:t>, a </a:t>
                      </a:r>
                      <a:r>
                        <a:rPr lang="en-US" altLang="en-US" sz="1350" b="1" i="1" kern="1200" dirty="0">
                          <a:solidFill>
                            <a:schemeClr val="tx1"/>
                          </a:solidFill>
                          <a:effectLst/>
                          <a:latin typeface="+mn-lt"/>
                          <a:ea typeface="+mn-ea"/>
                          <a:cs typeface="+mn-cs"/>
                        </a:rPr>
                        <a:t>change in rainfall</a:t>
                      </a:r>
                      <a:r>
                        <a:rPr lang="en-US" altLang="en-US" sz="1350" b="0" i="1" kern="1200" dirty="0">
                          <a:solidFill>
                            <a:schemeClr val="tx1"/>
                          </a:solidFill>
                          <a:effectLst/>
                          <a:latin typeface="+mn-lt"/>
                          <a:ea typeface="+mn-ea"/>
                          <a:cs typeface="+mn-cs"/>
                        </a:rPr>
                        <a:t>, an </a:t>
                      </a:r>
                      <a:r>
                        <a:rPr lang="en-US" altLang="en-US" sz="1350" b="1" i="1" kern="1200" dirty="0">
                          <a:solidFill>
                            <a:schemeClr val="tx1"/>
                          </a:solidFill>
                          <a:effectLst/>
                          <a:latin typeface="+mn-lt"/>
                          <a:ea typeface="+mn-ea"/>
                          <a:cs typeface="+mn-cs"/>
                        </a:rPr>
                        <a:t>increase in droughts and storms</a:t>
                      </a:r>
                      <a:r>
                        <a:rPr lang="en-US" altLang="en-US" sz="1350" b="0" i="1" kern="1200" dirty="0">
                          <a:solidFill>
                            <a:schemeClr val="tx1"/>
                          </a:solidFill>
                          <a:effectLst/>
                          <a:latin typeface="+mn-lt"/>
                          <a:ea typeface="+mn-ea"/>
                          <a:cs typeface="+mn-cs"/>
                        </a:rPr>
                        <a:t>. These can all </a:t>
                      </a:r>
                      <a:r>
                        <a:rPr lang="en-US" altLang="en-US" sz="1350" b="1" i="1" kern="1200" dirty="0">
                          <a:solidFill>
                            <a:schemeClr val="tx1"/>
                          </a:solidFill>
                          <a:effectLst/>
                          <a:latin typeface="+mn-lt"/>
                          <a:ea typeface="+mn-ea"/>
                          <a:cs typeface="+mn-cs"/>
                        </a:rPr>
                        <a:t>damage habitats </a:t>
                      </a:r>
                      <a:r>
                        <a:rPr lang="en-US" altLang="en-US" sz="1350" b="0" i="1" kern="1200" dirty="0">
                          <a:solidFill>
                            <a:schemeClr val="tx1"/>
                          </a:solidFill>
                          <a:effectLst/>
                          <a:latin typeface="+mn-lt"/>
                          <a:ea typeface="+mn-ea"/>
                          <a:cs typeface="+mn-cs"/>
                        </a:rPr>
                        <a:t>which can lead to </a:t>
                      </a:r>
                      <a:r>
                        <a:rPr lang="en-US" altLang="en-US" sz="1350" b="1" i="1" kern="1200" dirty="0">
                          <a:solidFill>
                            <a:schemeClr val="tx1"/>
                          </a:solidFill>
                          <a:effectLst/>
                          <a:latin typeface="+mn-lt"/>
                          <a:ea typeface="+mn-ea"/>
                          <a:cs typeface="+mn-cs"/>
                        </a:rPr>
                        <a:t>extinction</a:t>
                      </a:r>
                      <a:r>
                        <a:rPr lang="en-US" altLang="en-US" sz="1350" b="0" i="1" kern="1200" dirty="0">
                          <a:solidFill>
                            <a:schemeClr val="tx1"/>
                          </a:solidFill>
                          <a:effectLst/>
                          <a:latin typeface="+mn-lt"/>
                          <a:ea typeface="+mn-ea"/>
                          <a:cs typeface="+mn-cs"/>
                        </a:rPr>
                        <a:t>. It can also cause a change in the distribution of plants and animals and </a:t>
                      </a:r>
                      <a:r>
                        <a:rPr lang="en-US" altLang="en-US" sz="1350" b="1" i="1" kern="1200" dirty="0">
                          <a:solidFill>
                            <a:schemeClr val="tx1"/>
                          </a:solidFill>
                          <a:effectLst/>
                          <a:latin typeface="+mn-lt"/>
                          <a:ea typeface="+mn-ea"/>
                          <a:cs typeface="+mn-cs"/>
                        </a:rPr>
                        <a:t>disrupt food chains</a:t>
                      </a:r>
                      <a:r>
                        <a:rPr lang="en-US" altLang="en-US" sz="1350" b="0" i="1" kern="1200" dirty="0">
                          <a:solidFill>
                            <a:schemeClr val="tx1"/>
                          </a:solidFill>
                          <a:effectLst/>
                          <a:latin typeface="+mn-lt"/>
                          <a:ea typeface="+mn-ea"/>
                          <a:cs typeface="+mn-cs"/>
                        </a:rPr>
                        <a:t>.</a:t>
                      </a:r>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1000802">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073524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28" name="Google Shape;108;p18">
            <a:extLst>
              <a:ext uri="{FF2B5EF4-FFF2-40B4-BE49-F238E27FC236}">
                <a16:creationId xmlns:a16="http://schemas.microsoft.com/office/drawing/2014/main" id="{CE9A12B1-3BA7-DF43-AB78-8BC4C112697A}"/>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Quadrats</a:t>
            </a:r>
          </a:p>
        </p:txBody>
      </p:sp>
      <p:sp>
        <p:nvSpPr>
          <p:cNvPr id="45" name="Google Shape;84;p16">
            <a:extLst>
              <a:ext uri="{FF2B5EF4-FFF2-40B4-BE49-F238E27FC236}">
                <a16:creationId xmlns:a16="http://schemas.microsoft.com/office/drawing/2014/main" id="{1F4CE98E-1BA5-A141-90E4-A94083E2FB98}"/>
              </a:ext>
            </a:extLst>
          </p:cNvPr>
          <p:cNvSpPr txBox="1"/>
          <p:nvPr/>
        </p:nvSpPr>
        <p:spPr>
          <a:xfrm>
            <a:off x="85842" y="863803"/>
            <a:ext cx="6630978"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dirty="0">
              <a:latin typeface="Calibri" panose="020F0502020204030204" pitchFamily="34" charset="0"/>
              <a:ea typeface="Cabin"/>
              <a:cs typeface="Calibri" panose="020F0502020204030204" pitchFamily="34" charset="0"/>
              <a:sym typeface="Cabin"/>
            </a:endParaRPr>
          </a:p>
          <a:p>
            <a:pPr marL="311079" indent="-311079" algn="ctr">
              <a:buFont typeface="+mj-lt"/>
              <a:buAutoNum type="arabicPeriod"/>
            </a:pP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1.</a:t>
            </a:r>
          </a:p>
          <a:p>
            <a:pPr algn="ctr"/>
            <a:r>
              <a:rPr lang="en-US" dirty="0">
                <a:latin typeface="Calibri" panose="020F0502020204030204" pitchFamily="34" charset="0"/>
                <a:ea typeface="Cabin"/>
                <a:cs typeface="Calibri" panose="020F0502020204030204" pitchFamily="34" charset="0"/>
                <a:sym typeface="Cabin"/>
              </a:rPr>
              <a:t>Place 5 quadrats randomly in an area in which conditions of a particular factor are similar.  For example, quadrats are placed in high light intensity.</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2.</a:t>
            </a:r>
          </a:p>
          <a:p>
            <a:pPr algn="ctr"/>
            <a:r>
              <a:rPr lang="en-US" dirty="0">
                <a:latin typeface="Calibri" panose="020F0502020204030204" pitchFamily="34" charset="0"/>
                <a:ea typeface="Cabin"/>
                <a:cs typeface="Calibri" panose="020F0502020204030204" pitchFamily="34" charset="0"/>
                <a:sym typeface="Cabin"/>
              </a:rPr>
              <a:t>Count the number of the organism growing within that quadrat.</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3.</a:t>
            </a:r>
          </a:p>
          <a:p>
            <a:pPr algn="ctr"/>
            <a:r>
              <a:rPr lang="en-US" dirty="0">
                <a:latin typeface="Calibri" panose="020F0502020204030204" pitchFamily="34" charset="0"/>
                <a:ea typeface="Cabin"/>
                <a:cs typeface="Calibri" panose="020F0502020204030204" pitchFamily="34" charset="0"/>
                <a:sym typeface="Cabin"/>
              </a:rPr>
              <a:t>Identify outliers and calculate an average.</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4.</a:t>
            </a:r>
          </a:p>
          <a:p>
            <a:pPr algn="ctr"/>
            <a:r>
              <a:rPr lang="en-US" dirty="0">
                <a:latin typeface="Calibri" panose="020F0502020204030204" pitchFamily="34" charset="0"/>
                <a:ea typeface="Cabin"/>
                <a:cs typeface="Calibri" panose="020F0502020204030204" pitchFamily="34" charset="0"/>
                <a:sym typeface="Cabin"/>
              </a:rPr>
              <a:t>Repeat by placing 5 quadrats in contrasting conditions.  For example, quadrats are place in an area of low light intensity.</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5. </a:t>
            </a:r>
          </a:p>
          <a:p>
            <a:pPr algn="ctr"/>
            <a:r>
              <a:rPr lang="en-US" dirty="0">
                <a:latin typeface="Calibri" panose="020F0502020204030204" pitchFamily="34" charset="0"/>
                <a:ea typeface="Cabin"/>
                <a:cs typeface="Calibri" panose="020F0502020204030204" pitchFamily="34" charset="0"/>
                <a:sym typeface="Cabin"/>
              </a:rPr>
              <a:t>Compare data from the different environments.</a:t>
            </a:r>
          </a:p>
          <a:p>
            <a:pPr algn="ctr"/>
            <a:endParaRPr lang="en-US" dirty="0">
              <a:latin typeface="Calibri" panose="020F0502020204030204" pitchFamily="34" charset="0"/>
              <a:ea typeface="Cabin"/>
              <a:cs typeface="Calibri" panose="020F0502020204030204" pitchFamily="34" charset="0"/>
              <a:sym typeface="Cabin"/>
            </a:endParaRPr>
          </a:p>
          <a:p>
            <a:endParaRPr dirty="0">
              <a:latin typeface="Calibri" panose="020F0502020204030204" pitchFamily="34" charset="0"/>
              <a:ea typeface="Cabin"/>
              <a:cs typeface="Calibri" panose="020F0502020204030204" pitchFamily="34" charset="0"/>
              <a:sym typeface="Cabin"/>
            </a:endParaRPr>
          </a:p>
        </p:txBody>
      </p: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cxnSp>
        <p:nvCxnSpPr>
          <p:cNvPr id="46" name="Straight Arrow Connector 45">
            <a:extLst>
              <a:ext uri="{FF2B5EF4-FFF2-40B4-BE49-F238E27FC236}">
                <a16:creationId xmlns:a16="http://schemas.microsoft.com/office/drawing/2014/main" id="{9C53CF16-51B3-DD4A-9784-97ABDE7D73DA}"/>
              </a:ext>
            </a:extLst>
          </p:cNvPr>
          <p:cNvCxnSpPr>
            <a:cxnSpLocks/>
          </p:cNvCxnSpPr>
          <p:nvPr/>
        </p:nvCxnSpPr>
        <p:spPr>
          <a:xfrm>
            <a:off x="3381155" y="2626271"/>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661CDCCF-25DB-CB4D-BA94-1CC0A2DBACB5}"/>
              </a:ext>
            </a:extLst>
          </p:cNvPr>
          <p:cNvCxnSpPr>
            <a:cxnSpLocks/>
          </p:cNvCxnSpPr>
          <p:nvPr/>
        </p:nvCxnSpPr>
        <p:spPr>
          <a:xfrm>
            <a:off x="3378394" y="3448121"/>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0ADF786C-826E-6948-B60D-9A9D8FD00ACE}"/>
              </a:ext>
            </a:extLst>
          </p:cNvPr>
          <p:cNvCxnSpPr>
            <a:cxnSpLocks/>
          </p:cNvCxnSpPr>
          <p:nvPr/>
        </p:nvCxnSpPr>
        <p:spPr>
          <a:xfrm>
            <a:off x="3378394" y="4266119"/>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2DB82D87-6533-7245-BFBD-4F9595F0BF34}"/>
              </a:ext>
            </a:extLst>
          </p:cNvPr>
          <p:cNvCxnSpPr>
            <a:cxnSpLocks/>
          </p:cNvCxnSpPr>
          <p:nvPr/>
        </p:nvCxnSpPr>
        <p:spPr>
          <a:xfrm>
            <a:off x="3368492" y="5348548"/>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26" name="Google Shape;191;p24">
            <a:extLst>
              <a:ext uri="{FF2B5EF4-FFF2-40B4-BE49-F238E27FC236}">
                <a16:creationId xmlns:a16="http://schemas.microsoft.com/office/drawing/2014/main" id="{EA1A40BC-0DD5-DC47-BA17-0E1E89535D22}"/>
              </a:ext>
            </a:extLst>
          </p:cNvPr>
          <p:cNvPicPr preferRelativeResize="0"/>
          <p:nvPr/>
        </p:nvPicPr>
        <p:blipFill>
          <a:blip r:embed="rId3">
            <a:alphaModFix/>
          </a:blip>
          <a:stretch>
            <a:fillRect/>
          </a:stretch>
        </p:blipFill>
        <p:spPr>
          <a:xfrm>
            <a:off x="162431" y="8482735"/>
            <a:ext cx="1312775" cy="1312775"/>
          </a:xfrm>
          <a:prstGeom prst="rect">
            <a:avLst/>
          </a:prstGeom>
          <a:noFill/>
          <a:ln>
            <a:noFill/>
          </a:ln>
        </p:spPr>
      </p:pic>
      <p:sp>
        <p:nvSpPr>
          <p:cNvPr id="2" name="Rectangle 1">
            <a:extLst>
              <a:ext uri="{FF2B5EF4-FFF2-40B4-BE49-F238E27FC236}">
                <a16:creationId xmlns:a16="http://schemas.microsoft.com/office/drawing/2014/main" id="{FE8AD2F8-3BEE-2F47-AA0F-2578AC338D20}"/>
              </a:ext>
            </a:extLst>
          </p:cNvPr>
          <p:cNvSpPr/>
          <p:nvPr/>
        </p:nvSpPr>
        <p:spPr>
          <a:xfrm>
            <a:off x="2608828" y="6945923"/>
            <a:ext cx="4107992" cy="2771500"/>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room&#10;&#10;Description automatically generated">
            <a:extLst>
              <a:ext uri="{FF2B5EF4-FFF2-40B4-BE49-F238E27FC236}">
                <a16:creationId xmlns:a16="http://schemas.microsoft.com/office/drawing/2014/main" id="{AC818FB4-1611-CF4E-99BE-5D7A39F74BD3}"/>
              </a:ext>
            </a:extLst>
          </p:cNvPr>
          <p:cNvPicPr>
            <a:picLocks noChangeAspect="1"/>
          </p:cNvPicPr>
          <p:nvPr/>
        </p:nvPicPr>
        <p:blipFill rotWithShape="1">
          <a:blip r:embed="rId4"/>
          <a:srcRect l="34447" t="59639" r="32819" b="19270"/>
          <a:stretch/>
        </p:blipFill>
        <p:spPr>
          <a:xfrm>
            <a:off x="2606453" y="7165474"/>
            <a:ext cx="481953" cy="437763"/>
          </a:xfrm>
          <a:prstGeom prst="rect">
            <a:avLst/>
          </a:prstGeom>
        </p:spPr>
      </p:pic>
      <p:pic>
        <p:nvPicPr>
          <p:cNvPr id="35" name="Picture 34" descr="A picture containing room&#10;&#10;Description automatically generated">
            <a:extLst>
              <a:ext uri="{FF2B5EF4-FFF2-40B4-BE49-F238E27FC236}">
                <a16:creationId xmlns:a16="http://schemas.microsoft.com/office/drawing/2014/main" id="{3821763D-8DED-294A-B0E2-C55321902EC8}"/>
              </a:ext>
            </a:extLst>
          </p:cNvPr>
          <p:cNvPicPr>
            <a:picLocks noChangeAspect="1"/>
          </p:cNvPicPr>
          <p:nvPr/>
        </p:nvPicPr>
        <p:blipFill rotWithShape="1">
          <a:blip r:embed="rId4"/>
          <a:srcRect l="34447" t="59639" r="32819" b="19270"/>
          <a:stretch/>
        </p:blipFill>
        <p:spPr>
          <a:xfrm>
            <a:off x="3200731" y="6982398"/>
            <a:ext cx="481953" cy="437763"/>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EAB93B59-8F2B-C547-A055-F9DB3BDC77EA}"/>
              </a:ext>
            </a:extLst>
          </p:cNvPr>
          <p:cNvPicPr>
            <a:picLocks noChangeAspect="1"/>
          </p:cNvPicPr>
          <p:nvPr/>
        </p:nvPicPr>
        <p:blipFill rotWithShape="1">
          <a:blip r:embed="rId4"/>
          <a:srcRect l="34447" t="59639" r="32819" b="19270"/>
          <a:stretch/>
        </p:blipFill>
        <p:spPr>
          <a:xfrm>
            <a:off x="2777967" y="8736915"/>
            <a:ext cx="481953" cy="437763"/>
          </a:xfrm>
          <a:prstGeom prst="rect">
            <a:avLst/>
          </a:prstGeom>
        </p:spPr>
      </p:pic>
      <p:pic>
        <p:nvPicPr>
          <p:cNvPr id="44" name="Picture 43" descr="A picture containing room&#10;&#10;Description automatically generated">
            <a:extLst>
              <a:ext uri="{FF2B5EF4-FFF2-40B4-BE49-F238E27FC236}">
                <a16:creationId xmlns:a16="http://schemas.microsoft.com/office/drawing/2014/main" id="{8082ABE4-7787-BB45-ABA9-B41BD6A80382}"/>
              </a:ext>
            </a:extLst>
          </p:cNvPr>
          <p:cNvPicPr>
            <a:picLocks noChangeAspect="1"/>
          </p:cNvPicPr>
          <p:nvPr/>
        </p:nvPicPr>
        <p:blipFill rotWithShape="1">
          <a:blip r:embed="rId4"/>
          <a:srcRect l="34447" t="59639" r="32819" b="19270"/>
          <a:stretch/>
        </p:blipFill>
        <p:spPr>
          <a:xfrm>
            <a:off x="3495576" y="9071744"/>
            <a:ext cx="481953" cy="437763"/>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0561FBB-59FE-574F-B222-B260DDA5D503}"/>
              </a:ext>
            </a:extLst>
          </p:cNvPr>
          <p:cNvPicPr>
            <a:picLocks noChangeAspect="1"/>
          </p:cNvPicPr>
          <p:nvPr/>
        </p:nvPicPr>
        <p:blipFill rotWithShape="1">
          <a:blip r:embed="rId4"/>
          <a:srcRect l="34447" t="59639" r="32819" b="19270"/>
          <a:stretch/>
        </p:blipFill>
        <p:spPr>
          <a:xfrm>
            <a:off x="3778027" y="8038659"/>
            <a:ext cx="481953" cy="437763"/>
          </a:xfrm>
          <a:prstGeom prst="rect">
            <a:avLst/>
          </a:prstGeom>
        </p:spPr>
      </p:pic>
      <p:pic>
        <p:nvPicPr>
          <p:cNvPr id="48" name="Picture 47" descr="A picture containing room&#10;&#10;Description automatically generated">
            <a:extLst>
              <a:ext uri="{FF2B5EF4-FFF2-40B4-BE49-F238E27FC236}">
                <a16:creationId xmlns:a16="http://schemas.microsoft.com/office/drawing/2014/main" id="{FAD75809-2A9E-4645-ABB8-CD40B821B36C}"/>
              </a:ext>
            </a:extLst>
          </p:cNvPr>
          <p:cNvPicPr>
            <a:picLocks noChangeAspect="1"/>
          </p:cNvPicPr>
          <p:nvPr/>
        </p:nvPicPr>
        <p:blipFill rotWithShape="1">
          <a:blip r:embed="rId4"/>
          <a:srcRect l="34447" t="59639" r="32819" b="19270"/>
          <a:stretch/>
        </p:blipFill>
        <p:spPr>
          <a:xfrm>
            <a:off x="4870897" y="7467623"/>
            <a:ext cx="481953" cy="437763"/>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B28DB1B6-B855-184F-BF9C-A575ABB260F5}"/>
              </a:ext>
            </a:extLst>
          </p:cNvPr>
          <p:cNvPicPr>
            <a:picLocks noChangeAspect="1"/>
          </p:cNvPicPr>
          <p:nvPr/>
        </p:nvPicPr>
        <p:blipFill rotWithShape="1">
          <a:blip r:embed="rId4"/>
          <a:srcRect l="34447" t="59639" r="32819" b="19270"/>
          <a:stretch/>
        </p:blipFill>
        <p:spPr>
          <a:xfrm>
            <a:off x="6131567" y="9065735"/>
            <a:ext cx="481953" cy="437763"/>
          </a:xfrm>
          <a:prstGeom prst="rect">
            <a:avLst/>
          </a:prstGeom>
        </p:spPr>
      </p:pic>
      <p:pic>
        <p:nvPicPr>
          <p:cNvPr id="50" name="Picture 49" descr="A picture containing room&#10;&#10;Description automatically generated">
            <a:extLst>
              <a:ext uri="{FF2B5EF4-FFF2-40B4-BE49-F238E27FC236}">
                <a16:creationId xmlns:a16="http://schemas.microsoft.com/office/drawing/2014/main" id="{C18C2C41-C1F4-B149-BC6D-5E73521DB090}"/>
              </a:ext>
            </a:extLst>
          </p:cNvPr>
          <p:cNvPicPr>
            <a:picLocks noChangeAspect="1"/>
          </p:cNvPicPr>
          <p:nvPr/>
        </p:nvPicPr>
        <p:blipFill rotWithShape="1">
          <a:blip r:embed="rId4"/>
          <a:srcRect l="34447" t="59639" r="32819" b="19270"/>
          <a:stretch/>
        </p:blipFill>
        <p:spPr>
          <a:xfrm>
            <a:off x="5147361" y="9043435"/>
            <a:ext cx="481953" cy="437763"/>
          </a:xfrm>
          <a:prstGeom prst="rect">
            <a:avLst/>
          </a:prstGeom>
        </p:spPr>
      </p:pic>
      <p:pic>
        <p:nvPicPr>
          <p:cNvPr id="51" name="Picture 50" descr="A picture containing room&#10;&#10;Description automatically generated">
            <a:extLst>
              <a:ext uri="{FF2B5EF4-FFF2-40B4-BE49-F238E27FC236}">
                <a16:creationId xmlns:a16="http://schemas.microsoft.com/office/drawing/2014/main" id="{A4414208-2646-BE46-9B24-062EBF5177F4}"/>
              </a:ext>
            </a:extLst>
          </p:cNvPr>
          <p:cNvPicPr>
            <a:picLocks noChangeAspect="1"/>
          </p:cNvPicPr>
          <p:nvPr/>
        </p:nvPicPr>
        <p:blipFill rotWithShape="1">
          <a:blip r:embed="rId4"/>
          <a:srcRect l="34447" t="59639" r="32819" b="19270"/>
          <a:stretch/>
        </p:blipFill>
        <p:spPr>
          <a:xfrm>
            <a:off x="6109779" y="8469611"/>
            <a:ext cx="481953" cy="437763"/>
          </a:xfrm>
          <a:prstGeom prst="rect">
            <a:avLst/>
          </a:prstGeom>
        </p:spPr>
      </p:pic>
      <p:pic>
        <p:nvPicPr>
          <p:cNvPr id="52" name="Picture 51" descr="A picture containing room&#10;&#10;Description automatically generated">
            <a:extLst>
              <a:ext uri="{FF2B5EF4-FFF2-40B4-BE49-F238E27FC236}">
                <a16:creationId xmlns:a16="http://schemas.microsoft.com/office/drawing/2014/main" id="{DEA5F84A-1870-454B-AF85-99BB2E6C6AA0}"/>
              </a:ext>
            </a:extLst>
          </p:cNvPr>
          <p:cNvPicPr>
            <a:picLocks noChangeAspect="1"/>
          </p:cNvPicPr>
          <p:nvPr/>
        </p:nvPicPr>
        <p:blipFill rotWithShape="1">
          <a:blip r:embed="rId4"/>
          <a:srcRect l="34447" t="59639" r="32819" b="19270"/>
          <a:stretch/>
        </p:blipFill>
        <p:spPr>
          <a:xfrm>
            <a:off x="6240228" y="7345946"/>
            <a:ext cx="481953" cy="437763"/>
          </a:xfrm>
          <a:prstGeom prst="rect">
            <a:avLst/>
          </a:prstGeom>
        </p:spPr>
      </p:pic>
      <p:sp>
        <p:nvSpPr>
          <p:cNvPr id="10" name="Rectangle 9">
            <a:extLst>
              <a:ext uri="{FF2B5EF4-FFF2-40B4-BE49-F238E27FC236}">
                <a16:creationId xmlns:a16="http://schemas.microsoft.com/office/drawing/2014/main" id="{A2F20DA6-5C57-8945-8788-99F9DD9E793A}"/>
              </a:ext>
            </a:extLst>
          </p:cNvPr>
          <p:cNvSpPr/>
          <p:nvPr/>
        </p:nvSpPr>
        <p:spPr>
          <a:xfrm>
            <a:off x="2784942" y="7158604"/>
            <a:ext cx="1192587" cy="103561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Google Shape;70;p15">
            <a:extLst>
              <a:ext uri="{FF2B5EF4-FFF2-40B4-BE49-F238E27FC236}">
                <a16:creationId xmlns:a16="http://schemas.microsoft.com/office/drawing/2014/main" id="{8780571A-52B4-B04C-A17C-FAAE3A17A29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5" name="Oval 24">
            <a:extLst>
              <a:ext uri="{FF2B5EF4-FFF2-40B4-BE49-F238E27FC236}">
                <a16:creationId xmlns:a16="http://schemas.microsoft.com/office/drawing/2014/main" id="{4D998E82-CB57-5447-AF68-2D9B49C1555F}"/>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12D6DE2-A281-5246-BCE7-AC60E0C52AD3}"/>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RP7</a:t>
            </a:r>
          </a:p>
        </p:txBody>
      </p:sp>
      <p:sp>
        <p:nvSpPr>
          <p:cNvPr id="29" name="TextBox 28">
            <a:extLst>
              <a:ext uri="{FF2B5EF4-FFF2-40B4-BE49-F238E27FC236}">
                <a16:creationId xmlns:a16="http://schemas.microsoft.com/office/drawing/2014/main" id="{F8F0E694-F67B-DF4B-B29E-16E3717DC3A8}"/>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Sampling </a:t>
            </a:r>
          </a:p>
        </p:txBody>
      </p:sp>
    </p:spTree>
    <p:extLst>
      <p:ext uri="{BB962C8B-B14F-4D97-AF65-F5344CB8AC3E}">
        <p14:creationId xmlns:p14="http://schemas.microsoft.com/office/powerpoint/2010/main" val="4238168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28" name="Google Shape;108;p18">
            <a:extLst>
              <a:ext uri="{FF2B5EF4-FFF2-40B4-BE49-F238E27FC236}">
                <a16:creationId xmlns:a16="http://schemas.microsoft.com/office/drawing/2014/main" id="{CE9A12B1-3BA7-DF43-AB78-8BC4C112697A}"/>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Transects</a:t>
            </a:r>
          </a:p>
        </p:txBody>
      </p:sp>
      <p:sp>
        <p:nvSpPr>
          <p:cNvPr id="45" name="Google Shape;84;p16">
            <a:extLst>
              <a:ext uri="{FF2B5EF4-FFF2-40B4-BE49-F238E27FC236}">
                <a16:creationId xmlns:a16="http://schemas.microsoft.com/office/drawing/2014/main" id="{1F4CE98E-1BA5-A141-90E4-A94083E2FB98}"/>
              </a:ext>
            </a:extLst>
          </p:cNvPr>
          <p:cNvSpPr txBox="1"/>
          <p:nvPr/>
        </p:nvSpPr>
        <p:spPr>
          <a:xfrm>
            <a:off x="85842" y="608623"/>
            <a:ext cx="4460994"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dirty="0">
              <a:latin typeface="Calibri" panose="020F0502020204030204" pitchFamily="34" charset="0"/>
              <a:ea typeface="Cabin"/>
              <a:cs typeface="Calibri" panose="020F0502020204030204" pitchFamily="34" charset="0"/>
              <a:sym typeface="Cabin"/>
            </a:endParaRPr>
          </a:p>
          <a:p>
            <a:pPr marL="311079" indent="-311079" algn="ctr">
              <a:buFont typeface="+mj-lt"/>
              <a:buAutoNum type="arabicPeriod"/>
            </a:pP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1.</a:t>
            </a:r>
          </a:p>
          <a:p>
            <a:pPr algn="ctr"/>
            <a:r>
              <a:rPr lang="en-US" dirty="0">
                <a:latin typeface="Calibri" panose="020F0502020204030204" pitchFamily="34" charset="0"/>
                <a:ea typeface="Cabin"/>
                <a:cs typeface="Calibri" panose="020F0502020204030204" pitchFamily="34" charset="0"/>
                <a:sym typeface="Cabin"/>
              </a:rPr>
              <a:t>Place a tape measure the length of the area being investigated.</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2.</a:t>
            </a:r>
          </a:p>
          <a:p>
            <a:pPr algn="ctr"/>
            <a:r>
              <a:rPr lang="en-US" dirty="0">
                <a:latin typeface="Calibri" panose="020F0502020204030204" pitchFamily="34" charset="0"/>
                <a:ea typeface="Cabin"/>
                <a:cs typeface="Calibri" panose="020F0502020204030204" pitchFamily="34" charset="0"/>
                <a:sym typeface="Cabin"/>
              </a:rPr>
              <a:t>Put the quadrat at the 0cm mark and count how many of that organism are within the transect.</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3.</a:t>
            </a:r>
          </a:p>
          <a:p>
            <a:pPr algn="ctr"/>
            <a:r>
              <a:rPr lang="en-US" dirty="0">
                <a:latin typeface="Calibri" panose="020F0502020204030204" pitchFamily="34" charset="0"/>
                <a:ea typeface="Cabin"/>
                <a:cs typeface="Calibri" panose="020F0502020204030204" pitchFamily="34" charset="0"/>
                <a:sym typeface="Cabin"/>
              </a:rPr>
              <a:t>Record the abiotic conditions.</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4.</a:t>
            </a:r>
          </a:p>
          <a:p>
            <a:pPr algn="ctr"/>
            <a:r>
              <a:rPr lang="en-US" dirty="0">
                <a:latin typeface="Calibri" panose="020F0502020204030204" pitchFamily="34" charset="0"/>
                <a:ea typeface="Cabin"/>
                <a:cs typeface="Calibri" panose="020F0502020204030204" pitchFamily="34" charset="0"/>
                <a:sym typeface="Cabin"/>
              </a:rPr>
              <a:t>Place a quadrat every 5m and count the number of organisms within the quadrat.  Record the abiotic factors.</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5. </a:t>
            </a:r>
          </a:p>
          <a:p>
            <a:pPr algn="ctr"/>
            <a:r>
              <a:rPr lang="en-US" dirty="0">
                <a:latin typeface="Calibri" panose="020F0502020204030204" pitchFamily="34" charset="0"/>
                <a:ea typeface="Cabin"/>
                <a:cs typeface="Calibri" panose="020F0502020204030204" pitchFamily="34" charset="0"/>
                <a:sym typeface="Cabin"/>
              </a:rPr>
              <a:t>Repeat these steps with 4 more transects.</a:t>
            </a:r>
          </a:p>
          <a:p>
            <a:endParaRPr dirty="0">
              <a:latin typeface="Calibri" panose="020F0502020204030204" pitchFamily="34" charset="0"/>
              <a:ea typeface="Cabin"/>
              <a:cs typeface="Calibri" panose="020F0502020204030204" pitchFamily="34" charset="0"/>
              <a:sym typeface="Cabin"/>
            </a:endParaRPr>
          </a:p>
        </p:txBody>
      </p: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cxnSp>
        <p:nvCxnSpPr>
          <p:cNvPr id="46" name="Straight Arrow Connector 45">
            <a:extLst>
              <a:ext uri="{FF2B5EF4-FFF2-40B4-BE49-F238E27FC236}">
                <a16:creationId xmlns:a16="http://schemas.microsoft.com/office/drawing/2014/main" id="{9C53CF16-51B3-DD4A-9784-97ABDE7D73DA}"/>
              </a:ext>
            </a:extLst>
          </p:cNvPr>
          <p:cNvCxnSpPr>
            <a:cxnSpLocks/>
          </p:cNvCxnSpPr>
          <p:nvPr/>
        </p:nvCxnSpPr>
        <p:spPr>
          <a:xfrm>
            <a:off x="2293894" y="2038353"/>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26" name="Google Shape;191;p24">
            <a:extLst>
              <a:ext uri="{FF2B5EF4-FFF2-40B4-BE49-F238E27FC236}">
                <a16:creationId xmlns:a16="http://schemas.microsoft.com/office/drawing/2014/main" id="{EA1A40BC-0DD5-DC47-BA17-0E1E89535D22}"/>
              </a:ext>
            </a:extLst>
          </p:cNvPr>
          <p:cNvPicPr preferRelativeResize="0"/>
          <p:nvPr/>
        </p:nvPicPr>
        <p:blipFill>
          <a:blip r:embed="rId3">
            <a:alphaModFix/>
          </a:blip>
          <a:stretch>
            <a:fillRect/>
          </a:stretch>
        </p:blipFill>
        <p:spPr>
          <a:xfrm>
            <a:off x="162431" y="8482735"/>
            <a:ext cx="1312775" cy="1312775"/>
          </a:xfrm>
          <a:prstGeom prst="rect">
            <a:avLst/>
          </a:prstGeom>
          <a:noFill/>
          <a:ln>
            <a:noFill/>
          </a:ln>
        </p:spPr>
      </p:pic>
      <p:sp>
        <p:nvSpPr>
          <p:cNvPr id="30" name="Rectangle 29">
            <a:extLst>
              <a:ext uri="{FF2B5EF4-FFF2-40B4-BE49-F238E27FC236}">
                <a16:creationId xmlns:a16="http://schemas.microsoft.com/office/drawing/2014/main" id="{3E14E7A5-093B-9447-972D-6746E3E4FAD5}"/>
              </a:ext>
            </a:extLst>
          </p:cNvPr>
          <p:cNvSpPr/>
          <p:nvPr/>
        </p:nvSpPr>
        <p:spPr>
          <a:xfrm>
            <a:off x="5164664" y="950089"/>
            <a:ext cx="1552156" cy="874264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room&#10;&#10;Description automatically generated">
            <a:extLst>
              <a:ext uri="{FF2B5EF4-FFF2-40B4-BE49-F238E27FC236}">
                <a16:creationId xmlns:a16="http://schemas.microsoft.com/office/drawing/2014/main" id="{B8975F3B-B773-BF44-91FF-A5EE6C2C2FEB}"/>
              </a:ext>
            </a:extLst>
          </p:cNvPr>
          <p:cNvPicPr>
            <a:picLocks noChangeAspect="1"/>
          </p:cNvPicPr>
          <p:nvPr/>
        </p:nvPicPr>
        <p:blipFill rotWithShape="1">
          <a:blip r:embed="rId4"/>
          <a:srcRect l="34447" t="59639" r="32819" b="19270"/>
          <a:stretch/>
        </p:blipFill>
        <p:spPr>
          <a:xfrm>
            <a:off x="6131567" y="9065735"/>
            <a:ext cx="481953" cy="437763"/>
          </a:xfrm>
          <a:prstGeom prst="rect">
            <a:avLst/>
          </a:prstGeom>
        </p:spPr>
      </p:pic>
      <p:pic>
        <p:nvPicPr>
          <p:cNvPr id="32" name="Picture 31" descr="A picture containing room&#10;&#10;Description automatically generated">
            <a:extLst>
              <a:ext uri="{FF2B5EF4-FFF2-40B4-BE49-F238E27FC236}">
                <a16:creationId xmlns:a16="http://schemas.microsoft.com/office/drawing/2014/main" id="{E8D835C8-69B4-584B-9FBF-C314910274A1}"/>
              </a:ext>
            </a:extLst>
          </p:cNvPr>
          <p:cNvPicPr>
            <a:picLocks noChangeAspect="1"/>
          </p:cNvPicPr>
          <p:nvPr/>
        </p:nvPicPr>
        <p:blipFill rotWithShape="1">
          <a:blip r:embed="rId4"/>
          <a:srcRect l="34447" t="59639" r="32819" b="19270"/>
          <a:stretch/>
        </p:blipFill>
        <p:spPr>
          <a:xfrm>
            <a:off x="6109779" y="8469611"/>
            <a:ext cx="481953" cy="437763"/>
          </a:xfrm>
          <a:prstGeom prst="rect">
            <a:avLst/>
          </a:prstGeom>
        </p:spPr>
      </p:pic>
      <p:pic>
        <p:nvPicPr>
          <p:cNvPr id="33" name="Picture 32" descr="A picture containing room&#10;&#10;Description automatically generated">
            <a:extLst>
              <a:ext uri="{FF2B5EF4-FFF2-40B4-BE49-F238E27FC236}">
                <a16:creationId xmlns:a16="http://schemas.microsoft.com/office/drawing/2014/main" id="{957BA55C-513F-0940-B912-704CA8494F71}"/>
              </a:ext>
            </a:extLst>
          </p:cNvPr>
          <p:cNvPicPr>
            <a:picLocks noChangeAspect="1"/>
          </p:cNvPicPr>
          <p:nvPr/>
        </p:nvPicPr>
        <p:blipFill rotWithShape="1">
          <a:blip r:embed="rId4"/>
          <a:srcRect l="34447" t="59639" r="32819" b="19270"/>
          <a:stretch/>
        </p:blipFill>
        <p:spPr>
          <a:xfrm>
            <a:off x="6240228" y="7345946"/>
            <a:ext cx="481953" cy="437763"/>
          </a:xfrm>
          <a:prstGeom prst="rect">
            <a:avLst/>
          </a:prstGeom>
        </p:spPr>
      </p:pic>
      <p:pic>
        <p:nvPicPr>
          <p:cNvPr id="34" name="Picture 33" descr="A picture containing room&#10;&#10;Description automatically generated">
            <a:extLst>
              <a:ext uri="{FF2B5EF4-FFF2-40B4-BE49-F238E27FC236}">
                <a16:creationId xmlns:a16="http://schemas.microsoft.com/office/drawing/2014/main" id="{40A2C05D-A747-8B49-B863-1E70A3977A18}"/>
              </a:ext>
            </a:extLst>
          </p:cNvPr>
          <p:cNvPicPr>
            <a:picLocks noChangeAspect="1"/>
          </p:cNvPicPr>
          <p:nvPr/>
        </p:nvPicPr>
        <p:blipFill rotWithShape="1">
          <a:blip r:embed="rId4"/>
          <a:srcRect l="34447" t="59639" r="32819" b="19270"/>
          <a:stretch/>
        </p:blipFill>
        <p:spPr>
          <a:xfrm rot="20889677">
            <a:off x="5762515" y="7564827"/>
            <a:ext cx="481953" cy="437763"/>
          </a:xfrm>
          <a:prstGeom prst="rect">
            <a:avLst/>
          </a:prstGeom>
        </p:spPr>
      </p:pic>
      <p:pic>
        <p:nvPicPr>
          <p:cNvPr id="36" name="Picture 35" descr="A picture containing room&#10;&#10;Description automatically generated">
            <a:extLst>
              <a:ext uri="{FF2B5EF4-FFF2-40B4-BE49-F238E27FC236}">
                <a16:creationId xmlns:a16="http://schemas.microsoft.com/office/drawing/2014/main" id="{B1A3F757-7584-9C46-A620-F5C120AEF407}"/>
              </a:ext>
            </a:extLst>
          </p:cNvPr>
          <p:cNvPicPr>
            <a:picLocks noChangeAspect="1"/>
          </p:cNvPicPr>
          <p:nvPr/>
        </p:nvPicPr>
        <p:blipFill rotWithShape="1">
          <a:blip r:embed="rId4"/>
          <a:srcRect l="34447" t="59639" r="32819" b="19270"/>
          <a:stretch/>
        </p:blipFill>
        <p:spPr>
          <a:xfrm rot="20889677">
            <a:off x="5740727" y="6968703"/>
            <a:ext cx="481953" cy="437763"/>
          </a:xfrm>
          <a:prstGeom prst="rect">
            <a:avLst/>
          </a:prstGeom>
        </p:spPr>
      </p:pic>
      <p:pic>
        <p:nvPicPr>
          <p:cNvPr id="37" name="Picture 36" descr="A picture containing room&#10;&#10;Description automatically generated">
            <a:extLst>
              <a:ext uri="{FF2B5EF4-FFF2-40B4-BE49-F238E27FC236}">
                <a16:creationId xmlns:a16="http://schemas.microsoft.com/office/drawing/2014/main" id="{DF06C3F2-F67F-8C46-8148-2C72BBE71895}"/>
              </a:ext>
            </a:extLst>
          </p:cNvPr>
          <p:cNvPicPr>
            <a:picLocks noChangeAspect="1"/>
          </p:cNvPicPr>
          <p:nvPr/>
        </p:nvPicPr>
        <p:blipFill rotWithShape="1">
          <a:blip r:embed="rId4"/>
          <a:srcRect l="34447" t="59639" r="32819" b="19270"/>
          <a:stretch/>
        </p:blipFill>
        <p:spPr>
          <a:xfrm rot="20889677">
            <a:off x="5871176" y="5845038"/>
            <a:ext cx="481953" cy="437763"/>
          </a:xfrm>
          <a:prstGeom prst="rect">
            <a:avLst/>
          </a:prstGeom>
        </p:spPr>
      </p:pic>
      <p:pic>
        <p:nvPicPr>
          <p:cNvPr id="38" name="Picture 37" descr="A picture containing room&#10;&#10;Description automatically generated">
            <a:extLst>
              <a:ext uri="{FF2B5EF4-FFF2-40B4-BE49-F238E27FC236}">
                <a16:creationId xmlns:a16="http://schemas.microsoft.com/office/drawing/2014/main" id="{6D560A7A-565F-2349-9E24-D07986CCBF3C}"/>
              </a:ext>
            </a:extLst>
          </p:cNvPr>
          <p:cNvPicPr>
            <a:picLocks noChangeAspect="1"/>
          </p:cNvPicPr>
          <p:nvPr/>
        </p:nvPicPr>
        <p:blipFill rotWithShape="1">
          <a:blip r:embed="rId4"/>
          <a:srcRect l="34447" t="59639" r="32819" b="19270"/>
          <a:stretch/>
        </p:blipFill>
        <p:spPr>
          <a:xfrm>
            <a:off x="6022906" y="5150252"/>
            <a:ext cx="481953" cy="437763"/>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D9E1DB88-395B-B140-BB12-01EB4482F740}"/>
              </a:ext>
            </a:extLst>
          </p:cNvPr>
          <p:cNvPicPr>
            <a:picLocks noChangeAspect="1"/>
          </p:cNvPicPr>
          <p:nvPr/>
        </p:nvPicPr>
        <p:blipFill rotWithShape="1">
          <a:blip r:embed="rId4"/>
          <a:srcRect l="34447" t="59639" r="32819" b="19270"/>
          <a:stretch/>
        </p:blipFill>
        <p:spPr>
          <a:xfrm>
            <a:off x="6001118" y="4554128"/>
            <a:ext cx="481953" cy="437763"/>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4EF8B742-2D76-F746-936A-F926954FC9E9}"/>
              </a:ext>
            </a:extLst>
          </p:cNvPr>
          <p:cNvPicPr>
            <a:picLocks noChangeAspect="1"/>
          </p:cNvPicPr>
          <p:nvPr/>
        </p:nvPicPr>
        <p:blipFill rotWithShape="1">
          <a:blip r:embed="rId4"/>
          <a:srcRect l="34447" t="59639" r="32819" b="19270"/>
          <a:stretch/>
        </p:blipFill>
        <p:spPr>
          <a:xfrm>
            <a:off x="6131567" y="3430463"/>
            <a:ext cx="481953" cy="437763"/>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7BB0E564-9AC7-9C45-A2EA-587D5E1C6E99}"/>
              </a:ext>
            </a:extLst>
          </p:cNvPr>
          <p:cNvPicPr>
            <a:picLocks noChangeAspect="1"/>
          </p:cNvPicPr>
          <p:nvPr/>
        </p:nvPicPr>
        <p:blipFill rotWithShape="1">
          <a:blip r:embed="rId4"/>
          <a:srcRect l="34447" t="59639" r="32819" b="19270"/>
          <a:stretch/>
        </p:blipFill>
        <p:spPr>
          <a:xfrm>
            <a:off x="5625778" y="4369644"/>
            <a:ext cx="481953" cy="437763"/>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CBCA32D2-449A-5A4D-9455-614E30BB98A3}"/>
              </a:ext>
            </a:extLst>
          </p:cNvPr>
          <p:cNvPicPr>
            <a:picLocks noChangeAspect="1"/>
          </p:cNvPicPr>
          <p:nvPr/>
        </p:nvPicPr>
        <p:blipFill rotWithShape="1">
          <a:blip r:embed="rId4"/>
          <a:srcRect l="34447" t="59639" r="32819" b="19270"/>
          <a:stretch/>
        </p:blipFill>
        <p:spPr>
          <a:xfrm>
            <a:off x="5603990" y="3773520"/>
            <a:ext cx="481953" cy="437763"/>
          </a:xfrm>
          <a:prstGeom prst="rect">
            <a:avLst/>
          </a:prstGeom>
        </p:spPr>
      </p:pic>
      <p:pic>
        <p:nvPicPr>
          <p:cNvPr id="53" name="Picture 52" descr="A picture containing room&#10;&#10;Description automatically generated">
            <a:extLst>
              <a:ext uri="{FF2B5EF4-FFF2-40B4-BE49-F238E27FC236}">
                <a16:creationId xmlns:a16="http://schemas.microsoft.com/office/drawing/2014/main" id="{FB1A0218-8C81-754B-B2DA-F90E2B52C9D5}"/>
              </a:ext>
            </a:extLst>
          </p:cNvPr>
          <p:cNvPicPr>
            <a:picLocks noChangeAspect="1"/>
          </p:cNvPicPr>
          <p:nvPr/>
        </p:nvPicPr>
        <p:blipFill rotWithShape="1">
          <a:blip r:embed="rId4"/>
          <a:srcRect l="34447" t="59639" r="32819" b="19270"/>
          <a:stretch/>
        </p:blipFill>
        <p:spPr>
          <a:xfrm>
            <a:off x="5734439" y="2649855"/>
            <a:ext cx="481953" cy="437763"/>
          </a:xfrm>
          <a:prstGeom prst="rect">
            <a:avLst/>
          </a:prstGeom>
        </p:spPr>
      </p:pic>
      <p:pic>
        <p:nvPicPr>
          <p:cNvPr id="54" name="Picture 53" descr="A picture containing room&#10;&#10;Description automatically generated">
            <a:extLst>
              <a:ext uri="{FF2B5EF4-FFF2-40B4-BE49-F238E27FC236}">
                <a16:creationId xmlns:a16="http://schemas.microsoft.com/office/drawing/2014/main" id="{0D724672-9871-D248-AAC9-DF5D7120002F}"/>
              </a:ext>
            </a:extLst>
          </p:cNvPr>
          <p:cNvPicPr>
            <a:picLocks noChangeAspect="1"/>
          </p:cNvPicPr>
          <p:nvPr/>
        </p:nvPicPr>
        <p:blipFill rotWithShape="1">
          <a:blip r:embed="rId4"/>
          <a:srcRect l="34447" t="59639" r="32819" b="19270"/>
          <a:stretch/>
        </p:blipFill>
        <p:spPr>
          <a:xfrm>
            <a:off x="6065583" y="1143328"/>
            <a:ext cx="481953" cy="437763"/>
          </a:xfrm>
          <a:prstGeom prst="rect">
            <a:avLst/>
          </a:prstGeom>
        </p:spPr>
      </p:pic>
      <p:pic>
        <p:nvPicPr>
          <p:cNvPr id="4" name="Picture 3">
            <a:extLst>
              <a:ext uri="{FF2B5EF4-FFF2-40B4-BE49-F238E27FC236}">
                <a16:creationId xmlns:a16="http://schemas.microsoft.com/office/drawing/2014/main" id="{34DB9228-14DB-7148-BC00-9B72A5443C9F}"/>
              </a:ext>
            </a:extLst>
          </p:cNvPr>
          <p:cNvPicPr>
            <a:picLocks noChangeAspect="1"/>
          </p:cNvPicPr>
          <p:nvPr/>
        </p:nvPicPr>
        <p:blipFill>
          <a:blip r:embed="rId5"/>
          <a:stretch>
            <a:fillRect/>
          </a:stretch>
        </p:blipFill>
        <p:spPr>
          <a:xfrm rot="16200000">
            <a:off x="723538" y="5152594"/>
            <a:ext cx="8650036" cy="430238"/>
          </a:xfrm>
          <a:prstGeom prst="rect">
            <a:avLst/>
          </a:prstGeom>
        </p:spPr>
      </p:pic>
      <p:sp>
        <p:nvSpPr>
          <p:cNvPr id="29" name="Rectangle 28">
            <a:extLst>
              <a:ext uri="{FF2B5EF4-FFF2-40B4-BE49-F238E27FC236}">
                <a16:creationId xmlns:a16="http://schemas.microsoft.com/office/drawing/2014/main" id="{14511ED8-E520-644C-9116-5EEE56E34906}"/>
              </a:ext>
            </a:extLst>
          </p:cNvPr>
          <p:cNvSpPr/>
          <p:nvPr/>
        </p:nvSpPr>
        <p:spPr>
          <a:xfrm>
            <a:off x="5248672" y="1106421"/>
            <a:ext cx="1192587" cy="103561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a:extLst>
              <a:ext uri="{FF2B5EF4-FFF2-40B4-BE49-F238E27FC236}">
                <a16:creationId xmlns:a16="http://schemas.microsoft.com/office/drawing/2014/main" id="{E01D67EC-564B-6143-B9B5-4B54F43DF479}"/>
              </a:ext>
            </a:extLst>
          </p:cNvPr>
          <p:cNvCxnSpPr>
            <a:cxnSpLocks/>
          </p:cNvCxnSpPr>
          <p:nvPr/>
        </p:nvCxnSpPr>
        <p:spPr>
          <a:xfrm>
            <a:off x="2293894" y="3686650"/>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3698A3E4-321D-7240-B602-D3E8D8060268}"/>
              </a:ext>
            </a:extLst>
          </p:cNvPr>
          <p:cNvCxnSpPr>
            <a:cxnSpLocks/>
          </p:cNvCxnSpPr>
          <p:nvPr/>
        </p:nvCxnSpPr>
        <p:spPr>
          <a:xfrm>
            <a:off x="2275912" y="4774141"/>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02E98E8B-153F-A24B-962C-9743C2F90A5E}"/>
              </a:ext>
            </a:extLst>
          </p:cNvPr>
          <p:cNvCxnSpPr>
            <a:cxnSpLocks/>
          </p:cNvCxnSpPr>
          <p:nvPr/>
        </p:nvCxnSpPr>
        <p:spPr>
          <a:xfrm>
            <a:off x="2287063" y="6414654"/>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7" name="Google Shape;70;p15">
            <a:extLst>
              <a:ext uri="{FF2B5EF4-FFF2-40B4-BE49-F238E27FC236}">
                <a16:creationId xmlns:a16="http://schemas.microsoft.com/office/drawing/2014/main" id="{B3698CB0-BB8A-044B-80B7-9C922BEBBA5A}"/>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35" name="Oval 34">
            <a:extLst>
              <a:ext uri="{FF2B5EF4-FFF2-40B4-BE49-F238E27FC236}">
                <a16:creationId xmlns:a16="http://schemas.microsoft.com/office/drawing/2014/main" id="{85A918E8-9AF2-0141-AB4E-09B9BF28894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B2BAEB51-B4FE-D648-82F0-D1CBE4FC41E9}"/>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RP7</a:t>
            </a:r>
          </a:p>
        </p:txBody>
      </p:sp>
      <p:sp>
        <p:nvSpPr>
          <p:cNvPr id="44" name="TextBox 43">
            <a:extLst>
              <a:ext uri="{FF2B5EF4-FFF2-40B4-BE49-F238E27FC236}">
                <a16:creationId xmlns:a16="http://schemas.microsoft.com/office/drawing/2014/main" id="{C440F174-7583-B244-808A-F97B6F11654A}"/>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Sampling </a:t>
            </a:r>
          </a:p>
        </p:txBody>
      </p:sp>
    </p:spTree>
    <p:extLst>
      <p:ext uri="{BB962C8B-B14F-4D97-AF65-F5344CB8AC3E}">
        <p14:creationId xmlns:p14="http://schemas.microsoft.com/office/powerpoint/2010/main" val="173021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To avoid bias.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Throw over shoulder or with eyes shut or use a random number generator to create coordinates.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Repeat using more quadrats.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Repeat using a transect line in a different position</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Count the number of squares within the quadrat more than 50% covered, divide by the total number of squares in the grid and multiply by 100.</a:t>
            </a: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Measure the length and width and multiply these together.</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Measuring tape.</a:t>
            </a: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Find the area of the field and the number of organisms </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found in 1m</a:t>
            </a:r>
            <a:r>
              <a:rPr lang="en-US" altLang="en-US" sz="1100" baseline="300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 Multiply these numbers together.</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A line across a habitat.</a:t>
            </a: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To investigate a gradual change in a habitat.</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Random placement of a quadrat.</a:t>
            </a: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Why should quadrats be placed in random positions?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position a quadrat randomly?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investigating distribution using quadrats how could you ensure results are valid?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using a transect how could you ensure results are valid?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estimate % cover using a quadrat?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would you calculate the area of a rectangular field?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piece of equipment would you use to measure distance?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estimate the number of organisms in a field.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transect?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would you use a transect?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sampling technique would you use to approximate the number of plants in a habitat?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RP7: Sampling</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02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623809250"/>
              </p:ext>
            </p:extLst>
          </p:nvPr>
        </p:nvGraphicFramePr>
        <p:xfrm>
          <a:off x="153954" y="275252"/>
          <a:ext cx="6486332" cy="9538041"/>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47050">
                <a:tc>
                  <a:txBody>
                    <a:bodyPr/>
                    <a:lstStyle/>
                    <a:p>
                      <a:pPr algn="ctr"/>
                      <a:r>
                        <a:rPr lang="en-US" sz="1350" b="1" dirty="0"/>
                        <a:t>Topic</a:t>
                      </a:r>
                    </a:p>
                  </a:txBody>
                  <a:tcPr anchor="ctr">
                    <a:solidFill>
                      <a:schemeClr val="bg1">
                        <a:lumMod val="85000"/>
                      </a:schemeClr>
                    </a:solidFill>
                  </a:tcPr>
                </a:tc>
                <a:tc>
                  <a:txBody>
                    <a:bodyPr/>
                    <a:lstStyle/>
                    <a:p>
                      <a:pPr algn="just"/>
                      <a:r>
                        <a:rPr lang="en-US" b="0" dirty="0"/>
                        <a:t>RP7 Sampling</a:t>
                      </a:r>
                    </a:p>
                  </a:txBody>
                  <a:tcPr anchor="ctr"/>
                </a:tc>
                <a:extLst>
                  <a:ext uri="{0D108BD9-81ED-4DB2-BD59-A6C34878D82A}">
                    <a16:rowId xmlns:a16="http://schemas.microsoft.com/office/drawing/2014/main" val="1109385184"/>
                  </a:ext>
                </a:extLst>
              </a:tr>
              <a:tr h="487326">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Plan an investigation to estimate the number of _________growing/living in ________</a:t>
                      </a:r>
                      <a:endParaRPr lang="en-US" b="0" dirty="0"/>
                    </a:p>
                  </a:txBody>
                  <a:tcPr anchor="ctr"/>
                </a:tc>
                <a:extLst>
                  <a:ext uri="{0D108BD9-81ED-4DB2-BD59-A6C34878D82A}">
                    <a16:rowId xmlns:a16="http://schemas.microsoft.com/office/drawing/2014/main" val="319181968"/>
                  </a:ext>
                </a:extLst>
              </a:tr>
              <a:tr h="3079014">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to estimate the number of different plants/animals or insects in different habitats. Examples that have been assessed in the past include:</a:t>
                      </a:r>
                    </a:p>
                    <a:p>
                      <a:pPr algn="just"/>
                      <a:endParaRPr lang="en-US" dirty="0"/>
                    </a:p>
                    <a:p>
                      <a:pPr marL="285750" indent="-285750" algn="just">
                        <a:buFont typeface="Arial" panose="020B0604020202020204" pitchFamily="34" charset="0"/>
                        <a:buChar char="•"/>
                      </a:pPr>
                      <a:r>
                        <a:rPr lang="en-US" dirty="0"/>
                        <a:t>Number of ragwort in a field.</a:t>
                      </a:r>
                    </a:p>
                    <a:p>
                      <a:pPr marL="285750" indent="-285750">
                        <a:buFont typeface="Arial" panose="020B0604020202020204" pitchFamily="34" charset="0"/>
                        <a:buChar char="•"/>
                      </a:pPr>
                      <a:r>
                        <a:rPr lang="en-US" dirty="0"/>
                        <a:t>Dandelions in a field</a:t>
                      </a:r>
                    </a:p>
                    <a:p>
                      <a:pPr marL="285750" indent="-285750">
                        <a:buFont typeface="Arial" panose="020B0604020202020204" pitchFamily="34" charset="0"/>
                        <a:buChar char="•"/>
                      </a:pPr>
                      <a:r>
                        <a:rPr lang="en-US" dirty="0"/>
                        <a:t>Number of daphnia in a pond.</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buFont typeface="+mj-lt"/>
                        <a:buAutoNum type="arabicPeriod"/>
                      </a:pPr>
                      <a:r>
                        <a:rPr lang="en-US" dirty="0"/>
                        <a:t>Describe how to find the area of the habitat.</a:t>
                      </a:r>
                    </a:p>
                    <a:p>
                      <a:pPr marL="342900" indent="-342900">
                        <a:buFont typeface="+mj-lt"/>
                        <a:buAutoNum type="arabicPeriod"/>
                      </a:pPr>
                      <a:r>
                        <a:rPr lang="en-US" dirty="0"/>
                        <a:t>Describe how you will use a quadrat to find the number of organisms in a given area.</a:t>
                      </a:r>
                    </a:p>
                    <a:p>
                      <a:pPr marL="342900" indent="-342900">
                        <a:buFont typeface="+mj-lt"/>
                        <a:buAutoNum type="arabicPeriod"/>
                      </a:pPr>
                      <a:r>
                        <a:rPr lang="en-US" dirty="0"/>
                        <a:t>Explain how you will use your results to estimate the population in the entire area.</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35033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Make sure that you include in your method how you will collect valid data. For sampling using quadrats this is lots of repeats, calculating an average and a description of how the quadrat will be placed randomly</a:t>
                      </a:r>
                    </a:p>
                  </a:txBody>
                  <a:tcPr anchor="ctr"/>
                </a:tc>
                <a:extLst>
                  <a:ext uri="{0D108BD9-81ED-4DB2-BD59-A6C34878D82A}">
                    <a16:rowId xmlns:a16="http://schemas.microsoft.com/office/drawing/2014/main" val="2427651414"/>
                  </a:ext>
                </a:extLst>
              </a:tr>
              <a:tr h="2921136">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Plan an investigation to estimate the number of dandelions growing in a square field.</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Determine the area of a field. To do this measure the length by the width and multiply these numbers together.</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Place 10 </a:t>
                      </a:r>
                      <a:r>
                        <a:rPr lang="en-GB" sz="1350" b="0" i="0" u="sng" strike="noStrike" kern="1200" dirty="0">
                          <a:solidFill>
                            <a:schemeClr val="tx1"/>
                          </a:solidFill>
                          <a:effectLst/>
                          <a:latin typeface="+mn-lt"/>
                          <a:ea typeface="+mn-ea"/>
                          <a:cs typeface="+mn-cs"/>
                        </a:rPr>
                        <a:t>1m</a:t>
                      </a:r>
                      <a:r>
                        <a:rPr lang="en-GB" sz="1350" b="0" i="0" u="sng" strike="noStrike" kern="1200" baseline="30000" dirty="0">
                          <a:solidFill>
                            <a:schemeClr val="tx1"/>
                          </a:solidFill>
                          <a:effectLst/>
                          <a:latin typeface="+mn-lt"/>
                          <a:ea typeface="+mn-ea"/>
                          <a:cs typeface="+mn-cs"/>
                        </a:rPr>
                        <a:t>2</a:t>
                      </a:r>
                      <a:r>
                        <a:rPr lang="en-GB" sz="1350" b="0" i="0" u="none" strike="noStrike" kern="1200" dirty="0">
                          <a:solidFill>
                            <a:schemeClr val="tx1"/>
                          </a:solidFill>
                          <a:effectLst/>
                          <a:latin typeface="+mn-lt"/>
                          <a:ea typeface="+mn-ea"/>
                          <a:cs typeface="+mn-cs"/>
                        </a:rPr>
                        <a:t> quadrats randomly in the field and count the number of dandelions in the quadrat.</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Calculate an average. </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Multiply the average in 1m</a:t>
                      </a:r>
                      <a:r>
                        <a:rPr lang="en-GB" sz="1350" b="0" i="0" u="none" strike="noStrike" kern="1200" baseline="30000" dirty="0">
                          <a:solidFill>
                            <a:schemeClr val="tx1"/>
                          </a:solidFill>
                          <a:effectLst/>
                          <a:latin typeface="+mn-lt"/>
                          <a:ea typeface="+mn-ea"/>
                          <a:cs typeface="+mn-cs"/>
                        </a:rPr>
                        <a:t>2</a:t>
                      </a:r>
                      <a:r>
                        <a:rPr lang="en-GB" sz="1350" b="0" i="0" u="none" strike="noStrike" kern="1200" baseline="0" dirty="0">
                          <a:solidFill>
                            <a:schemeClr val="tx1"/>
                          </a:solidFill>
                          <a:effectLst/>
                          <a:latin typeface="+mn-lt"/>
                          <a:ea typeface="+mn-ea"/>
                          <a:cs typeface="+mn-cs"/>
                        </a:rPr>
                        <a:t> by the total area of the field to find an estimate.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To place the quadrat randomly I will split the field into a grid and use a random number generator to create random coordinates.</a:t>
                      </a:r>
                    </a:p>
                  </a:txBody>
                  <a:tcPr anchor="ctr"/>
                </a:tc>
                <a:extLst>
                  <a:ext uri="{0D108BD9-81ED-4DB2-BD59-A6C34878D82A}">
                    <a16:rowId xmlns:a16="http://schemas.microsoft.com/office/drawing/2014/main" val="971397409"/>
                  </a:ext>
                </a:extLst>
              </a:tr>
              <a:tr h="113905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estimate the number of daisies in a field with the following shape.</a:t>
                      </a:r>
                    </a:p>
                  </a:txBody>
                  <a:tcPr anchor="ctr"/>
                </a:tc>
                <a:extLst>
                  <a:ext uri="{0D108BD9-81ED-4DB2-BD59-A6C34878D82A}">
                    <a16:rowId xmlns:a16="http://schemas.microsoft.com/office/drawing/2014/main" val="413239812"/>
                  </a:ext>
                </a:extLst>
              </a:tr>
            </a:tbl>
          </a:graphicData>
        </a:graphic>
      </p:graphicFrame>
      <p:sp>
        <p:nvSpPr>
          <p:cNvPr id="3" name="Rectangle 2">
            <a:extLst>
              <a:ext uri="{FF2B5EF4-FFF2-40B4-BE49-F238E27FC236}">
                <a16:creationId xmlns:a16="http://schemas.microsoft.com/office/drawing/2014/main" id="{399703C9-E292-C548-85CA-335903501064}"/>
              </a:ext>
            </a:extLst>
          </p:cNvPr>
          <p:cNvSpPr/>
          <p:nvPr/>
        </p:nvSpPr>
        <p:spPr>
          <a:xfrm>
            <a:off x="5671457" y="9361714"/>
            <a:ext cx="838200" cy="337457"/>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4826C4C-9985-6749-8366-7C6625ABB07C}"/>
              </a:ext>
            </a:extLst>
          </p:cNvPr>
          <p:cNvSpPr/>
          <p:nvPr/>
        </p:nvSpPr>
        <p:spPr>
          <a:xfrm>
            <a:off x="4833257" y="9361713"/>
            <a:ext cx="838200" cy="174173"/>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C41312B2-B249-F543-BB7A-645455A10C9A}"/>
              </a:ext>
            </a:extLst>
          </p:cNvPr>
          <p:cNvCxnSpPr/>
          <p:nvPr/>
        </p:nvCxnSpPr>
        <p:spPr>
          <a:xfrm>
            <a:off x="4082143" y="9437914"/>
            <a:ext cx="60960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87730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98215136"/>
              </p:ext>
            </p:extLst>
          </p:nvPr>
        </p:nvGraphicFramePr>
        <p:xfrm>
          <a:off x="153954" y="275251"/>
          <a:ext cx="6486332" cy="945543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61355">
                <a:tc>
                  <a:txBody>
                    <a:bodyPr/>
                    <a:lstStyle/>
                    <a:p>
                      <a:pPr algn="ctr"/>
                      <a:r>
                        <a:rPr lang="en-US" sz="1350" b="1" dirty="0"/>
                        <a:t>Topic</a:t>
                      </a:r>
                    </a:p>
                  </a:txBody>
                  <a:tcPr anchor="ctr">
                    <a:solidFill>
                      <a:schemeClr val="bg1">
                        <a:lumMod val="85000"/>
                      </a:schemeClr>
                    </a:solidFill>
                  </a:tcPr>
                </a:tc>
                <a:tc>
                  <a:txBody>
                    <a:bodyPr/>
                    <a:lstStyle/>
                    <a:p>
                      <a:pPr algn="just"/>
                      <a:r>
                        <a:rPr lang="en-US" b="0" dirty="0"/>
                        <a:t>RP7 Sampling</a:t>
                      </a:r>
                    </a:p>
                  </a:txBody>
                  <a:tcPr anchor="ctr"/>
                </a:tc>
                <a:extLst>
                  <a:ext uri="{0D108BD9-81ED-4DB2-BD59-A6C34878D82A}">
                    <a16:rowId xmlns:a16="http://schemas.microsoft.com/office/drawing/2014/main" val="1109385184"/>
                  </a:ext>
                </a:extLst>
              </a:tr>
              <a:tr h="461355">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Plan an investigation to compare the number of _________growing/living in ________ and ____________</a:t>
                      </a:r>
                      <a:endParaRPr lang="en-US" b="0" dirty="0"/>
                    </a:p>
                  </a:txBody>
                  <a:tcPr anchor="ctr"/>
                </a:tc>
                <a:extLst>
                  <a:ext uri="{0D108BD9-81ED-4DB2-BD59-A6C34878D82A}">
                    <a16:rowId xmlns:a16="http://schemas.microsoft.com/office/drawing/2014/main" val="319181968"/>
                  </a:ext>
                </a:extLst>
              </a:tr>
              <a:tr h="2907496">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to compare the distribution of an organisms in different habitats/conditions within that habitat. Examples that have been assessed in the past include:</a:t>
                      </a:r>
                    </a:p>
                    <a:p>
                      <a:pPr algn="just"/>
                      <a:endParaRPr lang="en-US" dirty="0"/>
                    </a:p>
                    <a:p>
                      <a:pPr marL="285750" indent="-285750" algn="just">
                        <a:buFont typeface="Arial" panose="020B0604020202020204" pitchFamily="34" charset="0"/>
                        <a:buChar char="•"/>
                      </a:pPr>
                      <a:r>
                        <a:rPr lang="en-US" dirty="0"/>
                        <a:t>Bluebells growing in fields/woodland</a:t>
                      </a:r>
                    </a:p>
                    <a:p>
                      <a:pPr marL="285750" indent="-285750" algn="just">
                        <a:buFont typeface="Arial" panose="020B0604020202020204" pitchFamily="34" charset="0"/>
                        <a:buChar char="•"/>
                      </a:pPr>
                      <a:r>
                        <a:rPr lang="en-US" dirty="0"/>
                        <a:t>Limpets living in a sheltered bay and non sheltered bay.</a:t>
                      </a:r>
                    </a:p>
                    <a:p>
                      <a:pPr marL="285750" indent="-285750" algn="just">
                        <a:buFont typeface="Arial" panose="020B0604020202020204" pitchFamily="34" charset="0"/>
                        <a:buChar char="•"/>
                      </a:pPr>
                      <a:r>
                        <a:rPr lang="en-US" dirty="0"/>
                        <a:t>Dandelions growing in full sunlight and in shade.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lgn="just">
                        <a:buFont typeface="+mj-lt"/>
                        <a:buAutoNum type="arabicPeriod"/>
                      </a:pPr>
                      <a:r>
                        <a:rPr lang="en-US" dirty="0"/>
                        <a:t>Describe how you will use a quadrat to find the abundance in each location</a:t>
                      </a:r>
                    </a:p>
                    <a:p>
                      <a:pPr marL="342900" indent="-342900" algn="just">
                        <a:buFont typeface="+mj-lt"/>
                        <a:buAutoNum type="arabicPeriod"/>
                      </a:pPr>
                      <a:r>
                        <a:rPr lang="en-US" dirty="0"/>
                        <a:t>Describe what you will do with your results.</a:t>
                      </a:r>
                    </a:p>
                  </a:txBody>
                  <a:tcPr anchor="ctr"/>
                </a:tc>
                <a:extLst>
                  <a:ext uri="{0D108BD9-81ED-4DB2-BD59-A6C34878D82A}">
                    <a16:rowId xmlns:a16="http://schemas.microsoft.com/office/drawing/2014/main" val="337813050"/>
                  </a:ext>
                </a:extLst>
              </a:tr>
              <a:tr h="139354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Make sure that you include in your method how you will collect valid data. For sampling using quadrats this is lots of repeats, calculating an average and a description of how the quadrat will be placed randomly.</a:t>
                      </a:r>
                    </a:p>
                  </a:txBody>
                  <a:tcPr anchor="ctr"/>
                </a:tc>
                <a:extLst>
                  <a:ext uri="{0D108BD9-81ED-4DB2-BD59-A6C34878D82A}">
                    <a16:rowId xmlns:a16="http://schemas.microsoft.com/office/drawing/2014/main" val="2427651414"/>
                  </a:ext>
                </a:extLst>
              </a:tr>
              <a:tr h="3014610">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Plan an investigation to compare the number of dandelions growing in full sunlight and in a shady woodland.</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b="1" dirty="0"/>
                    </a:p>
                    <a:p>
                      <a:pPr marL="342900" indent="-342900" algn="just">
                        <a:buFont typeface="+mj-lt"/>
                        <a:buAutoNum type="arabicPeriod"/>
                      </a:pPr>
                      <a:r>
                        <a:rPr lang="en-GB" sz="1350" b="0" i="0" u="none" strike="noStrike" kern="1200" dirty="0">
                          <a:solidFill>
                            <a:schemeClr val="tx1"/>
                          </a:solidFill>
                          <a:effectLst/>
                          <a:latin typeface="+mn-lt"/>
                          <a:ea typeface="+mn-ea"/>
                          <a:cs typeface="+mn-cs"/>
                        </a:rPr>
                        <a:t>Place 10 </a:t>
                      </a:r>
                      <a:r>
                        <a:rPr lang="en-GB" sz="1350" b="0" i="0" u="sng" strike="noStrike" kern="1200" dirty="0">
                          <a:solidFill>
                            <a:schemeClr val="tx1"/>
                          </a:solidFill>
                          <a:effectLst/>
                          <a:latin typeface="+mn-lt"/>
                          <a:ea typeface="+mn-ea"/>
                          <a:cs typeface="+mn-cs"/>
                        </a:rPr>
                        <a:t>1m</a:t>
                      </a:r>
                      <a:r>
                        <a:rPr lang="en-GB" sz="1350" b="0" i="0" u="sng" strike="noStrike" kern="1200" baseline="30000" dirty="0">
                          <a:solidFill>
                            <a:schemeClr val="tx1"/>
                          </a:solidFill>
                          <a:effectLst/>
                          <a:latin typeface="+mn-lt"/>
                          <a:ea typeface="+mn-ea"/>
                          <a:cs typeface="+mn-cs"/>
                        </a:rPr>
                        <a:t>2</a:t>
                      </a:r>
                      <a:r>
                        <a:rPr lang="en-GB" sz="1350" b="0" i="0" u="none" strike="noStrike" kern="1200" dirty="0">
                          <a:solidFill>
                            <a:schemeClr val="tx1"/>
                          </a:solidFill>
                          <a:effectLst/>
                          <a:latin typeface="+mn-lt"/>
                          <a:ea typeface="+mn-ea"/>
                          <a:cs typeface="+mn-cs"/>
                        </a:rPr>
                        <a:t> quadrats randomly in the field and count the number of dandelions in the quadrat.</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Repeat this in the shaded area</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Calculate an average for each each area.</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Compare the averages from the field in full sunlight and shady woodland to form a conclusion</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To place the quadrat randomly I will split the sample areas into a grid and use a random number generator to create random coordinates.</a:t>
                      </a:r>
                    </a:p>
                  </a:txBody>
                  <a:tcPr anchor="ctr"/>
                </a:tc>
                <a:extLst>
                  <a:ext uri="{0D108BD9-81ED-4DB2-BD59-A6C34878D82A}">
                    <a16:rowId xmlns:a16="http://schemas.microsoft.com/office/drawing/2014/main" val="971397409"/>
                  </a:ext>
                </a:extLst>
              </a:tr>
              <a:tr h="117550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compare the number of limpets on a sheltered shoreline and an exposed shoreline.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343326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825096992"/>
              </p:ext>
            </p:extLst>
          </p:nvPr>
        </p:nvGraphicFramePr>
        <p:xfrm>
          <a:off x="153954" y="275251"/>
          <a:ext cx="6486332" cy="9519739"/>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61355">
                <a:tc>
                  <a:txBody>
                    <a:bodyPr/>
                    <a:lstStyle/>
                    <a:p>
                      <a:pPr algn="ctr"/>
                      <a:r>
                        <a:rPr lang="en-US" sz="1350" b="1" dirty="0"/>
                        <a:t>Topic</a:t>
                      </a:r>
                    </a:p>
                  </a:txBody>
                  <a:tcPr anchor="ctr">
                    <a:solidFill>
                      <a:schemeClr val="bg1">
                        <a:lumMod val="85000"/>
                      </a:schemeClr>
                    </a:solidFill>
                  </a:tcPr>
                </a:tc>
                <a:tc>
                  <a:txBody>
                    <a:bodyPr/>
                    <a:lstStyle/>
                    <a:p>
                      <a:pPr algn="just"/>
                      <a:r>
                        <a:rPr lang="en-US" b="0" dirty="0"/>
                        <a:t>RP7 Sampling</a:t>
                      </a:r>
                    </a:p>
                  </a:txBody>
                  <a:tcPr anchor="ctr"/>
                </a:tc>
                <a:extLst>
                  <a:ext uri="{0D108BD9-81ED-4DB2-BD59-A6C34878D82A}">
                    <a16:rowId xmlns:a16="http://schemas.microsoft.com/office/drawing/2014/main" val="1109385184"/>
                  </a:ext>
                </a:extLst>
              </a:tr>
              <a:tr h="461355">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Plan an investigation to investigate the distribution of _______ using a transect line.</a:t>
                      </a:r>
                      <a:endParaRPr lang="en-US" b="0" dirty="0"/>
                    </a:p>
                  </a:txBody>
                  <a:tcPr anchor="ctr"/>
                </a:tc>
                <a:extLst>
                  <a:ext uri="{0D108BD9-81ED-4DB2-BD59-A6C34878D82A}">
                    <a16:rowId xmlns:a16="http://schemas.microsoft.com/office/drawing/2014/main" val="319181968"/>
                  </a:ext>
                </a:extLst>
              </a:tr>
              <a:tr h="2907496">
                <a:tc>
                  <a:txBody>
                    <a:bodyPr/>
                    <a:lstStyle/>
                    <a:p>
                      <a:pPr algn="ctr"/>
                      <a:r>
                        <a:rPr lang="en-US" sz="1350" b="1" dirty="0"/>
                        <a:t>Info</a:t>
                      </a:r>
                    </a:p>
                  </a:txBody>
                  <a:tcPr anchor="ctr">
                    <a:solidFill>
                      <a:schemeClr val="bg1">
                        <a:lumMod val="85000"/>
                      </a:schemeClr>
                    </a:solidFill>
                  </a:tcPr>
                </a:tc>
                <a:tc>
                  <a:txBody>
                    <a:bodyPr/>
                    <a:lstStyle/>
                    <a:p>
                      <a:pPr algn="just"/>
                      <a:r>
                        <a:rPr lang="en-US" dirty="0"/>
                        <a:t>In this question you could be to investigate the distribution of different organisms in different habitats using transects. Examples that have been assessed in the past include:</a:t>
                      </a:r>
                    </a:p>
                    <a:p>
                      <a:pPr algn="just"/>
                      <a:endParaRPr lang="en-US" dirty="0"/>
                    </a:p>
                    <a:p>
                      <a:pPr marL="285750" indent="-285750" algn="just">
                        <a:buFont typeface="Arial" panose="020B0604020202020204" pitchFamily="34" charset="0"/>
                        <a:buChar char="•"/>
                      </a:pPr>
                      <a:r>
                        <a:rPr lang="en-US" dirty="0"/>
                        <a:t>Seaweed along a seashore.</a:t>
                      </a:r>
                    </a:p>
                    <a:p>
                      <a:pPr marL="285750" indent="-285750" algn="just">
                        <a:buFont typeface="Arial" panose="020B0604020202020204" pitchFamily="34" charset="0"/>
                        <a:buChar char="•"/>
                      </a:pPr>
                      <a:r>
                        <a:rPr lang="en-US" dirty="0"/>
                        <a:t>Plants growing along a stream.</a:t>
                      </a:r>
                    </a:p>
                    <a:p>
                      <a:pPr marL="285750" indent="-285750" algn="just">
                        <a:buFont typeface="Arial" panose="020B0604020202020204" pitchFamily="34" charset="0"/>
                        <a:buChar char="•"/>
                      </a:pPr>
                      <a:r>
                        <a:rPr lang="en-US" dirty="0"/>
                        <a:t>Dandelion distribution.</a:t>
                      </a:r>
                    </a:p>
                    <a:p>
                      <a:pPr marL="285750" indent="-285750" algn="just">
                        <a:buFont typeface="Arial" panose="020B0604020202020204" pitchFamily="34" charset="0"/>
                        <a:buChar char="•"/>
                      </a:pPr>
                      <a:r>
                        <a:rPr lang="en-US" dirty="0"/>
                        <a:t>Plants growing along a lake.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lgn="just">
                        <a:buFont typeface="+mj-lt"/>
                        <a:buAutoNum type="arabicPeriod"/>
                      </a:pPr>
                      <a:r>
                        <a:rPr lang="en-US" dirty="0"/>
                        <a:t>Identify where the transect will be placed.</a:t>
                      </a:r>
                    </a:p>
                    <a:p>
                      <a:pPr marL="342900" indent="-342900" algn="just">
                        <a:buFont typeface="+mj-lt"/>
                        <a:buAutoNum type="arabicPeriod"/>
                      </a:pPr>
                      <a:r>
                        <a:rPr lang="en-US" dirty="0"/>
                        <a:t>Describe the placement of the quadrats.</a:t>
                      </a:r>
                    </a:p>
                    <a:p>
                      <a:pPr marL="342900" indent="-342900" algn="just">
                        <a:buFont typeface="+mj-lt"/>
                        <a:buAutoNum type="arabicPeriod"/>
                      </a:pPr>
                      <a:r>
                        <a:rPr lang="en-US" dirty="0"/>
                        <a:t>Identify what you will be recording.</a:t>
                      </a:r>
                    </a:p>
                    <a:p>
                      <a:pPr marL="342900" indent="-342900" algn="just">
                        <a:buFont typeface="+mj-lt"/>
                        <a:buAutoNum type="arabicPeriod"/>
                      </a:pPr>
                      <a:r>
                        <a:rPr lang="en-US" dirty="0"/>
                        <a:t>Identify repeats that you will do in different locations.</a:t>
                      </a:r>
                    </a:p>
                  </a:txBody>
                  <a:tcPr anchor="ctr"/>
                </a:tc>
                <a:extLst>
                  <a:ext uri="{0D108BD9-81ED-4DB2-BD59-A6C34878D82A}">
                    <a16:rowId xmlns:a16="http://schemas.microsoft.com/office/drawing/2014/main" val="337813050"/>
                  </a:ext>
                </a:extLst>
              </a:tr>
              <a:tr h="139354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When placing quadrats along a transect you will use regular intervals.  This is so that you will get data for the position of the organism you are investigating at different distances along the varying conditions of the habitat.</a:t>
                      </a:r>
                    </a:p>
                  </a:txBody>
                  <a:tcPr anchor="ctr"/>
                </a:tc>
                <a:extLst>
                  <a:ext uri="{0D108BD9-81ED-4DB2-BD59-A6C34878D82A}">
                    <a16:rowId xmlns:a16="http://schemas.microsoft.com/office/drawing/2014/main" val="2427651414"/>
                  </a:ext>
                </a:extLst>
              </a:tr>
              <a:tr h="3014610">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Investigate the distribution of seaweed from the sea up to the rocks.</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b="1" dirty="0"/>
                    </a:p>
                    <a:p>
                      <a:pPr marL="342900" indent="-342900" algn="just">
                        <a:buFont typeface="+mj-lt"/>
                        <a:buAutoNum type="arabicPeriod"/>
                      </a:pPr>
                      <a:r>
                        <a:rPr lang="en-GB" sz="1350" b="0" i="0" u="none" strike="noStrike" kern="1200" dirty="0">
                          <a:solidFill>
                            <a:schemeClr val="tx1"/>
                          </a:solidFill>
                          <a:effectLst/>
                          <a:latin typeface="+mn-lt"/>
                          <a:ea typeface="+mn-ea"/>
                          <a:cs typeface="+mn-cs"/>
                        </a:rPr>
                        <a:t>Place a transect line at a right angle from the sea.</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Place the quadrat at the point closest to the sea.</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Record the abundance of different seaweeds.</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placing the quadrat at regular intervals up the shoreline.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placing the transect several more ties at different positions along the shore.</a:t>
                      </a:r>
                    </a:p>
                  </a:txBody>
                  <a:tcPr anchor="ctr"/>
                </a:tc>
                <a:extLst>
                  <a:ext uri="{0D108BD9-81ED-4DB2-BD59-A6C34878D82A}">
                    <a16:rowId xmlns:a16="http://schemas.microsoft.com/office/drawing/2014/main" val="971397409"/>
                  </a:ext>
                </a:extLst>
              </a:tr>
              <a:tr h="117550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investigate the abundance of plants along a stream, from the shore of a lake and the abundance of dandelions from the edge of a woodland.</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8997797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36986</TotalTime>
  <Words>3973</Words>
  <Application>Microsoft Macintosh PowerPoint</Application>
  <PresentationFormat>A4 Paper (210x297 mm)</PresentationFormat>
  <Paragraphs>581</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127</cp:revision>
  <cp:lastPrinted>2020-09-23T15:34:44Z</cp:lastPrinted>
  <dcterms:created xsi:type="dcterms:W3CDTF">2020-03-08T14:02:10Z</dcterms:created>
  <dcterms:modified xsi:type="dcterms:W3CDTF">2022-02-13T13:23:44Z</dcterms:modified>
</cp:coreProperties>
</file>