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67" r:id="rId2"/>
    <p:sldId id="265" r:id="rId3"/>
    <p:sldId id="264" r:id="rId4"/>
    <p:sldId id="278" r:id="rId5"/>
    <p:sldId id="279" r:id="rId6"/>
    <p:sldId id="323" r:id="rId7"/>
    <p:sldId id="271" r:id="rId8"/>
    <p:sldId id="324" r:id="rId9"/>
    <p:sldId id="274" r:id="rId10"/>
    <p:sldId id="308" r:id="rId11"/>
    <p:sldId id="310" r:id="rId12"/>
    <p:sldId id="311" r:id="rId13"/>
    <p:sldId id="320" r:id="rId14"/>
    <p:sldId id="321" r:id="rId15"/>
    <p:sldId id="322" r:id="rId1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20"/>
    <p:restoredTop sz="95707"/>
  </p:normalViewPr>
  <p:slideViewPr>
    <p:cSldViewPr snapToGrid="0" snapToObjects="1">
      <p:cViewPr>
        <p:scale>
          <a:sx n="80" d="100"/>
          <a:sy n="80" d="100"/>
        </p:scale>
        <p:origin x="2720" y="-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63530C-6DBC-C544-988A-DA35B326C1A0}" type="datetimeFigureOut">
              <a:rPr lang="en-US" smtClean="0"/>
              <a:t>2/13/22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05717-7245-0740-9C7F-09FE3987F0C7}" type="slidenum">
              <a:rPr lang="en-US" smtClean="0"/>
              <a:t>‹#›</a:t>
            </a:fld>
            <a:endParaRPr lang="en-US"/>
          </a:p>
        </p:txBody>
      </p:sp>
    </p:spTree>
    <p:extLst>
      <p:ext uri="{BB962C8B-B14F-4D97-AF65-F5344CB8AC3E}">
        <p14:creationId xmlns:p14="http://schemas.microsoft.com/office/powerpoint/2010/main" val="3049180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5842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1649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78095C4-142B-0848-8CD2-BA8DC0868A3D}" type="datetimeFigureOut">
              <a:rPr lang="en-US" smtClean="0"/>
              <a:t>2/13/22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095C4-142B-0848-8CD2-BA8DC0868A3D}" type="datetimeFigureOut">
              <a:rPr lang="en-US" smtClean="0"/>
              <a:t>2/13/22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2/13/22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C43A0BD2-F97E-F244-B34F-A732E779E07F}"/>
              </a:ext>
            </a:extLst>
          </p:cNvPr>
          <p:cNvGraphicFramePr>
            <a:graphicFrameLocks noGrp="1"/>
          </p:cNvGraphicFramePr>
          <p:nvPr>
            <p:extLst>
              <p:ext uri="{D42A27DB-BD31-4B8C-83A1-F6EECF244321}">
                <p14:modId xmlns:p14="http://schemas.microsoft.com/office/powerpoint/2010/main" val="2810194256"/>
              </p:ext>
            </p:extLst>
          </p:nvPr>
        </p:nvGraphicFramePr>
        <p:xfrm>
          <a:off x="3742267" y="934658"/>
          <a:ext cx="2846757" cy="3112770"/>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430530">
                <a:tc gridSpan="2">
                  <a:txBody>
                    <a:bodyPr/>
                    <a:lstStyle/>
                    <a:p>
                      <a:pPr algn="ctr">
                        <a:spcAft>
                          <a:spcPts val="0"/>
                        </a:spcAft>
                      </a:pPr>
                      <a:r>
                        <a:rPr lang="en-US" sz="2000" b="1" dirty="0">
                          <a:effectLst/>
                        </a:rPr>
                        <a:t>Biology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179070">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Hormonal Coordination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5103218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Reproduction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17522224"/>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Adaptations and Interdependence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93365888"/>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B17</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Organising an Ecosystem</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528654291"/>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RP7</a:t>
                      </a:r>
                    </a:p>
                  </a:txBody>
                  <a:tcPr marL="68580" marR="68580" marT="0" marB="0" anchor="ctr">
                    <a:lnL w="57150" cap="flat" cmpd="sng" algn="ctr">
                      <a:solidFill>
                        <a:schemeClr val="tx1"/>
                      </a:solidFill>
                      <a:prstDash val="solid"/>
                      <a:round/>
                      <a:headEnd type="none" w="med" len="med"/>
                      <a:tailEnd type="none" w="med" len="med"/>
                    </a:lnL>
                    <a:lnB w="57150" cap="flat" cmpd="sng" algn="ctr">
                      <a:solidFill>
                        <a:schemeClr val="tx1"/>
                      </a:solidFill>
                      <a:prstDash val="solid"/>
                      <a:round/>
                      <a:headEnd type="none" w="med" len="med"/>
                      <a:tailEnd type="none" w="med" len="med"/>
                    </a:lnB>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Measuring Population Sizes</a:t>
                      </a:r>
                    </a:p>
                  </a:txBody>
                  <a:tcPr marL="68580" marR="68580" marT="0" marB="0" anchor="ctr">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2581349"/>
                  </a:ext>
                </a:extLst>
              </a:tr>
            </a:tbl>
          </a:graphicData>
        </a:graphic>
      </p:graphicFrame>
      <p:sp>
        <p:nvSpPr>
          <p:cNvPr id="9" name="TextBox 8">
            <a:extLst>
              <a:ext uri="{FF2B5EF4-FFF2-40B4-BE49-F238E27FC236}">
                <a16:creationId xmlns:a16="http://schemas.microsoft.com/office/drawing/2014/main" id="{3E87D642-B73D-7349-AB2F-0BBAAF3C4786}"/>
              </a:ext>
            </a:extLst>
          </p:cNvPr>
          <p:cNvSpPr txBox="1"/>
          <p:nvPr/>
        </p:nvSpPr>
        <p:spPr>
          <a:xfrm>
            <a:off x="48126" y="431758"/>
            <a:ext cx="3623733" cy="3170099"/>
          </a:xfrm>
          <a:prstGeom prst="rect">
            <a:avLst/>
          </a:prstGeom>
          <a:noFill/>
        </p:spPr>
        <p:txBody>
          <a:bodyPr wrap="square" rtlCol="0">
            <a:spAutoFit/>
          </a:bodyPr>
          <a:lstStyle/>
          <a:p>
            <a:pPr algn="ctr"/>
            <a:r>
              <a:rPr lang="en-US" sz="4000" b="1" dirty="0"/>
              <a:t>Biology Paper 2 </a:t>
            </a:r>
          </a:p>
          <a:p>
            <a:pPr algn="ctr"/>
            <a:endParaRPr lang="en-US" sz="4000" b="1" dirty="0"/>
          </a:p>
          <a:p>
            <a:pPr algn="ctr"/>
            <a:r>
              <a:rPr lang="en-US" sz="4000" b="1" dirty="0"/>
              <a:t>Model Exam Question Booklet</a:t>
            </a:r>
          </a:p>
        </p:txBody>
      </p:sp>
      <p:sp>
        <p:nvSpPr>
          <p:cNvPr id="8" name="TextBox 7">
            <a:extLst>
              <a:ext uri="{FF2B5EF4-FFF2-40B4-BE49-F238E27FC236}">
                <a16:creationId xmlns:a16="http://schemas.microsoft.com/office/drawing/2014/main" id="{BBDB1FCE-F46E-994C-8396-3A2D34E32C01}"/>
              </a:ext>
            </a:extLst>
          </p:cNvPr>
          <p:cNvSpPr txBox="1"/>
          <p:nvPr/>
        </p:nvSpPr>
        <p:spPr>
          <a:xfrm>
            <a:off x="-7049" y="3758775"/>
            <a:ext cx="3758647" cy="1384995"/>
          </a:xfrm>
          <a:prstGeom prst="rect">
            <a:avLst/>
          </a:prstGeom>
          <a:noFill/>
        </p:spPr>
        <p:txBody>
          <a:bodyPr wrap="square" rtlCol="0">
            <a:spAutoFit/>
          </a:bodyPr>
          <a:lstStyle/>
          <a:p>
            <a:pPr algn="ctr"/>
            <a:r>
              <a:rPr lang="en-US" sz="2800" b="1" dirty="0">
                <a:solidFill>
                  <a:srgbClr val="00B050"/>
                </a:solidFill>
              </a:rPr>
              <a:t>Essential Content for the 2022 </a:t>
            </a:r>
            <a:r>
              <a:rPr lang="en-US" sz="2800" b="1" u="sng" dirty="0">
                <a:solidFill>
                  <a:srgbClr val="00B050"/>
                </a:solidFill>
              </a:rPr>
              <a:t>Foundation</a:t>
            </a:r>
            <a:r>
              <a:rPr lang="en-US" sz="2800" b="1" dirty="0">
                <a:solidFill>
                  <a:srgbClr val="00B050"/>
                </a:solidFill>
              </a:rPr>
              <a:t> Trilogy Science Exam</a:t>
            </a:r>
          </a:p>
        </p:txBody>
      </p:sp>
      <p:sp>
        <p:nvSpPr>
          <p:cNvPr id="10" name="Rectangle 9">
            <a:extLst>
              <a:ext uri="{FF2B5EF4-FFF2-40B4-BE49-F238E27FC236}">
                <a16:creationId xmlns:a16="http://schemas.microsoft.com/office/drawing/2014/main" id="{EE804161-E49A-0344-BBDA-9FD3711A51D6}"/>
              </a:ext>
            </a:extLst>
          </p:cNvPr>
          <p:cNvSpPr/>
          <p:nvPr/>
        </p:nvSpPr>
        <p:spPr>
          <a:xfrm>
            <a:off x="240633" y="5862983"/>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EB1559-A614-9F42-A1AB-29404619B754}"/>
              </a:ext>
            </a:extLst>
          </p:cNvPr>
          <p:cNvSpPr/>
          <p:nvPr/>
        </p:nvSpPr>
        <p:spPr>
          <a:xfrm>
            <a:off x="259831" y="7136902"/>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956F82-D6E0-134D-9FFC-243EECF9491E}"/>
              </a:ext>
            </a:extLst>
          </p:cNvPr>
          <p:cNvSpPr/>
          <p:nvPr/>
        </p:nvSpPr>
        <p:spPr>
          <a:xfrm>
            <a:off x="144547" y="5383942"/>
            <a:ext cx="3312796" cy="369332"/>
          </a:xfrm>
          <a:prstGeom prst="rect">
            <a:avLst/>
          </a:prstGeom>
        </p:spPr>
        <p:txBody>
          <a:bodyPr wrap="square">
            <a:spAutoFit/>
          </a:bodyPr>
          <a:lstStyle/>
          <a:p>
            <a:pPr algn="just"/>
            <a:r>
              <a:rPr lang="en-US" b="1" dirty="0"/>
              <a:t>This booklet is split into 3 parts.</a:t>
            </a:r>
          </a:p>
        </p:txBody>
      </p:sp>
      <p:sp>
        <p:nvSpPr>
          <p:cNvPr id="15" name="Rectangle 14">
            <a:extLst>
              <a:ext uri="{FF2B5EF4-FFF2-40B4-BE49-F238E27FC236}">
                <a16:creationId xmlns:a16="http://schemas.microsoft.com/office/drawing/2014/main" id="{D4810B5E-3844-3D49-B0E0-66DB35DAAA59}"/>
              </a:ext>
            </a:extLst>
          </p:cNvPr>
          <p:cNvSpPr/>
          <p:nvPr/>
        </p:nvSpPr>
        <p:spPr>
          <a:xfrm>
            <a:off x="268975" y="8410821"/>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FD502C3-6F52-004C-B7CB-B1C5520FEA43}"/>
              </a:ext>
            </a:extLst>
          </p:cNvPr>
          <p:cNvSpPr txBox="1"/>
          <p:nvPr/>
        </p:nvSpPr>
        <p:spPr>
          <a:xfrm>
            <a:off x="268976" y="5576648"/>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Biology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It is a system composed of glands which secrete chemicals called hormones directly into the blood stream.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Blood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much slower and involves the blood stream rather than nerves to produce an effect.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a master gland which secretes several hormones into the blood.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Its releases hormones that stimulate other hormones to be released from other glands.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pancreas.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Insulin is released that moves glucose into muscle and liver cells and converts it into glycogen for storage.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disorder in which the pancreas fails to make enough insulin.  It causes uncontrolled high blood glucose levels.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Insulin injections.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Cannot control blood sugar.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would be broken down by proteases in the stomach.</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Protein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disorder in which the body cells no longer respond to insulin produced by the pancreas.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carbohydrate-controlled diet and an exercise regime.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Obesity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lvl="0" algn="just"/>
            <a:r>
              <a:rPr lang="en-GB" sz="1100" dirty="0"/>
              <a:t> </a:t>
            </a: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endocrine system?</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do hormones travel around the body?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does the hormonal system compare to the nervous system?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pituitary gland?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the pituitary gland known as a master gland?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blood glucose concentration monitored and controlled by?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if blood glucose is too high?</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type 1 diabetes?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type 1 diabetes treated?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symptom of diabetes?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can’t insulin be taken by mouth?</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type of substance is insulin?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type 2 diabetes?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type 2 diabetes treated?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risk factor of type 2 diabetes?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dirty="0"/>
          </a:p>
          <a:p>
            <a:r>
              <a:rPr lang="en-GB" dirty="0"/>
              <a:t> </a:t>
            </a:r>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78894"/>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B11: Hormonal</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61BEC43-BF92-7744-9A48-0C0169B6D40C}"/>
              </a:ext>
            </a:extLst>
          </p:cNvPr>
          <p:cNvSpPr/>
          <p:nvPr/>
        </p:nvSpPr>
        <p:spPr>
          <a:xfrm>
            <a:off x="527312" y="310632"/>
            <a:ext cx="1430071"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Coordination</a:t>
            </a:r>
            <a:endParaRPr lang="en-US" dirty="0"/>
          </a:p>
        </p:txBody>
      </p:sp>
    </p:spTree>
    <p:extLst>
      <p:ext uri="{BB962C8B-B14F-4D97-AF65-F5344CB8AC3E}">
        <p14:creationId xmlns:p14="http://schemas.microsoft.com/office/powerpoint/2010/main" val="3425925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a:t>
            </a: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 polymer made up of two strands forming a double helix. </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Chromosomes</a:t>
            </a: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 </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Section of DNA that codes for a specific protein.</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entire genetic material of that organisms.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Helps us understand/treat inherited disorders and trace human migration patterns from the past.  </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Fur colour in mice and red-green colour blindness</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 sex cell.</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S</a:t>
            </a: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tructure in th</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e nucleus that contains genes.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A section of DNA that codes for a protein.</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 variation of a gene.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An allele that is always expressed, even if only one copy </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is present.</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An allele that is only expressed if there are two cop</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ies present.</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Having two identical alleles of a particular gene.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Having two different alleles of a particular gene.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C</a:t>
            </a: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haracteristic that </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presents because of genotype.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genetic material of ana organism.</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It is always expressed, even if there is only 1 copy of the allele.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If two copies of the allele are present.</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The organism has two of the same allel</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es for the trait.</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The organism has two different alleles for the trait.</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 disorder that causes extra fingers  or toes.  It is caused by a dominant allele.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A </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disorder of the cell membranes that is caused by a recessive allele.</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DNA?</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DNA contained within?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gene?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genome?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knowledge of the genome important?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characteristics are controlled by 1 gene?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gamete?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chromosome?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gene?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an allele?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dominant allele?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recessive allele?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does homozygous mean?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does heterozygous mean?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phenotype?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genotype?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is a dominant allele expressed?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is a recessive allele expressed?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does it mean if an organism is homozygous for a trait?</a:t>
            </a:r>
          </a:p>
          <a:p>
            <a:pPr marL="228600" lvl="0" indent="-228600" algn="just">
              <a:buFont typeface="+mj-lt"/>
              <a:buAutoNum type="arabicPeriod"/>
            </a:pPr>
            <a:endParaRPr lang="en-GB" sz="1100" dirty="0"/>
          </a:p>
          <a:p>
            <a:pPr marL="228600" indent="-228600" algn="just">
              <a:buFont typeface="+mj-lt"/>
              <a:buAutoNum type="arabicPeriod"/>
            </a:pPr>
            <a:r>
              <a:rPr lang="en-GB" sz="1100" dirty="0"/>
              <a:t>What does it mean if an organism is heterozygous for a trait?</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polydactyly?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cystic fibrosis?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B13: Reproduction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914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The interaction of a community of living organisms with the non-living parts of their environment.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Light, space, water and mineral ions.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Food, mates, territory.</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A community in which all the species and environmental factors are in balance to the population sizes remain fairly constant.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Food, shelter, pollination, seed dispersal.</a:t>
            </a:r>
          </a:p>
          <a:p>
            <a:pPr marL="342900" lvl="0" indent="-342900" algn="just">
              <a:buFont typeface="+mj-lt"/>
              <a:buAutoNum type="arabicPeriod"/>
            </a:pPr>
            <a:endParaRPr lang="en-GB" sz="1100" dirty="0"/>
          </a:p>
          <a:p>
            <a:pPr marL="342900" lvl="0" indent="-342900" algn="just">
              <a:buFont typeface="+mj-lt"/>
              <a:buAutoNum type="arabicPeriod"/>
            </a:pPr>
            <a:endParaRPr lang="en-GB" sz="1100" dirty="0"/>
          </a:p>
          <a:p>
            <a:pPr marL="342900" lvl="0" indent="-342900" algn="just">
              <a:buFont typeface="+mj-lt"/>
              <a:buAutoNum type="arabicPeriod"/>
            </a:pPr>
            <a:r>
              <a:rPr lang="en-GB" sz="1100" dirty="0"/>
              <a:t>Where different species rely on each other for different things.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Non-living part of the environment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Living part of the environment</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Light intensity, temperature, moisture levels, soil pH, soil mineral content, wind intensity and direction, carbon dioxide levels for plants and oxygen levels for aquatic animals.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More light for faster photosynthesis so more glucose which is used for growth.</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Faster rate of photosynthesis so more glucose which is used for growth.</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Availability of food, new predators arriving, new pathogens, another species outcompeting the other.</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The organism it eats, and the other predators that eat it, will decrease in number. </a:t>
            </a:r>
          </a:p>
          <a:p>
            <a:pPr marL="342900" lvl="0" indent="-3429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There will be no immunity, the disease will spread quickly, and numbers of the infected organism will decrease. The predators of the infected organism will decrease.</a:t>
            </a: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an ecosystem?</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 plants compete for?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 animals compete for?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stable community?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do different species depend on each other for?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interdependence?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definition of “abiotic factor”?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definition of “biotic factor”?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abiotic factors?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would a greater light intensity affect the growth of plants?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would a higher temperature affect the growth of plants?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biotic factors?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effect may the arrival of a new predator have in an ecosystem?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effect will a new pathogen have on an ecosystem?</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237512"/>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B16: Adaptations and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56D92A-DC1D-BC4B-9724-3880E8271721}"/>
              </a:ext>
            </a:extLst>
          </p:cNvPr>
          <p:cNvSpPr/>
          <p:nvPr/>
        </p:nvSpPr>
        <p:spPr>
          <a:xfrm>
            <a:off x="551254" y="262276"/>
            <a:ext cx="1813573"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Interdependence</a:t>
            </a:r>
            <a:endParaRPr lang="en-US" dirty="0"/>
          </a:p>
        </p:txBody>
      </p:sp>
    </p:spTree>
    <p:extLst>
      <p:ext uri="{BB962C8B-B14F-4D97-AF65-F5344CB8AC3E}">
        <p14:creationId xmlns:p14="http://schemas.microsoft.com/office/powerpoint/2010/main" val="3880003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Photosynthetic organisms that are the producers of biomass.  They are the start of a food chain.</a:t>
            </a:r>
          </a:p>
          <a:p>
            <a:pPr marL="342900" lvl="0" indent="-342900" algn="just">
              <a:buFont typeface="+mj-lt"/>
              <a:buAutoNum type="arabicPeriod"/>
            </a:pPr>
            <a:r>
              <a:rPr lang="en-GB" sz="1100" dirty="0"/>
              <a:t> A green plant or alga.</a:t>
            </a:r>
          </a:p>
          <a:p>
            <a:pPr marL="342900" lvl="0" indent="-342900" algn="just">
              <a:buFont typeface="+mj-lt"/>
              <a:buAutoNum type="arabicPeriod"/>
            </a:pPr>
            <a:r>
              <a:rPr lang="en-GB" sz="1100" dirty="0"/>
              <a:t>Food chains.</a:t>
            </a:r>
          </a:p>
          <a:p>
            <a:pPr marL="342900" lvl="0" indent="-342900" algn="just">
              <a:buFont typeface="+mj-lt"/>
              <a:buAutoNum type="arabicPeriod"/>
            </a:pPr>
            <a:endParaRPr lang="en-GB" sz="1100" dirty="0"/>
          </a:p>
          <a:p>
            <a:pPr marL="342900" lvl="0" indent="-342900" algn="just">
              <a:buFont typeface="+mj-lt"/>
              <a:buAutoNum type="arabicPeriod"/>
            </a:pPr>
            <a:r>
              <a:rPr lang="en-GB" sz="1100" dirty="0"/>
              <a:t>Organisms that each producers.</a:t>
            </a:r>
          </a:p>
          <a:p>
            <a:pPr marL="342900" lvl="0" indent="-342900" algn="just">
              <a:buFont typeface="+mj-lt"/>
              <a:buAutoNum type="arabicPeriod"/>
            </a:pPr>
            <a:r>
              <a:rPr lang="en-GB" sz="1100" dirty="0"/>
              <a:t>Organisms that eat primary consumers.</a:t>
            </a: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An animal that eats.</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Consumers that kill and eat other animals</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Consumers that are hunted and killed by other animals.</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To provide the building blocks for future organisms.</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It is the way that carbon is returned from organisms to the atmosphere as carbon dioxide to then be use by plants in photosynthesis.</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Photosynthesis, respiration, combustion</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Carbon Dioxide + Water  Glucose + Oxygen</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Glucose + Oxygen  Carbon Dioxide + Water</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Fuel + Oxygen  Carbon Dioxide + Water</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Microorganisms such as bacteria feed on the organic compounds in the dead material and respire releasing carbon dioxide.</a:t>
            </a:r>
          </a:p>
          <a:p>
            <a:pPr marL="342900" lvl="0" indent="-3429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It provides fresh water for plants and animals on land before draining into the sea.  The water is continuously evaporated and precipitated.</a:t>
            </a: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342900" lvl="0" indent="-342900" algn="just">
              <a:buFont typeface="+mj-lt"/>
              <a:buAutoNum type="arabicPeriod"/>
            </a:pPr>
            <a:endParaRPr lang="en-GB" sz="1100" dirty="0"/>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are producers?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producers?</a:t>
            </a:r>
          </a:p>
          <a:p>
            <a:pPr marL="228600" lvl="0" indent="-228600" algn="just">
              <a:buFont typeface="+mj-lt"/>
              <a:buAutoNum type="arabicPeriod"/>
            </a:pPr>
            <a:r>
              <a:rPr lang="en-GB" sz="1100" dirty="0"/>
              <a:t>How can feeding relationships within a community be represented?</a:t>
            </a:r>
          </a:p>
          <a:p>
            <a:pPr marL="228600" lvl="0" indent="-228600" algn="just">
              <a:buFont typeface="+mj-lt"/>
              <a:buAutoNum type="arabicPeriod"/>
            </a:pPr>
            <a:r>
              <a:rPr lang="en-GB" sz="1100" dirty="0"/>
              <a:t>What are primary consumers?</a:t>
            </a:r>
          </a:p>
          <a:p>
            <a:pPr marL="228600" lvl="0" indent="-228600" algn="just">
              <a:buFont typeface="+mj-lt"/>
              <a:buAutoNum type="arabicPeriod"/>
            </a:pPr>
            <a:r>
              <a:rPr lang="en-GB" sz="1100" dirty="0"/>
              <a:t>What are secondary consumers?</a:t>
            </a:r>
          </a:p>
          <a:p>
            <a:pPr marL="228600" lvl="0" indent="-228600" algn="just">
              <a:buFont typeface="+mj-lt"/>
              <a:buAutoNum type="arabicPeriod"/>
            </a:pPr>
            <a:r>
              <a:rPr lang="en-GB" sz="1100" dirty="0"/>
              <a:t>What are consumers?</a:t>
            </a:r>
          </a:p>
          <a:p>
            <a:pPr marL="228600" lvl="0" indent="-228600" algn="just">
              <a:buFont typeface="+mj-lt"/>
              <a:buAutoNum type="arabicPeriod"/>
            </a:pPr>
            <a:r>
              <a:rPr lang="en-GB" sz="1100" dirty="0"/>
              <a:t>What are predators?</a:t>
            </a:r>
          </a:p>
          <a:p>
            <a:pPr marL="228600" lvl="0" indent="-228600" algn="just">
              <a:buFont typeface="+mj-lt"/>
              <a:buAutoNum type="arabicPeriod"/>
            </a:pPr>
            <a:r>
              <a:rPr lang="en-GB" sz="1100" dirty="0"/>
              <a:t>What are prey?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it important that materials are cycled?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carbon cycle?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some of the processes that cycle carbon?</a:t>
            </a:r>
          </a:p>
          <a:p>
            <a:pPr marL="228600" lvl="0" indent="-228600" algn="just">
              <a:buFont typeface="+mj-lt"/>
              <a:buAutoNum type="arabicPeriod"/>
            </a:pPr>
            <a:r>
              <a:rPr lang="en-GB" sz="1100" dirty="0"/>
              <a:t>What is the word equation for photosynthesis?</a:t>
            </a:r>
          </a:p>
          <a:p>
            <a:pPr marL="228600" lvl="0" indent="-228600" algn="just">
              <a:buFont typeface="+mj-lt"/>
              <a:buAutoNum type="arabicPeriod"/>
            </a:pPr>
            <a:r>
              <a:rPr lang="en-GB" sz="1100" dirty="0"/>
              <a:t>What is the word equation for respiration?</a:t>
            </a:r>
          </a:p>
          <a:p>
            <a:pPr marL="228600" lvl="0" indent="-228600" algn="just">
              <a:buFont typeface="+mj-lt"/>
              <a:buAutoNum type="arabicPeriod"/>
            </a:pPr>
            <a:r>
              <a:rPr lang="en-GB" sz="1100" dirty="0"/>
              <a:t>What is the word equation for combustion?</a:t>
            </a:r>
          </a:p>
          <a:p>
            <a:pPr marL="228600" lvl="0" indent="-228600" algn="just">
              <a:buFont typeface="+mj-lt"/>
              <a:buAutoNum type="arabicPeriod"/>
            </a:pPr>
            <a:r>
              <a:rPr lang="en-GB" sz="1100" dirty="0"/>
              <a:t>How is carbon returned to the environment when an organism dies?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during the water cycle?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64257"/>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B17: Organising an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56D92A-DC1D-BC4B-9724-3880E8271721}"/>
              </a:ext>
            </a:extLst>
          </p:cNvPr>
          <p:cNvSpPr/>
          <p:nvPr/>
        </p:nvSpPr>
        <p:spPr>
          <a:xfrm>
            <a:off x="551254" y="435531"/>
            <a:ext cx="1177053"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Ecosystem</a:t>
            </a:r>
            <a:endParaRPr lang="en-US" dirty="0"/>
          </a:p>
        </p:txBody>
      </p:sp>
    </p:spTree>
    <p:extLst>
      <p:ext uri="{BB962C8B-B14F-4D97-AF65-F5344CB8AC3E}">
        <p14:creationId xmlns:p14="http://schemas.microsoft.com/office/powerpoint/2010/main" val="1403279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689820209"/>
              </p:ext>
            </p:extLst>
          </p:nvPr>
        </p:nvGraphicFramePr>
        <p:xfrm>
          <a:off x="153954" y="275254"/>
          <a:ext cx="6486332" cy="9476419"/>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83654">
                <a:tc>
                  <a:txBody>
                    <a:bodyPr/>
                    <a:lstStyle/>
                    <a:p>
                      <a:pPr algn="ctr"/>
                      <a:r>
                        <a:rPr lang="en-US" sz="1350" b="1" dirty="0"/>
                        <a:t>Topic</a:t>
                      </a:r>
                    </a:p>
                  </a:txBody>
                  <a:tcPr anchor="ctr">
                    <a:solidFill>
                      <a:schemeClr val="bg1">
                        <a:lumMod val="85000"/>
                      </a:schemeClr>
                    </a:solidFill>
                  </a:tcPr>
                </a:tc>
                <a:tc>
                  <a:txBody>
                    <a:bodyPr/>
                    <a:lstStyle/>
                    <a:p>
                      <a:pPr algn="just"/>
                      <a:r>
                        <a:rPr lang="en-US" b="0" dirty="0"/>
                        <a:t>B11 Hormonal Coordination</a:t>
                      </a:r>
                    </a:p>
                  </a:txBody>
                  <a:tcPr anchor="ctr"/>
                </a:tc>
                <a:extLst>
                  <a:ext uri="{0D108BD9-81ED-4DB2-BD59-A6C34878D82A}">
                    <a16:rowId xmlns:a16="http://schemas.microsoft.com/office/drawing/2014/main" val="1109385184"/>
                  </a:ext>
                </a:extLst>
              </a:tr>
              <a:tr h="711524">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what happens when blood glucose levels rise.</a:t>
                      </a:r>
                    </a:p>
                    <a:p>
                      <a:pPr lvl="0" algn="just" fontAlgn="base"/>
                      <a:r>
                        <a:rPr lang="en-GB" sz="1350" b="0" i="0" u="none" strike="noStrike" kern="1200" dirty="0">
                          <a:solidFill>
                            <a:schemeClr val="tx1"/>
                          </a:solidFill>
                          <a:effectLst/>
                          <a:latin typeface="+mn-lt"/>
                          <a:ea typeface="+mn-ea"/>
                          <a:cs typeface="+mn-cs"/>
                        </a:rPr>
                        <a:t>Explain the cause of diabetes and how it is controlled.</a:t>
                      </a:r>
                    </a:p>
                    <a:p>
                      <a:pPr algn="just"/>
                      <a:r>
                        <a:rPr lang="en-GB" sz="1350" b="0" i="0" u="none" strike="noStrike" kern="1200" dirty="0">
                          <a:solidFill>
                            <a:schemeClr val="tx1"/>
                          </a:solidFill>
                          <a:effectLst/>
                          <a:latin typeface="+mn-lt"/>
                          <a:ea typeface="+mn-ea"/>
                          <a:cs typeface="+mn-cs"/>
                        </a:rPr>
                        <a:t>People with diabetes may be asked to control their diet. Explain how this can help to reduce the risk of developing health problems.</a:t>
                      </a:r>
                    </a:p>
                  </a:txBody>
                  <a:tcPr anchor="ctr"/>
                </a:tc>
                <a:extLst>
                  <a:ext uri="{0D108BD9-81ED-4DB2-BD59-A6C34878D82A}">
                    <a16:rowId xmlns:a16="http://schemas.microsoft.com/office/drawing/2014/main" val="319181968"/>
                  </a:ext>
                </a:extLst>
              </a:tr>
              <a:tr h="585431">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50437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98212">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what happens when blood glucose levels rise.</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When blood glucose levels rise this is </a:t>
                      </a:r>
                      <a:r>
                        <a:rPr lang="en-GB" sz="1350" b="1" i="1" u="none" strike="noStrike" kern="1200" dirty="0">
                          <a:solidFill>
                            <a:schemeClr val="tx1"/>
                          </a:solidFill>
                          <a:effectLst/>
                          <a:latin typeface="+mn-lt"/>
                          <a:ea typeface="+mn-ea"/>
                          <a:cs typeface="+mn-cs"/>
                        </a:rPr>
                        <a:t>detected by the pancreas</a:t>
                      </a:r>
                      <a:r>
                        <a:rPr lang="en-GB" sz="1350" b="0" i="1" u="none" strike="noStrike" kern="1200" dirty="0">
                          <a:solidFill>
                            <a:schemeClr val="tx1"/>
                          </a:solidFill>
                          <a:effectLst/>
                          <a:latin typeface="+mn-lt"/>
                          <a:ea typeface="+mn-ea"/>
                          <a:cs typeface="+mn-cs"/>
                        </a:rPr>
                        <a:t>.  In response the pancreas </a:t>
                      </a:r>
                      <a:r>
                        <a:rPr lang="en-GB" sz="1350" b="1" i="1" u="none" strike="noStrike" kern="1200" dirty="0">
                          <a:solidFill>
                            <a:schemeClr val="tx1"/>
                          </a:solidFill>
                          <a:effectLst/>
                          <a:latin typeface="+mn-lt"/>
                          <a:ea typeface="+mn-ea"/>
                          <a:cs typeface="+mn-cs"/>
                        </a:rPr>
                        <a:t>secretes insulin</a:t>
                      </a:r>
                      <a:r>
                        <a:rPr lang="en-GB" sz="1350" b="0" i="1" u="none" strike="noStrike" kern="1200" dirty="0">
                          <a:solidFill>
                            <a:schemeClr val="tx1"/>
                          </a:solidFill>
                          <a:effectLst/>
                          <a:latin typeface="+mn-lt"/>
                          <a:ea typeface="+mn-ea"/>
                          <a:cs typeface="+mn-cs"/>
                        </a:rPr>
                        <a:t>.  This insulin causes glucose to be enter muscle and liver cells where it is converted into </a:t>
                      </a:r>
                      <a:r>
                        <a:rPr lang="en-GB" sz="1350" b="1" i="1" u="none" strike="noStrike" kern="1200" dirty="0">
                          <a:solidFill>
                            <a:schemeClr val="tx1"/>
                          </a:solidFill>
                          <a:effectLst/>
                          <a:latin typeface="+mn-lt"/>
                          <a:ea typeface="+mn-ea"/>
                          <a:cs typeface="+mn-cs"/>
                        </a:rPr>
                        <a:t>glycogen</a:t>
                      </a:r>
                      <a:r>
                        <a:rPr lang="en-GB" sz="1350" b="0" i="1" u="none" strike="noStrike" kern="1200" dirty="0">
                          <a:solidFill>
                            <a:schemeClr val="tx1"/>
                          </a:solidFill>
                          <a:effectLst/>
                          <a:latin typeface="+mn-lt"/>
                          <a:ea typeface="+mn-ea"/>
                          <a:cs typeface="+mn-cs"/>
                        </a:rPr>
                        <a:t>.  The </a:t>
                      </a:r>
                      <a:r>
                        <a:rPr lang="en-GB" sz="1350" b="1" i="1" u="none" strike="noStrike" kern="1200" dirty="0">
                          <a:solidFill>
                            <a:schemeClr val="tx1"/>
                          </a:solidFill>
                          <a:effectLst/>
                          <a:latin typeface="+mn-lt"/>
                          <a:ea typeface="+mn-ea"/>
                          <a:cs typeface="+mn-cs"/>
                        </a:rPr>
                        <a:t>glycogen is stored </a:t>
                      </a:r>
                      <a:r>
                        <a:rPr lang="en-GB" sz="1350" b="0" i="1" u="none" strike="noStrike" kern="1200" dirty="0">
                          <a:solidFill>
                            <a:schemeClr val="tx1"/>
                          </a:solidFill>
                          <a:effectLst/>
                          <a:latin typeface="+mn-lt"/>
                          <a:ea typeface="+mn-ea"/>
                          <a:cs typeface="+mn-cs"/>
                        </a:rPr>
                        <a:t>by the cells and the blood glucose levels fall.</a:t>
                      </a:r>
                      <a:endParaRPr lang="en-US" b="0" i="1" dirty="0"/>
                    </a:p>
                  </a:txBody>
                  <a:tcPr anchor="ctr"/>
                </a:tc>
                <a:extLst>
                  <a:ext uri="{0D108BD9-81ED-4DB2-BD59-A6C34878D82A}">
                    <a16:rowId xmlns:a16="http://schemas.microsoft.com/office/drawing/2014/main" val="971397409"/>
                  </a:ext>
                </a:extLst>
              </a:tr>
              <a:tr h="2098212">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GB" sz="1350" b="1" i="0" u="none" strike="noStrike" kern="1200" dirty="0">
                          <a:solidFill>
                            <a:schemeClr val="tx1"/>
                          </a:solidFill>
                          <a:effectLst/>
                          <a:latin typeface="+mn-lt"/>
                          <a:ea typeface="+mn-ea"/>
                          <a:cs typeface="+mn-cs"/>
                        </a:rPr>
                        <a:t>Explain the cause of diabetes and how it is controlled.</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Diabetes occurs when the </a:t>
                      </a:r>
                      <a:r>
                        <a:rPr lang="en-GB" sz="1350" b="1" i="1" kern="1200" dirty="0">
                          <a:solidFill>
                            <a:schemeClr val="tx1"/>
                          </a:solidFill>
                          <a:effectLst/>
                          <a:latin typeface="+mn-lt"/>
                          <a:ea typeface="+mn-ea"/>
                          <a:cs typeface="+mn-cs"/>
                        </a:rPr>
                        <a:t>pancreas </a:t>
                      </a:r>
                      <a:r>
                        <a:rPr lang="en-GB" sz="1350" i="1" kern="1200" dirty="0">
                          <a:solidFill>
                            <a:schemeClr val="tx1"/>
                          </a:solidFill>
                          <a:effectLst/>
                          <a:latin typeface="+mn-lt"/>
                          <a:ea typeface="+mn-ea"/>
                          <a:cs typeface="+mn-cs"/>
                        </a:rPr>
                        <a:t>does not </a:t>
                      </a:r>
                      <a:r>
                        <a:rPr lang="en-GB" sz="1350" b="1" i="1" kern="1200" dirty="0">
                          <a:solidFill>
                            <a:schemeClr val="tx1"/>
                          </a:solidFill>
                          <a:effectLst/>
                          <a:latin typeface="+mn-lt"/>
                          <a:ea typeface="+mn-ea"/>
                          <a:cs typeface="+mn-cs"/>
                        </a:rPr>
                        <a:t>produce insulin </a:t>
                      </a:r>
                      <a:r>
                        <a:rPr lang="en-GB" sz="1350" i="1" kern="1200" dirty="0">
                          <a:solidFill>
                            <a:schemeClr val="tx1"/>
                          </a:solidFill>
                          <a:effectLst/>
                          <a:latin typeface="+mn-lt"/>
                          <a:ea typeface="+mn-ea"/>
                          <a:cs typeface="+mn-cs"/>
                        </a:rPr>
                        <a:t>and so blood sugar is not properly controlled. </a:t>
                      </a:r>
                      <a:r>
                        <a:rPr lang="en-GB" sz="1350" b="1" i="1" kern="1200" dirty="0">
                          <a:solidFill>
                            <a:schemeClr val="tx1"/>
                          </a:solidFill>
                          <a:effectLst/>
                          <a:latin typeface="+mn-lt"/>
                          <a:ea typeface="+mn-ea"/>
                          <a:cs typeface="+mn-cs"/>
                        </a:rPr>
                        <a:t>Insulin injections </a:t>
                      </a:r>
                      <a:r>
                        <a:rPr lang="en-GB" sz="1350" i="1" kern="1200" dirty="0">
                          <a:solidFill>
                            <a:schemeClr val="tx1"/>
                          </a:solidFill>
                          <a:effectLst/>
                          <a:latin typeface="+mn-lt"/>
                          <a:ea typeface="+mn-ea"/>
                          <a:cs typeface="+mn-cs"/>
                        </a:rPr>
                        <a:t>and a </a:t>
                      </a:r>
                      <a:r>
                        <a:rPr lang="en-GB" sz="1350" b="1" i="1" kern="1200" dirty="0">
                          <a:solidFill>
                            <a:schemeClr val="tx1"/>
                          </a:solidFill>
                          <a:effectLst/>
                          <a:latin typeface="+mn-lt"/>
                          <a:ea typeface="+mn-ea"/>
                          <a:cs typeface="+mn-cs"/>
                        </a:rPr>
                        <a:t>controlled diet </a:t>
                      </a:r>
                      <a:r>
                        <a:rPr lang="en-GB" sz="1350" i="1" kern="1200" dirty="0">
                          <a:solidFill>
                            <a:schemeClr val="tx1"/>
                          </a:solidFill>
                          <a:effectLst/>
                          <a:latin typeface="+mn-lt"/>
                          <a:ea typeface="+mn-ea"/>
                          <a:cs typeface="+mn-cs"/>
                        </a:rPr>
                        <a:t>can both be used to control diabetes.</a:t>
                      </a:r>
                    </a:p>
                  </a:txBody>
                  <a:tcPr anchor="ctr"/>
                </a:tc>
                <a:extLst>
                  <a:ext uri="{0D108BD9-81ED-4DB2-BD59-A6C34878D82A}">
                    <a16:rowId xmlns:a16="http://schemas.microsoft.com/office/drawing/2014/main" val="368375487"/>
                  </a:ext>
                </a:extLst>
              </a:tr>
              <a:tr h="1841554">
                <a:tc>
                  <a:txBody>
                    <a:bodyPr/>
                    <a:lstStyle/>
                    <a:p>
                      <a:pPr algn="ctr"/>
                      <a:r>
                        <a:rPr lang="en-US" sz="1350" b="1" dirty="0"/>
                        <a:t>Model Answer</a:t>
                      </a:r>
                    </a:p>
                  </a:txBody>
                  <a:tcPr anchor="ctr">
                    <a:solidFill>
                      <a:schemeClr val="bg1">
                        <a:lumMod val="85000"/>
                      </a:schemeClr>
                    </a:solidFill>
                  </a:tcPr>
                </a:tc>
                <a:tc>
                  <a:txBody>
                    <a:bodyPr/>
                    <a:lstStyle/>
                    <a:p>
                      <a:pPr algn="just"/>
                      <a:r>
                        <a:rPr lang="en-GB" sz="1350" b="1" i="0" u="none" strike="noStrike" kern="1200" dirty="0">
                          <a:solidFill>
                            <a:schemeClr val="tx1"/>
                          </a:solidFill>
                          <a:effectLst/>
                          <a:latin typeface="+mn-lt"/>
                          <a:ea typeface="+mn-ea"/>
                          <a:cs typeface="+mn-cs"/>
                        </a:rPr>
                        <a:t>People with diabetes may be asked to control their diet. Explain how this can help to reduce the risk of developing health problems.</a:t>
                      </a:r>
                    </a:p>
                    <a:p>
                      <a:pPr lvl="0" algn="just" fontAlgn="base"/>
                      <a:endParaRPr lang="en-GB" altLang="en-US" sz="1350" b="1" kern="1200" dirty="0">
                        <a:solidFill>
                          <a:schemeClr val="tx1"/>
                        </a:solidFill>
                        <a:effectLst/>
                        <a:latin typeface="+mn-lt"/>
                        <a:ea typeface="+mn-ea"/>
                        <a:cs typeface="+mn-cs"/>
                      </a:endParaRPr>
                    </a:p>
                    <a:p>
                      <a:pPr lvl="0" algn="just" fontAlgn="base"/>
                      <a:r>
                        <a:rPr lang="en-US" altLang="en-US" sz="1350" b="0" i="1" kern="1200" dirty="0">
                          <a:solidFill>
                            <a:schemeClr val="tx1"/>
                          </a:solidFill>
                          <a:effectLst/>
                          <a:latin typeface="+mn-lt"/>
                          <a:ea typeface="+mn-ea"/>
                          <a:cs typeface="+mn-cs"/>
                        </a:rPr>
                        <a:t>People with diabetes will be advised to </a:t>
                      </a:r>
                      <a:r>
                        <a:rPr lang="en-US" altLang="en-US" sz="1350" b="1" i="1" kern="1200" dirty="0">
                          <a:solidFill>
                            <a:schemeClr val="tx1"/>
                          </a:solidFill>
                          <a:effectLst/>
                          <a:latin typeface="+mn-lt"/>
                          <a:ea typeface="+mn-ea"/>
                          <a:cs typeface="+mn-cs"/>
                        </a:rPr>
                        <a:t>reduce carbohydrates </a:t>
                      </a:r>
                      <a:r>
                        <a:rPr lang="en-US" altLang="en-US" sz="1350" b="0" i="1" kern="1200" dirty="0">
                          <a:solidFill>
                            <a:schemeClr val="tx1"/>
                          </a:solidFill>
                          <a:effectLst/>
                          <a:latin typeface="+mn-lt"/>
                          <a:ea typeface="+mn-ea"/>
                          <a:cs typeface="+mn-cs"/>
                        </a:rPr>
                        <a:t>in their diet. This diet prevents </a:t>
                      </a:r>
                      <a:r>
                        <a:rPr lang="en-US" altLang="en-US" sz="1350" b="1" i="1" kern="1200" dirty="0">
                          <a:solidFill>
                            <a:schemeClr val="tx1"/>
                          </a:solidFill>
                          <a:effectLst/>
                          <a:latin typeface="+mn-lt"/>
                          <a:ea typeface="+mn-ea"/>
                          <a:cs typeface="+mn-cs"/>
                        </a:rPr>
                        <a:t>blood sugar levels </a:t>
                      </a:r>
                      <a:r>
                        <a:rPr lang="en-US" altLang="en-US" sz="1350" b="0" i="1" kern="1200" dirty="0">
                          <a:solidFill>
                            <a:schemeClr val="tx1"/>
                          </a:solidFill>
                          <a:effectLst/>
                          <a:latin typeface="+mn-lt"/>
                          <a:ea typeface="+mn-ea"/>
                          <a:cs typeface="+mn-cs"/>
                        </a:rPr>
                        <a:t>from rising as much. This will help the person manage their diabetes and reduce their </a:t>
                      </a:r>
                      <a:r>
                        <a:rPr lang="en-US" altLang="en-US" sz="1350" b="1" i="1" kern="1200" dirty="0">
                          <a:solidFill>
                            <a:schemeClr val="tx1"/>
                          </a:solidFill>
                          <a:effectLst/>
                          <a:latin typeface="+mn-lt"/>
                          <a:ea typeface="+mn-ea"/>
                          <a:cs typeface="+mn-cs"/>
                        </a:rPr>
                        <a:t>risk of heart disease</a:t>
                      </a:r>
                      <a:r>
                        <a:rPr lang="en-US" altLang="en-US" sz="1350" b="0" i="1" kern="1200" dirty="0">
                          <a:solidFill>
                            <a:schemeClr val="tx1"/>
                          </a:solidFill>
                          <a:effectLst/>
                          <a:latin typeface="+mn-lt"/>
                          <a:ea typeface="+mn-ea"/>
                          <a:cs typeface="+mn-cs"/>
                        </a:rPr>
                        <a:t>.</a:t>
                      </a:r>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1050585">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54886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1120576-121C-EA41-B0AD-026A4CAE1D94}"/>
              </a:ext>
            </a:extLst>
          </p:cNvPr>
          <p:cNvGraphicFramePr>
            <a:graphicFrameLocks noGrp="1"/>
          </p:cNvGraphicFramePr>
          <p:nvPr>
            <p:extLst>
              <p:ext uri="{D42A27DB-BD31-4B8C-83A1-F6EECF244321}">
                <p14:modId xmlns:p14="http://schemas.microsoft.com/office/powerpoint/2010/main" val="267755394"/>
              </p:ext>
            </p:extLst>
          </p:nvPr>
        </p:nvGraphicFramePr>
        <p:xfrm>
          <a:off x="153954" y="275252"/>
          <a:ext cx="6486332" cy="936108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B13 Reproduction</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Evaluate the use of embryo screening.</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for any genetically inherited disease at all.  Genetic diseases that have come up in the GCSE exams in the past include: </a:t>
                      </a:r>
                    </a:p>
                    <a:p>
                      <a:pPr marL="285750" indent="-285750">
                        <a:buFont typeface="Arial" panose="020B0604020202020204" pitchFamily="34" charset="0"/>
                        <a:buChar char="•"/>
                      </a:pPr>
                      <a:r>
                        <a:rPr lang="en-US" dirty="0"/>
                        <a:t>Cystic Fibrosis</a:t>
                      </a:r>
                    </a:p>
                    <a:p>
                      <a:pPr marL="285750" indent="-285750">
                        <a:buFont typeface="Arial" panose="020B0604020202020204" pitchFamily="34" charset="0"/>
                        <a:buChar char="•"/>
                      </a:pPr>
                      <a:r>
                        <a:rPr lang="en-US" dirty="0"/>
                        <a:t>Polydactyly </a:t>
                      </a:r>
                    </a:p>
                    <a:p>
                      <a:pPr marL="285750" indent="-285750">
                        <a:buFont typeface="Arial" panose="020B0604020202020204" pitchFamily="34" charset="0"/>
                        <a:buChar char="•"/>
                      </a:pPr>
                      <a:r>
                        <a:rPr lang="en-US" dirty="0"/>
                        <a:t>CRAM</a:t>
                      </a:r>
                    </a:p>
                    <a:p>
                      <a:pPr marL="285750" indent="-285750">
                        <a:buFont typeface="Arial" panose="020B0604020202020204" pitchFamily="34" charset="0"/>
                        <a:buChar char="•"/>
                      </a:pPr>
                      <a:r>
                        <a:rPr lang="en-US" dirty="0"/>
                        <a:t>PKU</a:t>
                      </a:r>
                    </a:p>
                    <a:p>
                      <a:pPr marL="285750" indent="-285750">
                        <a:buFont typeface="Arial" panose="020B0604020202020204" pitchFamily="34" charset="0"/>
                        <a:buChar char="•"/>
                      </a:pPr>
                      <a:r>
                        <a:rPr lang="en-US" dirty="0"/>
                        <a:t>Breast Cancer</a:t>
                      </a:r>
                    </a:p>
                    <a:p>
                      <a:pPr marL="0" indent="0" algn="just">
                        <a:buFont typeface="Arial" panose="020B0604020202020204" pitchFamily="34" charset="0"/>
                        <a:buNone/>
                      </a:pPr>
                      <a:r>
                        <a:rPr lang="en-US" dirty="0"/>
                        <a:t>Apart from cystic fibrosis and polydactyly you are not expected to have any prior knowledge about the disease, but you may be expected to interpret information</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the advantages of screening</a:t>
                      </a:r>
                    </a:p>
                    <a:p>
                      <a:pPr marL="342900" indent="-342900">
                        <a:buFont typeface="+mj-lt"/>
                        <a:buAutoNum type="arabicPeriod"/>
                      </a:pPr>
                      <a:r>
                        <a:rPr lang="en-US" dirty="0"/>
                        <a:t>Describe the disadvantages of screening</a:t>
                      </a:r>
                    </a:p>
                    <a:p>
                      <a:pPr marL="342900" indent="-342900">
                        <a:buFont typeface="+mj-lt"/>
                        <a:buAutoNum type="arabicPeriod"/>
                      </a:pPr>
                      <a:r>
                        <a:rPr lang="en-US" dirty="0"/>
                        <a:t>State a conclusion</a:t>
                      </a:r>
                    </a:p>
                    <a:p>
                      <a:pPr marL="342900" indent="-342900">
                        <a:buFont typeface="+mj-lt"/>
                        <a:buAutoNum type="arabicPeriod"/>
                      </a:pPr>
                      <a:r>
                        <a:rPr lang="en-US" dirty="0"/>
                        <a:t>Give at least 1 statement to support your conclusion</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If they give you information in the exam question interpret it and discuss it, but make sure that you use your own knowledge as well. This is important as you won't get many marks (if any) by just repeating what they have given you in the question.</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Evaluate the use of embryo screening during pregnancy.</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Advantages of embryo screening include that you can find out if the child will have a genetic disorder.  This means that parents are able to plan and make decisions.  For example, they may choose to not have the child of they choose to continue with the pregnancy they can start to prepare financially and emotionally.  If the parents find out that the child does not have a genetic disorder this can lead to reassurance for the parents.  However, the disadvantages of embryo screening include that the procedure for genetic testing has a risk which can cause miscarriage, there is risk of infection, the procedure can be expensive and can lead to false positive/negative results. As well as this there are ethical implications because some people may choose to abort the pregnancy. In conclusion I think that ________ because _____</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Construct your own conclusion for this model answer.  </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270756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1120576-121C-EA41-B0AD-026A4CAE1D94}"/>
              </a:ext>
            </a:extLst>
          </p:cNvPr>
          <p:cNvGraphicFramePr>
            <a:graphicFrameLocks noGrp="1"/>
          </p:cNvGraphicFramePr>
          <p:nvPr>
            <p:extLst>
              <p:ext uri="{D42A27DB-BD31-4B8C-83A1-F6EECF244321}">
                <p14:modId xmlns:p14="http://schemas.microsoft.com/office/powerpoint/2010/main" val="4100906443"/>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B16 Adaptations and Interdependence</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what would happen if ________ were introduced to __________.</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for species that is introduced or has been introduced to a different ecosystem.  Examples that have come up in the GCSE exams in the past include: </a:t>
                      </a:r>
                    </a:p>
                    <a:p>
                      <a:pPr marL="285750" indent="-285750">
                        <a:buFont typeface="Arial" panose="020B0604020202020204" pitchFamily="34" charset="0"/>
                        <a:buChar char="•"/>
                      </a:pPr>
                      <a:r>
                        <a:rPr lang="en-US" dirty="0"/>
                        <a:t>Lionfish introduced to the Atlantic Ocean</a:t>
                      </a:r>
                    </a:p>
                    <a:p>
                      <a:pPr marL="285750" indent="-285750">
                        <a:buFont typeface="Arial" panose="020B0604020202020204" pitchFamily="34" charset="0"/>
                        <a:buChar char="•"/>
                      </a:pPr>
                      <a:r>
                        <a:rPr lang="en-US" dirty="0"/>
                        <a:t>Grey squirrels introduced to Britain</a:t>
                      </a:r>
                    </a:p>
                    <a:p>
                      <a:pPr marL="285750" indent="-285750">
                        <a:buFont typeface="Arial" panose="020B0604020202020204" pitchFamily="34" charset="0"/>
                        <a:buChar char="•"/>
                      </a:pPr>
                      <a:r>
                        <a:rPr lang="en-US" dirty="0"/>
                        <a:t>Armyworms introduced to Africa.</a:t>
                      </a:r>
                    </a:p>
                    <a:p>
                      <a:pPr marL="285750" indent="-285750">
                        <a:buFont typeface="Arial" panose="020B0604020202020204" pitchFamily="34" charset="0"/>
                        <a:buChar char="•"/>
                      </a:pPr>
                      <a:r>
                        <a:rPr lang="en-US" dirty="0"/>
                        <a:t>Cane toads introduced to Australia.</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a:t>
                      </a:r>
                    </a:p>
                    <a:p>
                      <a:pPr marL="342900" indent="-342900">
                        <a:buFont typeface="+mj-lt"/>
                        <a:buAutoNum type="arabicPeriod"/>
                      </a:pPr>
                      <a:r>
                        <a:rPr lang="en-US" dirty="0"/>
                        <a:t>Identify what the new organism may be in competition with others for.</a:t>
                      </a:r>
                    </a:p>
                    <a:p>
                      <a:pPr marL="342900" indent="-342900">
                        <a:buFont typeface="+mj-lt"/>
                        <a:buAutoNum type="arabicPeriod"/>
                      </a:pPr>
                      <a:r>
                        <a:rPr lang="en-US" dirty="0"/>
                        <a:t>Describe how this will impact the other organisms.</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When introduced to a new habitat often there are fewer diseases that the organism can catch which helps them be so successful. Organism's will only be able to survive in the new habitat if the climate is appropriate and they will need food.  If the new organism is a predator they often do well because they aren’t recognised by their prey as predators.</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Lionfish live in the Pacific Ocean. In 1992 6 lionfish escaped into the Atlantic Ocean, now there are thousands. Explain why they have been so successful.</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0" u="none" strike="noStrike" kern="1200" dirty="0">
                          <a:solidFill>
                            <a:schemeClr val="tx1"/>
                          </a:solidFill>
                          <a:effectLst/>
                          <a:latin typeface="+mn-lt"/>
                          <a:ea typeface="+mn-ea"/>
                          <a:cs typeface="+mn-cs"/>
                        </a:rPr>
                        <a:t>The lionfish will have no predators in their new environment and there will be fewer diseases. The lionfish will not be recognised as predators and so will have lots of food. The lionfish will cause the animals they feed on to decrease in numbers, the other animals that eat the same food as the lionfish will decrease in number as well because they now have more competition for food.</a:t>
                      </a:r>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Construct and learn a model answer to explain why in Britain the number of grey squirrel are increasing while the number of red squirrel is decreasing.</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3449450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573420643"/>
              </p:ext>
            </p:extLst>
          </p:nvPr>
        </p:nvGraphicFramePr>
        <p:xfrm>
          <a:off x="153954" y="275252"/>
          <a:ext cx="6486332" cy="927314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B17 Organising an Ecosystem</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lvl="0" fontAlgn="base"/>
                      <a:r>
                        <a:rPr lang="en-GB" sz="1350" kern="1200" dirty="0">
                          <a:solidFill>
                            <a:schemeClr val="tx1"/>
                          </a:solidFill>
                          <a:effectLst/>
                          <a:latin typeface="+mn-lt"/>
                          <a:ea typeface="+mn-ea"/>
                          <a:cs typeface="+mn-cs"/>
                        </a:rPr>
                        <a:t>Explain </a:t>
                      </a:r>
                      <a:r>
                        <a:rPr lang="en-US" sz="1350" kern="1200" dirty="0">
                          <a:solidFill>
                            <a:schemeClr val="tx1"/>
                          </a:solidFill>
                          <a:effectLst/>
                          <a:latin typeface="+mn-lt"/>
                          <a:ea typeface="+mn-ea"/>
                          <a:cs typeface="+mn-cs"/>
                        </a:rPr>
                        <a:t>how ______ is cycled in the environment.</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1756823">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how the following is cycled in the environment:</a:t>
                      </a:r>
                    </a:p>
                    <a:p>
                      <a:pPr marL="285750" indent="-285750">
                        <a:buFont typeface="Arial" panose="020B0604020202020204" pitchFamily="34" charset="0"/>
                        <a:buChar char="•"/>
                      </a:pPr>
                      <a:r>
                        <a:rPr lang="en-US" dirty="0"/>
                        <a:t>Carbon</a:t>
                      </a:r>
                    </a:p>
                    <a:p>
                      <a:pPr marL="285750" indent="-285750">
                        <a:buFont typeface="Arial" panose="020B0604020202020204" pitchFamily="34" charset="0"/>
                        <a:buChar char="•"/>
                      </a:pPr>
                      <a:r>
                        <a:rPr lang="en-US" dirty="0"/>
                        <a:t>Water</a:t>
                      </a:r>
                    </a:p>
                    <a:p>
                      <a:pPr marL="285750" indent="-285750">
                        <a:buFont typeface="Arial" panose="020B0604020202020204" pitchFamily="34" charset="0"/>
                        <a:buChar char="•"/>
                      </a:pPr>
                      <a:r>
                        <a:rPr lang="en-US" dirty="0"/>
                        <a:t>Nutrients (if you are doing separate science)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all the different ways in which the substance is moving from one place to another.</a:t>
                      </a:r>
                    </a:p>
                    <a:p>
                      <a:pPr marL="342900" indent="-342900">
                        <a:buFont typeface="+mj-lt"/>
                        <a:buAutoNum type="arabicPeriod"/>
                      </a:pPr>
                      <a:r>
                        <a:rPr lang="en-US" dirty="0"/>
                        <a:t>Describe these processes</a:t>
                      </a:r>
                    </a:p>
                    <a:p>
                      <a:pPr marL="0" indent="0">
                        <a:buFont typeface="+mj-lt"/>
                        <a:buNone/>
                      </a:pPr>
                      <a:endParaRPr lang="en-US" dirty="0"/>
                    </a:p>
                  </a:txBody>
                  <a:tcPr anchor="ctr"/>
                </a:tc>
                <a:extLst>
                  <a:ext uri="{0D108BD9-81ED-4DB2-BD59-A6C34878D82A}">
                    <a16:rowId xmlns:a16="http://schemas.microsoft.com/office/drawing/2014/main" val="337813050"/>
                  </a:ext>
                </a:extLst>
              </a:tr>
              <a:tr h="2275768">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dirty="0"/>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lvl="0" fontAlgn="base"/>
                      <a:r>
                        <a:rPr lang="en-GB" sz="1350" b="1" kern="1200" dirty="0">
                          <a:solidFill>
                            <a:schemeClr val="tx1"/>
                          </a:solidFill>
                          <a:effectLst/>
                          <a:latin typeface="+mn-lt"/>
                          <a:ea typeface="+mn-ea"/>
                          <a:cs typeface="+mn-cs"/>
                        </a:rPr>
                        <a:t>Explain </a:t>
                      </a:r>
                      <a:r>
                        <a:rPr lang="en-US" sz="1350" b="1" kern="1200" dirty="0">
                          <a:solidFill>
                            <a:schemeClr val="tx1"/>
                          </a:solidFill>
                          <a:effectLst/>
                          <a:latin typeface="+mn-lt"/>
                          <a:ea typeface="+mn-ea"/>
                          <a:cs typeface="+mn-cs"/>
                        </a:rPr>
                        <a:t>how carbon is cycled in the environment.</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Green plants remove carbon dioxide from the atmosphere by photosynthesis, they also release carbon dioxide into the atmosphere when they respire.  When plants are eaten by animals the carbon is transferred from the plant to the animal.  When the animal respires carbon dioxide is released into the environment.  When both plants and animals die, they are broken down by microorganisms.  These microorganisms also respire and release carbon dioxide back into the atmosphere. Finally if plants are burned then carbon dioxide can be released back into the atmosphere in this way also.</a:t>
                      </a:r>
                      <a:endParaRPr lang="en-US" sz="135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water is cycled in the environment and how nutrients are cycled in the environment through decay.</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pic>
        <p:nvPicPr>
          <p:cNvPr id="4" name="Picture 3" descr="A close up of a map&#10;&#10;Description automatically generated">
            <a:extLst>
              <a:ext uri="{FF2B5EF4-FFF2-40B4-BE49-F238E27FC236}">
                <a16:creationId xmlns:a16="http://schemas.microsoft.com/office/drawing/2014/main" id="{0568A8A8-67C3-1B4A-A405-1D91C29F7166}"/>
              </a:ext>
            </a:extLst>
          </p:cNvPr>
          <p:cNvPicPr>
            <a:picLocks noChangeAspect="1"/>
          </p:cNvPicPr>
          <p:nvPr/>
        </p:nvPicPr>
        <p:blipFill>
          <a:blip r:embed="rId2"/>
          <a:stretch>
            <a:fillRect/>
          </a:stretch>
        </p:blipFill>
        <p:spPr>
          <a:xfrm>
            <a:off x="3513466" y="3318235"/>
            <a:ext cx="3057867" cy="2049086"/>
          </a:xfrm>
          <a:prstGeom prst="rect">
            <a:avLst/>
          </a:prstGeom>
        </p:spPr>
      </p:pic>
      <p:sp>
        <p:nvSpPr>
          <p:cNvPr id="5" name="Rectangle 4">
            <a:extLst>
              <a:ext uri="{FF2B5EF4-FFF2-40B4-BE49-F238E27FC236}">
                <a16:creationId xmlns:a16="http://schemas.microsoft.com/office/drawing/2014/main" id="{05D5FD61-0EF4-C942-9246-4AF879B16F88}"/>
              </a:ext>
            </a:extLst>
          </p:cNvPr>
          <p:cNvSpPr/>
          <p:nvPr/>
        </p:nvSpPr>
        <p:spPr>
          <a:xfrm>
            <a:off x="1045573" y="3257865"/>
            <a:ext cx="2298962" cy="2169825"/>
          </a:xfrm>
          <a:prstGeom prst="rect">
            <a:avLst/>
          </a:prstGeom>
        </p:spPr>
        <p:txBody>
          <a:bodyPr wrap="square">
            <a:spAutoFit/>
          </a:bodyPr>
          <a:lstStyle/>
          <a:p>
            <a:pPr algn="just"/>
            <a:r>
              <a:rPr lang="en-US" sz="1350" dirty="0"/>
              <a:t>For these questions you will often by given a diagram to help you structure your answer.  For example, this is a diagram given for a carbon cycle question.  Before you begin label your diagram with key words that describe how the substance is moving from one place to another.</a:t>
            </a:r>
          </a:p>
        </p:txBody>
      </p:sp>
    </p:spTree>
    <p:extLst>
      <p:ext uri="{BB962C8B-B14F-4D97-AF65-F5344CB8AC3E}">
        <p14:creationId xmlns:p14="http://schemas.microsoft.com/office/powerpoint/2010/main" val="23146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28" name="Google Shape;108;p18">
            <a:extLst>
              <a:ext uri="{FF2B5EF4-FFF2-40B4-BE49-F238E27FC236}">
                <a16:creationId xmlns:a16="http://schemas.microsoft.com/office/drawing/2014/main" id="{CE9A12B1-3BA7-DF43-AB78-8BC4C112697A}"/>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Quadrats</a:t>
            </a:r>
          </a:p>
        </p:txBody>
      </p:sp>
      <p:sp>
        <p:nvSpPr>
          <p:cNvPr id="45" name="Google Shape;84;p16">
            <a:extLst>
              <a:ext uri="{FF2B5EF4-FFF2-40B4-BE49-F238E27FC236}">
                <a16:creationId xmlns:a16="http://schemas.microsoft.com/office/drawing/2014/main" id="{1F4CE98E-1BA5-A141-90E4-A94083E2FB98}"/>
              </a:ext>
            </a:extLst>
          </p:cNvPr>
          <p:cNvSpPr txBox="1"/>
          <p:nvPr/>
        </p:nvSpPr>
        <p:spPr>
          <a:xfrm>
            <a:off x="85842" y="863803"/>
            <a:ext cx="6630978"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dirty="0">
              <a:latin typeface="Calibri" panose="020F0502020204030204" pitchFamily="34" charset="0"/>
              <a:ea typeface="Cabin"/>
              <a:cs typeface="Calibri" panose="020F0502020204030204" pitchFamily="34" charset="0"/>
              <a:sym typeface="Cabin"/>
            </a:endParaRPr>
          </a:p>
          <a:p>
            <a:pPr marL="311079" indent="-311079" algn="ctr">
              <a:buFont typeface="+mj-lt"/>
              <a:buAutoNum type="arabicPeriod"/>
            </a:pP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1.</a:t>
            </a:r>
          </a:p>
          <a:p>
            <a:pPr algn="ctr"/>
            <a:r>
              <a:rPr lang="en-US" dirty="0">
                <a:latin typeface="Calibri" panose="020F0502020204030204" pitchFamily="34" charset="0"/>
                <a:ea typeface="Cabin"/>
                <a:cs typeface="Calibri" panose="020F0502020204030204" pitchFamily="34" charset="0"/>
                <a:sym typeface="Cabin"/>
              </a:rPr>
              <a:t>Place 5 quadrats randomly in an area in which conditions of a particular factor are similar.  For example, quadrats are placed in high light intensity.</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2.</a:t>
            </a:r>
          </a:p>
          <a:p>
            <a:pPr algn="ctr"/>
            <a:r>
              <a:rPr lang="en-US" dirty="0">
                <a:latin typeface="Calibri" panose="020F0502020204030204" pitchFamily="34" charset="0"/>
                <a:ea typeface="Cabin"/>
                <a:cs typeface="Calibri" panose="020F0502020204030204" pitchFamily="34" charset="0"/>
                <a:sym typeface="Cabin"/>
              </a:rPr>
              <a:t>Count the number of the organism growing within that quadrat.</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3.</a:t>
            </a:r>
          </a:p>
          <a:p>
            <a:pPr algn="ctr"/>
            <a:r>
              <a:rPr lang="en-US" dirty="0">
                <a:latin typeface="Calibri" panose="020F0502020204030204" pitchFamily="34" charset="0"/>
                <a:ea typeface="Cabin"/>
                <a:cs typeface="Calibri" panose="020F0502020204030204" pitchFamily="34" charset="0"/>
                <a:sym typeface="Cabin"/>
              </a:rPr>
              <a:t>Identify outliers and calculate an average.</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4.</a:t>
            </a:r>
          </a:p>
          <a:p>
            <a:pPr algn="ctr"/>
            <a:r>
              <a:rPr lang="en-US" dirty="0">
                <a:latin typeface="Calibri" panose="020F0502020204030204" pitchFamily="34" charset="0"/>
                <a:ea typeface="Cabin"/>
                <a:cs typeface="Calibri" panose="020F0502020204030204" pitchFamily="34" charset="0"/>
                <a:sym typeface="Cabin"/>
              </a:rPr>
              <a:t>Repeat by placing 5 quadrats in contrasting conditions.  For example, quadrats are place in an area of low light intensity.</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5. </a:t>
            </a:r>
          </a:p>
          <a:p>
            <a:pPr algn="ctr"/>
            <a:r>
              <a:rPr lang="en-US" dirty="0">
                <a:latin typeface="Calibri" panose="020F0502020204030204" pitchFamily="34" charset="0"/>
                <a:ea typeface="Cabin"/>
                <a:cs typeface="Calibri" panose="020F0502020204030204" pitchFamily="34" charset="0"/>
                <a:sym typeface="Cabin"/>
              </a:rPr>
              <a:t>Compare data from the different environments.</a:t>
            </a:r>
          </a:p>
          <a:p>
            <a:pPr algn="ctr"/>
            <a:endParaRPr lang="en-US" dirty="0">
              <a:latin typeface="Calibri" panose="020F0502020204030204" pitchFamily="34" charset="0"/>
              <a:ea typeface="Cabin"/>
              <a:cs typeface="Calibri" panose="020F0502020204030204" pitchFamily="34" charset="0"/>
              <a:sym typeface="Cabin"/>
            </a:endParaRPr>
          </a:p>
          <a:p>
            <a:endParaRPr dirty="0">
              <a:latin typeface="Calibri" panose="020F0502020204030204" pitchFamily="34" charset="0"/>
              <a:ea typeface="Cabin"/>
              <a:cs typeface="Calibri" panose="020F0502020204030204" pitchFamily="34" charset="0"/>
              <a:sym typeface="Cabin"/>
            </a:endParaRPr>
          </a:p>
        </p:txBody>
      </p: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cxnSp>
        <p:nvCxnSpPr>
          <p:cNvPr id="46" name="Straight Arrow Connector 45">
            <a:extLst>
              <a:ext uri="{FF2B5EF4-FFF2-40B4-BE49-F238E27FC236}">
                <a16:creationId xmlns:a16="http://schemas.microsoft.com/office/drawing/2014/main" id="{9C53CF16-51B3-DD4A-9784-97ABDE7D73DA}"/>
              </a:ext>
            </a:extLst>
          </p:cNvPr>
          <p:cNvCxnSpPr>
            <a:cxnSpLocks/>
          </p:cNvCxnSpPr>
          <p:nvPr/>
        </p:nvCxnSpPr>
        <p:spPr>
          <a:xfrm>
            <a:off x="3381155" y="2626271"/>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661CDCCF-25DB-CB4D-BA94-1CC0A2DBACB5}"/>
              </a:ext>
            </a:extLst>
          </p:cNvPr>
          <p:cNvCxnSpPr>
            <a:cxnSpLocks/>
          </p:cNvCxnSpPr>
          <p:nvPr/>
        </p:nvCxnSpPr>
        <p:spPr>
          <a:xfrm>
            <a:off x="3378394" y="3448121"/>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0ADF786C-826E-6948-B60D-9A9D8FD00ACE}"/>
              </a:ext>
            </a:extLst>
          </p:cNvPr>
          <p:cNvCxnSpPr>
            <a:cxnSpLocks/>
          </p:cNvCxnSpPr>
          <p:nvPr/>
        </p:nvCxnSpPr>
        <p:spPr>
          <a:xfrm>
            <a:off x="3378394" y="4266119"/>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2DB82D87-6533-7245-BFBD-4F9595F0BF34}"/>
              </a:ext>
            </a:extLst>
          </p:cNvPr>
          <p:cNvCxnSpPr>
            <a:cxnSpLocks/>
          </p:cNvCxnSpPr>
          <p:nvPr/>
        </p:nvCxnSpPr>
        <p:spPr>
          <a:xfrm>
            <a:off x="3368492" y="5348548"/>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26" name="Google Shape;191;p24">
            <a:extLst>
              <a:ext uri="{FF2B5EF4-FFF2-40B4-BE49-F238E27FC236}">
                <a16:creationId xmlns:a16="http://schemas.microsoft.com/office/drawing/2014/main" id="{EA1A40BC-0DD5-DC47-BA17-0E1E89535D22}"/>
              </a:ext>
            </a:extLst>
          </p:cNvPr>
          <p:cNvPicPr preferRelativeResize="0"/>
          <p:nvPr/>
        </p:nvPicPr>
        <p:blipFill>
          <a:blip r:embed="rId3">
            <a:alphaModFix/>
          </a:blip>
          <a:stretch>
            <a:fillRect/>
          </a:stretch>
        </p:blipFill>
        <p:spPr>
          <a:xfrm>
            <a:off x="162431" y="8482735"/>
            <a:ext cx="1312775" cy="1312775"/>
          </a:xfrm>
          <a:prstGeom prst="rect">
            <a:avLst/>
          </a:prstGeom>
          <a:noFill/>
          <a:ln>
            <a:noFill/>
          </a:ln>
        </p:spPr>
      </p:pic>
      <p:sp>
        <p:nvSpPr>
          <p:cNvPr id="2" name="Rectangle 1">
            <a:extLst>
              <a:ext uri="{FF2B5EF4-FFF2-40B4-BE49-F238E27FC236}">
                <a16:creationId xmlns:a16="http://schemas.microsoft.com/office/drawing/2014/main" id="{FE8AD2F8-3BEE-2F47-AA0F-2578AC338D20}"/>
              </a:ext>
            </a:extLst>
          </p:cNvPr>
          <p:cNvSpPr/>
          <p:nvPr/>
        </p:nvSpPr>
        <p:spPr>
          <a:xfrm>
            <a:off x="2608828" y="6945923"/>
            <a:ext cx="4107992" cy="2771500"/>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room&#10;&#10;Description automatically generated">
            <a:extLst>
              <a:ext uri="{FF2B5EF4-FFF2-40B4-BE49-F238E27FC236}">
                <a16:creationId xmlns:a16="http://schemas.microsoft.com/office/drawing/2014/main" id="{AC818FB4-1611-CF4E-99BE-5D7A39F74BD3}"/>
              </a:ext>
            </a:extLst>
          </p:cNvPr>
          <p:cNvPicPr>
            <a:picLocks noChangeAspect="1"/>
          </p:cNvPicPr>
          <p:nvPr/>
        </p:nvPicPr>
        <p:blipFill rotWithShape="1">
          <a:blip r:embed="rId4"/>
          <a:srcRect l="34447" t="59639" r="32819" b="19270"/>
          <a:stretch/>
        </p:blipFill>
        <p:spPr>
          <a:xfrm>
            <a:off x="2606453" y="7165474"/>
            <a:ext cx="481953" cy="437763"/>
          </a:xfrm>
          <a:prstGeom prst="rect">
            <a:avLst/>
          </a:prstGeom>
        </p:spPr>
      </p:pic>
      <p:pic>
        <p:nvPicPr>
          <p:cNvPr id="35" name="Picture 34" descr="A picture containing room&#10;&#10;Description automatically generated">
            <a:extLst>
              <a:ext uri="{FF2B5EF4-FFF2-40B4-BE49-F238E27FC236}">
                <a16:creationId xmlns:a16="http://schemas.microsoft.com/office/drawing/2014/main" id="{3821763D-8DED-294A-B0E2-C55321902EC8}"/>
              </a:ext>
            </a:extLst>
          </p:cNvPr>
          <p:cNvPicPr>
            <a:picLocks noChangeAspect="1"/>
          </p:cNvPicPr>
          <p:nvPr/>
        </p:nvPicPr>
        <p:blipFill rotWithShape="1">
          <a:blip r:embed="rId4"/>
          <a:srcRect l="34447" t="59639" r="32819" b="19270"/>
          <a:stretch/>
        </p:blipFill>
        <p:spPr>
          <a:xfrm>
            <a:off x="3200731" y="6982398"/>
            <a:ext cx="481953" cy="437763"/>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EAB93B59-8F2B-C547-A055-F9DB3BDC77EA}"/>
              </a:ext>
            </a:extLst>
          </p:cNvPr>
          <p:cNvPicPr>
            <a:picLocks noChangeAspect="1"/>
          </p:cNvPicPr>
          <p:nvPr/>
        </p:nvPicPr>
        <p:blipFill rotWithShape="1">
          <a:blip r:embed="rId4"/>
          <a:srcRect l="34447" t="59639" r="32819" b="19270"/>
          <a:stretch/>
        </p:blipFill>
        <p:spPr>
          <a:xfrm>
            <a:off x="2777967" y="8736915"/>
            <a:ext cx="481953" cy="437763"/>
          </a:xfrm>
          <a:prstGeom prst="rect">
            <a:avLst/>
          </a:prstGeom>
        </p:spPr>
      </p:pic>
      <p:pic>
        <p:nvPicPr>
          <p:cNvPr id="44" name="Picture 43" descr="A picture containing room&#10;&#10;Description automatically generated">
            <a:extLst>
              <a:ext uri="{FF2B5EF4-FFF2-40B4-BE49-F238E27FC236}">
                <a16:creationId xmlns:a16="http://schemas.microsoft.com/office/drawing/2014/main" id="{8082ABE4-7787-BB45-ABA9-B41BD6A80382}"/>
              </a:ext>
            </a:extLst>
          </p:cNvPr>
          <p:cNvPicPr>
            <a:picLocks noChangeAspect="1"/>
          </p:cNvPicPr>
          <p:nvPr/>
        </p:nvPicPr>
        <p:blipFill rotWithShape="1">
          <a:blip r:embed="rId4"/>
          <a:srcRect l="34447" t="59639" r="32819" b="19270"/>
          <a:stretch/>
        </p:blipFill>
        <p:spPr>
          <a:xfrm>
            <a:off x="3495576" y="9071744"/>
            <a:ext cx="481953" cy="437763"/>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0561FBB-59FE-574F-B222-B260DDA5D503}"/>
              </a:ext>
            </a:extLst>
          </p:cNvPr>
          <p:cNvPicPr>
            <a:picLocks noChangeAspect="1"/>
          </p:cNvPicPr>
          <p:nvPr/>
        </p:nvPicPr>
        <p:blipFill rotWithShape="1">
          <a:blip r:embed="rId4"/>
          <a:srcRect l="34447" t="59639" r="32819" b="19270"/>
          <a:stretch/>
        </p:blipFill>
        <p:spPr>
          <a:xfrm>
            <a:off x="3778027" y="8038659"/>
            <a:ext cx="481953" cy="437763"/>
          </a:xfrm>
          <a:prstGeom prst="rect">
            <a:avLst/>
          </a:prstGeom>
        </p:spPr>
      </p:pic>
      <p:pic>
        <p:nvPicPr>
          <p:cNvPr id="48" name="Picture 47" descr="A picture containing room&#10;&#10;Description automatically generated">
            <a:extLst>
              <a:ext uri="{FF2B5EF4-FFF2-40B4-BE49-F238E27FC236}">
                <a16:creationId xmlns:a16="http://schemas.microsoft.com/office/drawing/2014/main" id="{FAD75809-2A9E-4645-ABB8-CD40B821B36C}"/>
              </a:ext>
            </a:extLst>
          </p:cNvPr>
          <p:cNvPicPr>
            <a:picLocks noChangeAspect="1"/>
          </p:cNvPicPr>
          <p:nvPr/>
        </p:nvPicPr>
        <p:blipFill rotWithShape="1">
          <a:blip r:embed="rId4"/>
          <a:srcRect l="34447" t="59639" r="32819" b="19270"/>
          <a:stretch/>
        </p:blipFill>
        <p:spPr>
          <a:xfrm>
            <a:off x="4870897" y="7467623"/>
            <a:ext cx="481953" cy="437763"/>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B28DB1B6-B855-184F-BF9C-A575ABB260F5}"/>
              </a:ext>
            </a:extLst>
          </p:cNvPr>
          <p:cNvPicPr>
            <a:picLocks noChangeAspect="1"/>
          </p:cNvPicPr>
          <p:nvPr/>
        </p:nvPicPr>
        <p:blipFill rotWithShape="1">
          <a:blip r:embed="rId4"/>
          <a:srcRect l="34447" t="59639" r="32819" b="19270"/>
          <a:stretch/>
        </p:blipFill>
        <p:spPr>
          <a:xfrm>
            <a:off x="6131567" y="9065735"/>
            <a:ext cx="481953" cy="437763"/>
          </a:xfrm>
          <a:prstGeom prst="rect">
            <a:avLst/>
          </a:prstGeom>
        </p:spPr>
      </p:pic>
      <p:pic>
        <p:nvPicPr>
          <p:cNvPr id="50" name="Picture 49" descr="A picture containing room&#10;&#10;Description automatically generated">
            <a:extLst>
              <a:ext uri="{FF2B5EF4-FFF2-40B4-BE49-F238E27FC236}">
                <a16:creationId xmlns:a16="http://schemas.microsoft.com/office/drawing/2014/main" id="{C18C2C41-C1F4-B149-BC6D-5E73521DB090}"/>
              </a:ext>
            </a:extLst>
          </p:cNvPr>
          <p:cNvPicPr>
            <a:picLocks noChangeAspect="1"/>
          </p:cNvPicPr>
          <p:nvPr/>
        </p:nvPicPr>
        <p:blipFill rotWithShape="1">
          <a:blip r:embed="rId4"/>
          <a:srcRect l="34447" t="59639" r="32819" b="19270"/>
          <a:stretch/>
        </p:blipFill>
        <p:spPr>
          <a:xfrm>
            <a:off x="5147361" y="9043435"/>
            <a:ext cx="481953" cy="437763"/>
          </a:xfrm>
          <a:prstGeom prst="rect">
            <a:avLst/>
          </a:prstGeom>
        </p:spPr>
      </p:pic>
      <p:pic>
        <p:nvPicPr>
          <p:cNvPr id="51" name="Picture 50" descr="A picture containing room&#10;&#10;Description automatically generated">
            <a:extLst>
              <a:ext uri="{FF2B5EF4-FFF2-40B4-BE49-F238E27FC236}">
                <a16:creationId xmlns:a16="http://schemas.microsoft.com/office/drawing/2014/main" id="{A4414208-2646-BE46-9B24-062EBF5177F4}"/>
              </a:ext>
            </a:extLst>
          </p:cNvPr>
          <p:cNvPicPr>
            <a:picLocks noChangeAspect="1"/>
          </p:cNvPicPr>
          <p:nvPr/>
        </p:nvPicPr>
        <p:blipFill rotWithShape="1">
          <a:blip r:embed="rId4"/>
          <a:srcRect l="34447" t="59639" r="32819" b="19270"/>
          <a:stretch/>
        </p:blipFill>
        <p:spPr>
          <a:xfrm>
            <a:off x="6109779" y="8469611"/>
            <a:ext cx="481953" cy="437763"/>
          </a:xfrm>
          <a:prstGeom prst="rect">
            <a:avLst/>
          </a:prstGeom>
        </p:spPr>
      </p:pic>
      <p:pic>
        <p:nvPicPr>
          <p:cNvPr id="52" name="Picture 51" descr="A picture containing room&#10;&#10;Description automatically generated">
            <a:extLst>
              <a:ext uri="{FF2B5EF4-FFF2-40B4-BE49-F238E27FC236}">
                <a16:creationId xmlns:a16="http://schemas.microsoft.com/office/drawing/2014/main" id="{DEA5F84A-1870-454B-AF85-99BB2E6C6AA0}"/>
              </a:ext>
            </a:extLst>
          </p:cNvPr>
          <p:cNvPicPr>
            <a:picLocks noChangeAspect="1"/>
          </p:cNvPicPr>
          <p:nvPr/>
        </p:nvPicPr>
        <p:blipFill rotWithShape="1">
          <a:blip r:embed="rId4"/>
          <a:srcRect l="34447" t="59639" r="32819" b="19270"/>
          <a:stretch/>
        </p:blipFill>
        <p:spPr>
          <a:xfrm>
            <a:off x="6240228" y="7345946"/>
            <a:ext cx="481953" cy="437763"/>
          </a:xfrm>
          <a:prstGeom prst="rect">
            <a:avLst/>
          </a:prstGeom>
        </p:spPr>
      </p:pic>
      <p:sp>
        <p:nvSpPr>
          <p:cNvPr id="10" name="Rectangle 9">
            <a:extLst>
              <a:ext uri="{FF2B5EF4-FFF2-40B4-BE49-F238E27FC236}">
                <a16:creationId xmlns:a16="http://schemas.microsoft.com/office/drawing/2014/main" id="{A2F20DA6-5C57-8945-8788-99F9DD9E793A}"/>
              </a:ext>
            </a:extLst>
          </p:cNvPr>
          <p:cNvSpPr/>
          <p:nvPr/>
        </p:nvSpPr>
        <p:spPr>
          <a:xfrm>
            <a:off x="2784942" y="7158604"/>
            <a:ext cx="1192587" cy="103561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Google Shape;70;p15">
            <a:extLst>
              <a:ext uri="{FF2B5EF4-FFF2-40B4-BE49-F238E27FC236}">
                <a16:creationId xmlns:a16="http://schemas.microsoft.com/office/drawing/2014/main" id="{8780571A-52B4-B04C-A17C-FAAE3A17A29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5" name="Oval 24">
            <a:extLst>
              <a:ext uri="{FF2B5EF4-FFF2-40B4-BE49-F238E27FC236}">
                <a16:creationId xmlns:a16="http://schemas.microsoft.com/office/drawing/2014/main" id="{4D998E82-CB57-5447-AF68-2D9B49C1555F}"/>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12D6DE2-A281-5246-BCE7-AC60E0C52AD3}"/>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RP7</a:t>
            </a:r>
          </a:p>
        </p:txBody>
      </p:sp>
      <p:sp>
        <p:nvSpPr>
          <p:cNvPr id="29" name="TextBox 28">
            <a:extLst>
              <a:ext uri="{FF2B5EF4-FFF2-40B4-BE49-F238E27FC236}">
                <a16:creationId xmlns:a16="http://schemas.microsoft.com/office/drawing/2014/main" id="{F8F0E694-F67B-DF4B-B29E-16E3717DC3A8}"/>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Sampling </a:t>
            </a:r>
          </a:p>
        </p:txBody>
      </p:sp>
    </p:spTree>
    <p:extLst>
      <p:ext uri="{BB962C8B-B14F-4D97-AF65-F5344CB8AC3E}">
        <p14:creationId xmlns:p14="http://schemas.microsoft.com/office/powerpoint/2010/main" val="4238168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28" name="Google Shape;108;p18">
            <a:extLst>
              <a:ext uri="{FF2B5EF4-FFF2-40B4-BE49-F238E27FC236}">
                <a16:creationId xmlns:a16="http://schemas.microsoft.com/office/drawing/2014/main" id="{CE9A12B1-3BA7-DF43-AB78-8BC4C112697A}"/>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Transects</a:t>
            </a:r>
          </a:p>
        </p:txBody>
      </p:sp>
      <p:sp>
        <p:nvSpPr>
          <p:cNvPr id="45" name="Google Shape;84;p16">
            <a:extLst>
              <a:ext uri="{FF2B5EF4-FFF2-40B4-BE49-F238E27FC236}">
                <a16:creationId xmlns:a16="http://schemas.microsoft.com/office/drawing/2014/main" id="{1F4CE98E-1BA5-A141-90E4-A94083E2FB98}"/>
              </a:ext>
            </a:extLst>
          </p:cNvPr>
          <p:cNvSpPr txBox="1"/>
          <p:nvPr/>
        </p:nvSpPr>
        <p:spPr>
          <a:xfrm>
            <a:off x="85842" y="608623"/>
            <a:ext cx="4460994"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dirty="0">
              <a:latin typeface="Calibri" panose="020F0502020204030204" pitchFamily="34" charset="0"/>
              <a:ea typeface="Cabin"/>
              <a:cs typeface="Calibri" panose="020F0502020204030204" pitchFamily="34" charset="0"/>
              <a:sym typeface="Cabin"/>
            </a:endParaRPr>
          </a:p>
          <a:p>
            <a:pPr marL="311079" indent="-311079" algn="ctr">
              <a:buFont typeface="+mj-lt"/>
              <a:buAutoNum type="arabicPeriod"/>
            </a:pP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1.</a:t>
            </a:r>
          </a:p>
          <a:p>
            <a:pPr algn="ctr"/>
            <a:r>
              <a:rPr lang="en-US" dirty="0">
                <a:latin typeface="Calibri" panose="020F0502020204030204" pitchFamily="34" charset="0"/>
                <a:ea typeface="Cabin"/>
                <a:cs typeface="Calibri" panose="020F0502020204030204" pitchFamily="34" charset="0"/>
                <a:sym typeface="Cabin"/>
              </a:rPr>
              <a:t>Place a tape measure the length of the area being investigated.</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2.</a:t>
            </a:r>
          </a:p>
          <a:p>
            <a:pPr algn="ctr"/>
            <a:r>
              <a:rPr lang="en-US" dirty="0">
                <a:latin typeface="Calibri" panose="020F0502020204030204" pitchFamily="34" charset="0"/>
                <a:ea typeface="Cabin"/>
                <a:cs typeface="Calibri" panose="020F0502020204030204" pitchFamily="34" charset="0"/>
                <a:sym typeface="Cabin"/>
              </a:rPr>
              <a:t>Put the quadrat at the 0cm mark and count how many of that organism are within the transect.</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3.</a:t>
            </a:r>
          </a:p>
          <a:p>
            <a:pPr algn="ctr"/>
            <a:r>
              <a:rPr lang="en-US" dirty="0">
                <a:latin typeface="Calibri" panose="020F0502020204030204" pitchFamily="34" charset="0"/>
                <a:ea typeface="Cabin"/>
                <a:cs typeface="Calibri" panose="020F0502020204030204" pitchFamily="34" charset="0"/>
                <a:sym typeface="Cabin"/>
              </a:rPr>
              <a:t>Record the abiotic conditions.</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4.</a:t>
            </a:r>
          </a:p>
          <a:p>
            <a:pPr algn="ctr"/>
            <a:r>
              <a:rPr lang="en-US" dirty="0">
                <a:latin typeface="Calibri" panose="020F0502020204030204" pitchFamily="34" charset="0"/>
                <a:ea typeface="Cabin"/>
                <a:cs typeface="Calibri" panose="020F0502020204030204" pitchFamily="34" charset="0"/>
                <a:sym typeface="Cabin"/>
              </a:rPr>
              <a:t>Place a quadrat every 5m and count the number of organisms within the quadrat.  Record the abiotic factors.</a:t>
            </a:r>
          </a:p>
          <a:p>
            <a:pPr algn="ctr"/>
            <a:endParaRPr lang="en-US" dirty="0">
              <a:latin typeface="Calibri" panose="020F0502020204030204" pitchFamily="34" charset="0"/>
              <a:ea typeface="Cabin"/>
              <a:cs typeface="Calibri" panose="020F0502020204030204" pitchFamily="34" charset="0"/>
              <a:sym typeface="Cabin"/>
            </a:endParaRP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5. </a:t>
            </a:r>
          </a:p>
          <a:p>
            <a:pPr algn="ctr"/>
            <a:r>
              <a:rPr lang="en-US" dirty="0">
                <a:latin typeface="Calibri" panose="020F0502020204030204" pitchFamily="34" charset="0"/>
                <a:ea typeface="Cabin"/>
                <a:cs typeface="Calibri" panose="020F0502020204030204" pitchFamily="34" charset="0"/>
                <a:sym typeface="Cabin"/>
              </a:rPr>
              <a:t>Repeat these steps with 4 more transects.</a:t>
            </a:r>
          </a:p>
          <a:p>
            <a:endParaRPr dirty="0">
              <a:latin typeface="Calibri" panose="020F0502020204030204" pitchFamily="34" charset="0"/>
              <a:ea typeface="Cabin"/>
              <a:cs typeface="Calibri" panose="020F0502020204030204" pitchFamily="34" charset="0"/>
              <a:sym typeface="Cabin"/>
            </a:endParaRPr>
          </a:p>
        </p:txBody>
      </p: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cxnSp>
        <p:nvCxnSpPr>
          <p:cNvPr id="46" name="Straight Arrow Connector 45">
            <a:extLst>
              <a:ext uri="{FF2B5EF4-FFF2-40B4-BE49-F238E27FC236}">
                <a16:creationId xmlns:a16="http://schemas.microsoft.com/office/drawing/2014/main" id="{9C53CF16-51B3-DD4A-9784-97ABDE7D73DA}"/>
              </a:ext>
            </a:extLst>
          </p:cNvPr>
          <p:cNvCxnSpPr>
            <a:cxnSpLocks/>
          </p:cNvCxnSpPr>
          <p:nvPr/>
        </p:nvCxnSpPr>
        <p:spPr>
          <a:xfrm>
            <a:off x="2293894" y="2038353"/>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26" name="Google Shape;191;p24">
            <a:extLst>
              <a:ext uri="{FF2B5EF4-FFF2-40B4-BE49-F238E27FC236}">
                <a16:creationId xmlns:a16="http://schemas.microsoft.com/office/drawing/2014/main" id="{EA1A40BC-0DD5-DC47-BA17-0E1E89535D22}"/>
              </a:ext>
            </a:extLst>
          </p:cNvPr>
          <p:cNvPicPr preferRelativeResize="0"/>
          <p:nvPr/>
        </p:nvPicPr>
        <p:blipFill>
          <a:blip r:embed="rId3">
            <a:alphaModFix/>
          </a:blip>
          <a:stretch>
            <a:fillRect/>
          </a:stretch>
        </p:blipFill>
        <p:spPr>
          <a:xfrm>
            <a:off x="162431" y="8482735"/>
            <a:ext cx="1312775" cy="1312775"/>
          </a:xfrm>
          <a:prstGeom prst="rect">
            <a:avLst/>
          </a:prstGeom>
          <a:noFill/>
          <a:ln>
            <a:noFill/>
          </a:ln>
        </p:spPr>
      </p:pic>
      <p:sp>
        <p:nvSpPr>
          <p:cNvPr id="30" name="Rectangle 29">
            <a:extLst>
              <a:ext uri="{FF2B5EF4-FFF2-40B4-BE49-F238E27FC236}">
                <a16:creationId xmlns:a16="http://schemas.microsoft.com/office/drawing/2014/main" id="{3E14E7A5-093B-9447-972D-6746E3E4FAD5}"/>
              </a:ext>
            </a:extLst>
          </p:cNvPr>
          <p:cNvSpPr/>
          <p:nvPr/>
        </p:nvSpPr>
        <p:spPr>
          <a:xfrm>
            <a:off x="5164664" y="950089"/>
            <a:ext cx="1552156" cy="874264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room&#10;&#10;Description automatically generated">
            <a:extLst>
              <a:ext uri="{FF2B5EF4-FFF2-40B4-BE49-F238E27FC236}">
                <a16:creationId xmlns:a16="http://schemas.microsoft.com/office/drawing/2014/main" id="{B8975F3B-B773-BF44-91FF-A5EE6C2C2FEB}"/>
              </a:ext>
            </a:extLst>
          </p:cNvPr>
          <p:cNvPicPr>
            <a:picLocks noChangeAspect="1"/>
          </p:cNvPicPr>
          <p:nvPr/>
        </p:nvPicPr>
        <p:blipFill rotWithShape="1">
          <a:blip r:embed="rId4"/>
          <a:srcRect l="34447" t="59639" r="32819" b="19270"/>
          <a:stretch/>
        </p:blipFill>
        <p:spPr>
          <a:xfrm>
            <a:off x="6131567" y="9065735"/>
            <a:ext cx="481953" cy="437763"/>
          </a:xfrm>
          <a:prstGeom prst="rect">
            <a:avLst/>
          </a:prstGeom>
        </p:spPr>
      </p:pic>
      <p:pic>
        <p:nvPicPr>
          <p:cNvPr id="32" name="Picture 31" descr="A picture containing room&#10;&#10;Description automatically generated">
            <a:extLst>
              <a:ext uri="{FF2B5EF4-FFF2-40B4-BE49-F238E27FC236}">
                <a16:creationId xmlns:a16="http://schemas.microsoft.com/office/drawing/2014/main" id="{E8D835C8-69B4-584B-9FBF-C314910274A1}"/>
              </a:ext>
            </a:extLst>
          </p:cNvPr>
          <p:cNvPicPr>
            <a:picLocks noChangeAspect="1"/>
          </p:cNvPicPr>
          <p:nvPr/>
        </p:nvPicPr>
        <p:blipFill rotWithShape="1">
          <a:blip r:embed="rId4"/>
          <a:srcRect l="34447" t="59639" r="32819" b="19270"/>
          <a:stretch/>
        </p:blipFill>
        <p:spPr>
          <a:xfrm>
            <a:off x="6109779" y="8469611"/>
            <a:ext cx="481953" cy="437763"/>
          </a:xfrm>
          <a:prstGeom prst="rect">
            <a:avLst/>
          </a:prstGeom>
        </p:spPr>
      </p:pic>
      <p:pic>
        <p:nvPicPr>
          <p:cNvPr id="33" name="Picture 32" descr="A picture containing room&#10;&#10;Description automatically generated">
            <a:extLst>
              <a:ext uri="{FF2B5EF4-FFF2-40B4-BE49-F238E27FC236}">
                <a16:creationId xmlns:a16="http://schemas.microsoft.com/office/drawing/2014/main" id="{957BA55C-513F-0940-B912-704CA8494F71}"/>
              </a:ext>
            </a:extLst>
          </p:cNvPr>
          <p:cNvPicPr>
            <a:picLocks noChangeAspect="1"/>
          </p:cNvPicPr>
          <p:nvPr/>
        </p:nvPicPr>
        <p:blipFill rotWithShape="1">
          <a:blip r:embed="rId4"/>
          <a:srcRect l="34447" t="59639" r="32819" b="19270"/>
          <a:stretch/>
        </p:blipFill>
        <p:spPr>
          <a:xfrm>
            <a:off x="6240228" y="7345946"/>
            <a:ext cx="481953" cy="437763"/>
          </a:xfrm>
          <a:prstGeom prst="rect">
            <a:avLst/>
          </a:prstGeom>
        </p:spPr>
      </p:pic>
      <p:pic>
        <p:nvPicPr>
          <p:cNvPr id="34" name="Picture 33" descr="A picture containing room&#10;&#10;Description automatically generated">
            <a:extLst>
              <a:ext uri="{FF2B5EF4-FFF2-40B4-BE49-F238E27FC236}">
                <a16:creationId xmlns:a16="http://schemas.microsoft.com/office/drawing/2014/main" id="{40A2C05D-A747-8B49-B863-1E70A3977A18}"/>
              </a:ext>
            </a:extLst>
          </p:cNvPr>
          <p:cNvPicPr>
            <a:picLocks noChangeAspect="1"/>
          </p:cNvPicPr>
          <p:nvPr/>
        </p:nvPicPr>
        <p:blipFill rotWithShape="1">
          <a:blip r:embed="rId4"/>
          <a:srcRect l="34447" t="59639" r="32819" b="19270"/>
          <a:stretch/>
        </p:blipFill>
        <p:spPr>
          <a:xfrm rot="20889677">
            <a:off x="5762515" y="7564827"/>
            <a:ext cx="481953" cy="437763"/>
          </a:xfrm>
          <a:prstGeom prst="rect">
            <a:avLst/>
          </a:prstGeom>
        </p:spPr>
      </p:pic>
      <p:pic>
        <p:nvPicPr>
          <p:cNvPr id="36" name="Picture 35" descr="A picture containing room&#10;&#10;Description automatically generated">
            <a:extLst>
              <a:ext uri="{FF2B5EF4-FFF2-40B4-BE49-F238E27FC236}">
                <a16:creationId xmlns:a16="http://schemas.microsoft.com/office/drawing/2014/main" id="{B1A3F757-7584-9C46-A620-F5C120AEF407}"/>
              </a:ext>
            </a:extLst>
          </p:cNvPr>
          <p:cNvPicPr>
            <a:picLocks noChangeAspect="1"/>
          </p:cNvPicPr>
          <p:nvPr/>
        </p:nvPicPr>
        <p:blipFill rotWithShape="1">
          <a:blip r:embed="rId4"/>
          <a:srcRect l="34447" t="59639" r="32819" b="19270"/>
          <a:stretch/>
        </p:blipFill>
        <p:spPr>
          <a:xfrm rot="20889677">
            <a:off x="5740727" y="6968703"/>
            <a:ext cx="481953" cy="437763"/>
          </a:xfrm>
          <a:prstGeom prst="rect">
            <a:avLst/>
          </a:prstGeom>
        </p:spPr>
      </p:pic>
      <p:pic>
        <p:nvPicPr>
          <p:cNvPr id="37" name="Picture 36" descr="A picture containing room&#10;&#10;Description automatically generated">
            <a:extLst>
              <a:ext uri="{FF2B5EF4-FFF2-40B4-BE49-F238E27FC236}">
                <a16:creationId xmlns:a16="http://schemas.microsoft.com/office/drawing/2014/main" id="{DF06C3F2-F67F-8C46-8148-2C72BBE71895}"/>
              </a:ext>
            </a:extLst>
          </p:cNvPr>
          <p:cNvPicPr>
            <a:picLocks noChangeAspect="1"/>
          </p:cNvPicPr>
          <p:nvPr/>
        </p:nvPicPr>
        <p:blipFill rotWithShape="1">
          <a:blip r:embed="rId4"/>
          <a:srcRect l="34447" t="59639" r="32819" b="19270"/>
          <a:stretch/>
        </p:blipFill>
        <p:spPr>
          <a:xfrm rot="20889677">
            <a:off x="5871176" y="5845038"/>
            <a:ext cx="481953" cy="437763"/>
          </a:xfrm>
          <a:prstGeom prst="rect">
            <a:avLst/>
          </a:prstGeom>
        </p:spPr>
      </p:pic>
      <p:pic>
        <p:nvPicPr>
          <p:cNvPr id="38" name="Picture 37" descr="A picture containing room&#10;&#10;Description automatically generated">
            <a:extLst>
              <a:ext uri="{FF2B5EF4-FFF2-40B4-BE49-F238E27FC236}">
                <a16:creationId xmlns:a16="http://schemas.microsoft.com/office/drawing/2014/main" id="{6D560A7A-565F-2349-9E24-D07986CCBF3C}"/>
              </a:ext>
            </a:extLst>
          </p:cNvPr>
          <p:cNvPicPr>
            <a:picLocks noChangeAspect="1"/>
          </p:cNvPicPr>
          <p:nvPr/>
        </p:nvPicPr>
        <p:blipFill rotWithShape="1">
          <a:blip r:embed="rId4"/>
          <a:srcRect l="34447" t="59639" r="32819" b="19270"/>
          <a:stretch/>
        </p:blipFill>
        <p:spPr>
          <a:xfrm>
            <a:off x="6022906" y="5150252"/>
            <a:ext cx="481953" cy="437763"/>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D9E1DB88-395B-B140-BB12-01EB4482F740}"/>
              </a:ext>
            </a:extLst>
          </p:cNvPr>
          <p:cNvPicPr>
            <a:picLocks noChangeAspect="1"/>
          </p:cNvPicPr>
          <p:nvPr/>
        </p:nvPicPr>
        <p:blipFill rotWithShape="1">
          <a:blip r:embed="rId4"/>
          <a:srcRect l="34447" t="59639" r="32819" b="19270"/>
          <a:stretch/>
        </p:blipFill>
        <p:spPr>
          <a:xfrm>
            <a:off x="6001118" y="4554128"/>
            <a:ext cx="481953" cy="437763"/>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4EF8B742-2D76-F746-936A-F926954FC9E9}"/>
              </a:ext>
            </a:extLst>
          </p:cNvPr>
          <p:cNvPicPr>
            <a:picLocks noChangeAspect="1"/>
          </p:cNvPicPr>
          <p:nvPr/>
        </p:nvPicPr>
        <p:blipFill rotWithShape="1">
          <a:blip r:embed="rId4"/>
          <a:srcRect l="34447" t="59639" r="32819" b="19270"/>
          <a:stretch/>
        </p:blipFill>
        <p:spPr>
          <a:xfrm>
            <a:off x="6131567" y="3430463"/>
            <a:ext cx="481953" cy="437763"/>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7BB0E564-9AC7-9C45-A2EA-587D5E1C6E99}"/>
              </a:ext>
            </a:extLst>
          </p:cNvPr>
          <p:cNvPicPr>
            <a:picLocks noChangeAspect="1"/>
          </p:cNvPicPr>
          <p:nvPr/>
        </p:nvPicPr>
        <p:blipFill rotWithShape="1">
          <a:blip r:embed="rId4"/>
          <a:srcRect l="34447" t="59639" r="32819" b="19270"/>
          <a:stretch/>
        </p:blipFill>
        <p:spPr>
          <a:xfrm>
            <a:off x="5625778" y="4369644"/>
            <a:ext cx="481953" cy="437763"/>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CBCA32D2-449A-5A4D-9455-614E30BB98A3}"/>
              </a:ext>
            </a:extLst>
          </p:cNvPr>
          <p:cNvPicPr>
            <a:picLocks noChangeAspect="1"/>
          </p:cNvPicPr>
          <p:nvPr/>
        </p:nvPicPr>
        <p:blipFill rotWithShape="1">
          <a:blip r:embed="rId4"/>
          <a:srcRect l="34447" t="59639" r="32819" b="19270"/>
          <a:stretch/>
        </p:blipFill>
        <p:spPr>
          <a:xfrm>
            <a:off x="5603990" y="3773520"/>
            <a:ext cx="481953" cy="437763"/>
          </a:xfrm>
          <a:prstGeom prst="rect">
            <a:avLst/>
          </a:prstGeom>
        </p:spPr>
      </p:pic>
      <p:pic>
        <p:nvPicPr>
          <p:cNvPr id="53" name="Picture 52" descr="A picture containing room&#10;&#10;Description automatically generated">
            <a:extLst>
              <a:ext uri="{FF2B5EF4-FFF2-40B4-BE49-F238E27FC236}">
                <a16:creationId xmlns:a16="http://schemas.microsoft.com/office/drawing/2014/main" id="{FB1A0218-8C81-754B-B2DA-F90E2B52C9D5}"/>
              </a:ext>
            </a:extLst>
          </p:cNvPr>
          <p:cNvPicPr>
            <a:picLocks noChangeAspect="1"/>
          </p:cNvPicPr>
          <p:nvPr/>
        </p:nvPicPr>
        <p:blipFill rotWithShape="1">
          <a:blip r:embed="rId4"/>
          <a:srcRect l="34447" t="59639" r="32819" b="19270"/>
          <a:stretch/>
        </p:blipFill>
        <p:spPr>
          <a:xfrm>
            <a:off x="5734439" y="2649855"/>
            <a:ext cx="481953" cy="437763"/>
          </a:xfrm>
          <a:prstGeom prst="rect">
            <a:avLst/>
          </a:prstGeom>
        </p:spPr>
      </p:pic>
      <p:pic>
        <p:nvPicPr>
          <p:cNvPr id="54" name="Picture 53" descr="A picture containing room&#10;&#10;Description automatically generated">
            <a:extLst>
              <a:ext uri="{FF2B5EF4-FFF2-40B4-BE49-F238E27FC236}">
                <a16:creationId xmlns:a16="http://schemas.microsoft.com/office/drawing/2014/main" id="{0D724672-9871-D248-AAC9-DF5D7120002F}"/>
              </a:ext>
            </a:extLst>
          </p:cNvPr>
          <p:cNvPicPr>
            <a:picLocks noChangeAspect="1"/>
          </p:cNvPicPr>
          <p:nvPr/>
        </p:nvPicPr>
        <p:blipFill rotWithShape="1">
          <a:blip r:embed="rId4"/>
          <a:srcRect l="34447" t="59639" r="32819" b="19270"/>
          <a:stretch/>
        </p:blipFill>
        <p:spPr>
          <a:xfrm>
            <a:off x="6065583" y="1143328"/>
            <a:ext cx="481953" cy="437763"/>
          </a:xfrm>
          <a:prstGeom prst="rect">
            <a:avLst/>
          </a:prstGeom>
        </p:spPr>
      </p:pic>
      <p:pic>
        <p:nvPicPr>
          <p:cNvPr id="4" name="Picture 3">
            <a:extLst>
              <a:ext uri="{FF2B5EF4-FFF2-40B4-BE49-F238E27FC236}">
                <a16:creationId xmlns:a16="http://schemas.microsoft.com/office/drawing/2014/main" id="{34DB9228-14DB-7148-BC00-9B72A5443C9F}"/>
              </a:ext>
            </a:extLst>
          </p:cNvPr>
          <p:cNvPicPr>
            <a:picLocks noChangeAspect="1"/>
          </p:cNvPicPr>
          <p:nvPr/>
        </p:nvPicPr>
        <p:blipFill>
          <a:blip r:embed="rId5"/>
          <a:stretch>
            <a:fillRect/>
          </a:stretch>
        </p:blipFill>
        <p:spPr>
          <a:xfrm rot="16200000">
            <a:off x="723538" y="5152594"/>
            <a:ext cx="8650036" cy="430238"/>
          </a:xfrm>
          <a:prstGeom prst="rect">
            <a:avLst/>
          </a:prstGeom>
        </p:spPr>
      </p:pic>
      <p:sp>
        <p:nvSpPr>
          <p:cNvPr id="29" name="Rectangle 28">
            <a:extLst>
              <a:ext uri="{FF2B5EF4-FFF2-40B4-BE49-F238E27FC236}">
                <a16:creationId xmlns:a16="http://schemas.microsoft.com/office/drawing/2014/main" id="{14511ED8-E520-644C-9116-5EEE56E34906}"/>
              </a:ext>
            </a:extLst>
          </p:cNvPr>
          <p:cNvSpPr/>
          <p:nvPr/>
        </p:nvSpPr>
        <p:spPr>
          <a:xfrm>
            <a:off x="5248672" y="1106421"/>
            <a:ext cx="1192587" cy="103561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a:extLst>
              <a:ext uri="{FF2B5EF4-FFF2-40B4-BE49-F238E27FC236}">
                <a16:creationId xmlns:a16="http://schemas.microsoft.com/office/drawing/2014/main" id="{E01D67EC-564B-6143-B9B5-4B54F43DF479}"/>
              </a:ext>
            </a:extLst>
          </p:cNvPr>
          <p:cNvCxnSpPr>
            <a:cxnSpLocks/>
          </p:cNvCxnSpPr>
          <p:nvPr/>
        </p:nvCxnSpPr>
        <p:spPr>
          <a:xfrm>
            <a:off x="2293894" y="3686650"/>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3698A3E4-321D-7240-B602-D3E8D8060268}"/>
              </a:ext>
            </a:extLst>
          </p:cNvPr>
          <p:cNvCxnSpPr>
            <a:cxnSpLocks/>
          </p:cNvCxnSpPr>
          <p:nvPr/>
        </p:nvCxnSpPr>
        <p:spPr>
          <a:xfrm>
            <a:off x="2275912" y="4774141"/>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02E98E8B-153F-A24B-962C-9743C2F90A5E}"/>
              </a:ext>
            </a:extLst>
          </p:cNvPr>
          <p:cNvCxnSpPr>
            <a:cxnSpLocks/>
          </p:cNvCxnSpPr>
          <p:nvPr/>
        </p:nvCxnSpPr>
        <p:spPr>
          <a:xfrm>
            <a:off x="2287063" y="6414654"/>
            <a:ext cx="0" cy="611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7" name="Google Shape;70;p15">
            <a:extLst>
              <a:ext uri="{FF2B5EF4-FFF2-40B4-BE49-F238E27FC236}">
                <a16:creationId xmlns:a16="http://schemas.microsoft.com/office/drawing/2014/main" id="{B3698CB0-BB8A-044B-80B7-9C922BEBBA5A}"/>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35" name="Oval 34">
            <a:extLst>
              <a:ext uri="{FF2B5EF4-FFF2-40B4-BE49-F238E27FC236}">
                <a16:creationId xmlns:a16="http://schemas.microsoft.com/office/drawing/2014/main" id="{85A918E8-9AF2-0141-AB4E-09B9BF28894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B2BAEB51-B4FE-D648-82F0-D1CBE4FC41E9}"/>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RP7</a:t>
            </a:r>
          </a:p>
        </p:txBody>
      </p:sp>
      <p:sp>
        <p:nvSpPr>
          <p:cNvPr id="44" name="TextBox 43">
            <a:extLst>
              <a:ext uri="{FF2B5EF4-FFF2-40B4-BE49-F238E27FC236}">
                <a16:creationId xmlns:a16="http://schemas.microsoft.com/office/drawing/2014/main" id="{C440F174-7583-B244-808A-F97B6F11654A}"/>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Sampling </a:t>
            </a:r>
          </a:p>
        </p:txBody>
      </p:sp>
    </p:spTree>
    <p:extLst>
      <p:ext uri="{BB962C8B-B14F-4D97-AF65-F5344CB8AC3E}">
        <p14:creationId xmlns:p14="http://schemas.microsoft.com/office/powerpoint/2010/main" val="173021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To avoid bias.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Throw over shoulder or with eyes shut or use a random number generator to create coordinates.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Repeat using more quadrats.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Repeat using a transect line in a different position</a:t>
            </a: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endParaRPr kumimoji="0" lang="en-GB"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Count the number of squares within the quadrat more than 50% covered, divide by the total number of squares in the grid and multiply by 100.</a:t>
            </a: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Measure the length and width and multiply these together.</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Measuring tape.</a:t>
            </a: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Find the area of the field and the number of organisms </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found in 1m</a:t>
            </a:r>
            <a:r>
              <a:rPr lang="en-US" altLang="en-US" sz="1100" baseline="300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 Multiply these numbers together.</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A line across a habitat.</a:t>
            </a:r>
          </a:p>
          <a:p>
            <a:pPr marL="228600" lvl="0" indent="-228600" algn="just">
              <a:buFont typeface="+mj-lt"/>
              <a:buAutoNum type="arabicPeriod"/>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To investigate a gradual change in a habitat.</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rPr>
              <a:t>Random placement of a quadrat.</a:t>
            </a: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Why should quadrats be placed in random positions?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position a quadrat randomly?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investigating distribution using quadrats how could you ensure results are valid?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using a transect how could you ensure results are valid?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estimate % cover using a quadrat?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would you calculate the area of a rectangular field?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piece of equipment would you use to measure distance?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could you estimate the number of organisms in a field.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transect?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would you use a transect?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sampling technique would you use to approximate the number of plants in a habitat?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RP7: Sampling</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02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623809250"/>
              </p:ext>
            </p:extLst>
          </p:nvPr>
        </p:nvGraphicFramePr>
        <p:xfrm>
          <a:off x="153954" y="275252"/>
          <a:ext cx="6486332" cy="9538041"/>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47050">
                <a:tc>
                  <a:txBody>
                    <a:bodyPr/>
                    <a:lstStyle/>
                    <a:p>
                      <a:pPr algn="ctr"/>
                      <a:r>
                        <a:rPr lang="en-US" sz="1350" b="1" dirty="0"/>
                        <a:t>Topic</a:t>
                      </a:r>
                    </a:p>
                  </a:txBody>
                  <a:tcPr anchor="ctr">
                    <a:solidFill>
                      <a:schemeClr val="bg1">
                        <a:lumMod val="85000"/>
                      </a:schemeClr>
                    </a:solidFill>
                  </a:tcPr>
                </a:tc>
                <a:tc>
                  <a:txBody>
                    <a:bodyPr/>
                    <a:lstStyle/>
                    <a:p>
                      <a:pPr algn="just"/>
                      <a:r>
                        <a:rPr lang="en-US" b="0" dirty="0"/>
                        <a:t>RP7 Sampling</a:t>
                      </a:r>
                    </a:p>
                  </a:txBody>
                  <a:tcPr anchor="ctr"/>
                </a:tc>
                <a:extLst>
                  <a:ext uri="{0D108BD9-81ED-4DB2-BD59-A6C34878D82A}">
                    <a16:rowId xmlns:a16="http://schemas.microsoft.com/office/drawing/2014/main" val="1109385184"/>
                  </a:ext>
                </a:extLst>
              </a:tr>
              <a:tr h="487326">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Plan an investigation to estimate the number of _________growing/living in ________</a:t>
                      </a:r>
                      <a:endParaRPr lang="en-US" b="0" dirty="0"/>
                    </a:p>
                  </a:txBody>
                  <a:tcPr anchor="ctr"/>
                </a:tc>
                <a:extLst>
                  <a:ext uri="{0D108BD9-81ED-4DB2-BD59-A6C34878D82A}">
                    <a16:rowId xmlns:a16="http://schemas.microsoft.com/office/drawing/2014/main" val="319181968"/>
                  </a:ext>
                </a:extLst>
              </a:tr>
              <a:tr h="3079014">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to estimate the number of different plants/animals or insects in different habitats. Examples that have been assessed in the past include:</a:t>
                      </a:r>
                    </a:p>
                    <a:p>
                      <a:pPr algn="just"/>
                      <a:endParaRPr lang="en-US" dirty="0"/>
                    </a:p>
                    <a:p>
                      <a:pPr marL="285750" indent="-285750" algn="just">
                        <a:buFont typeface="Arial" panose="020B0604020202020204" pitchFamily="34" charset="0"/>
                        <a:buChar char="•"/>
                      </a:pPr>
                      <a:r>
                        <a:rPr lang="en-US" dirty="0"/>
                        <a:t>Number of ragwort in a field.</a:t>
                      </a:r>
                    </a:p>
                    <a:p>
                      <a:pPr marL="285750" indent="-285750">
                        <a:buFont typeface="Arial" panose="020B0604020202020204" pitchFamily="34" charset="0"/>
                        <a:buChar char="•"/>
                      </a:pPr>
                      <a:r>
                        <a:rPr lang="en-US" dirty="0"/>
                        <a:t>Dandelions in a field</a:t>
                      </a:r>
                    </a:p>
                    <a:p>
                      <a:pPr marL="285750" indent="-285750">
                        <a:buFont typeface="Arial" panose="020B0604020202020204" pitchFamily="34" charset="0"/>
                        <a:buChar char="•"/>
                      </a:pPr>
                      <a:r>
                        <a:rPr lang="en-US" dirty="0"/>
                        <a:t>Number of daphnia in a pond.</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buFont typeface="+mj-lt"/>
                        <a:buAutoNum type="arabicPeriod"/>
                      </a:pPr>
                      <a:r>
                        <a:rPr lang="en-US" dirty="0"/>
                        <a:t>Describe how to find the area of the habitat.</a:t>
                      </a:r>
                    </a:p>
                    <a:p>
                      <a:pPr marL="342900" indent="-342900">
                        <a:buFont typeface="+mj-lt"/>
                        <a:buAutoNum type="arabicPeriod"/>
                      </a:pPr>
                      <a:r>
                        <a:rPr lang="en-US" dirty="0"/>
                        <a:t>Describe how you will use a quadrat to find the number of organisms in a given area.</a:t>
                      </a:r>
                    </a:p>
                    <a:p>
                      <a:pPr marL="342900" indent="-342900">
                        <a:buFont typeface="+mj-lt"/>
                        <a:buAutoNum type="arabicPeriod"/>
                      </a:pPr>
                      <a:r>
                        <a:rPr lang="en-US" dirty="0"/>
                        <a:t>Explain how you will use your results to estimate the population in the entire area.</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35033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Make sure that you include in your method how you will collect valid data. For sampling using quadrats this is lots of repeats, calculating an average and a description of how the quadrat will be placed randomly</a:t>
                      </a:r>
                    </a:p>
                  </a:txBody>
                  <a:tcPr anchor="ctr"/>
                </a:tc>
                <a:extLst>
                  <a:ext uri="{0D108BD9-81ED-4DB2-BD59-A6C34878D82A}">
                    <a16:rowId xmlns:a16="http://schemas.microsoft.com/office/drawing/2014/main" val="2427651414"/>
                  </a:ext>
                </a:extLst>
              </a:tr>
              <a:tr h="2921136">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Plan an investigation to estimate the number of dandelions growing in a square field.</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Determine the area of a field. To do this measure the length by the width and multiply these numbers together.</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Place 10 </a:t>
                      </a:r>
                      <a:r>
                        <a:rPr lang="en-GB" sz="1350" b="0" i="0" u="sng" strike="noStrike" kern="1200" dirty="0">
                          <a:solidFill>
                            <a:schemeClr val="tx1"/>
                          </a:solidFill>
                          <a:effectLst/>
                          <a:latin typeface="+mn-lt"/>
                          <a:ea typeface="+mn-ea"/>
                          <a:cs typeface="+mn-cs"/>
                        </a:rPr>
                        <a:t>1m</a:t>
                      </a:r>
                      <a:r>
                        <a:rPr lang="en-GB" sz="1350" b="0" i="0" u="sng" strike="noStrike" kern="1200" baseline="30000" dirty="0">
                          <a:solidFill>
                            <a:schemeClr val="tx1"/>
                          </a:solidFill>
                          <a:effectLst/>
                          <a:latin typeface="+mn-lt"/>
                          <a:ea typeface="+mn-ea"/>
                          <a:cs typeface="+mn-cs"/>
                        </a:rPr>
                        <a:t>2</a:t>
                      </a:r>
                      <a:r>
                        <a:rPr lang="en-GB" sz="1350" b="0" i="0" u="none" strike="noStrike" kern="1200" dirty="0">
                          <a:solidFill>
                            <a:schemeClr val="tx1"/>
                          </a:solidFill>
                          <a:effectLst/>
                          <a:latin typeface="+mn-lt"/>
                          <a:ea typeface="+mn-ea"/>
                          <a:cs typeface="+mn-cs"/>
                        </a:rPr>
                        <a:t> quadrats randomly in the field and count the number of dandelions in the quadrat.</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Calculate an average. </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Multiply the average in 1m</a:t>
                      </a:r>
                      <a:r>
                        <a:rPr lang="en-GB" sz="1350" b="0" i="0" u="none" strike="noStrike" kern="1200" baseline="30000" dirty="0">
                          <a:solidFill>
                            <a:schemeClr val="tx1"/>
                          </a:solidFill>
                          <a:effectLst/>
                          <a:latin typeface="+mn-lt"/>
                          <a:ea typeface="+mn-ea"/>
                          <a:cs typeface="+mn-cs"/>
                        </a:rPr>
                        <a:t>2</a:t>
                      </a:r>
                      <a:r>
                        <a:rPr lang="en-GB" sz="1350" b="0" i="0" u="none" strike="noStrike" kern="1200" baseline="0" dirty="0">
                          <a:solidFill>
                            <a:schemeClr val="tx1"/>
                          </a:solidFill>
                          <a:effectLst/>
                          <a:latin typeface="+mn-lt"/>
                          <a:ea typeface="+mn-ea"/>
                          <a:cs typeface="+mn-cs"/>
                        </a:rPr>
                        <a:t> by the total area of the field to find an estimate.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To place the quadrat randomly I will split the field into a grid and use a random number generator to create random coordinates.</a:t>
                      </a:r>
                    </a:p>
                  </a:txBody>
                  <a:tcPr anchor="ctr"/>
                </a:tc>
                <a:extLst>
                  <a:ext uri="{0D108BD9-81ED-4DB2-BD59-A6C34878D82A}">
                    <a16:rowId xmlns:a16="http://schemas.microsoft.com/office/drawing/2014/main" val="971397409"/>
                  </a:ext>
                </a:extLst>
              </a:tr>
              <a:tr h="113905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estimate the number of daisies in a field with the following shape.</a:t>
                      </a:r>
                    </a:p>
                  </a:txBody>
                  <a:tcPr anchor="ctr"/>
                </a:tc>
                <a:extLst>
                  <a:ext uri="{0D108BD9-81ED-4DB2-BD59-A6C34878D82A}">
                    <a16:rowId xmlns:a16="http://schemas.microsoft.com/office/drawing/2014/main" val="413239812"/>
                  </a:ext>
                </a:extLst>
              </a:tr>
            </a:tbl>
          </a:graphicData>
        </a:graphic>
      </p:graphicFrame>
      <p:sp>
        <p:nvSpPr>
          <p:cNvPr id="3" name="Rectangle 2">
            <a:extLst>
              <a:ext uri="{FF2B5EF4-FFF2-40B4-BE49-F238E27FC236}">
                <a16:creationId xmlns:a16="http://schemas.microsoft.com/office/drawing/2014/main" id="{399703C9-E292-C548-85CA-335903501064}"/>
              </a:ext>
            </a:extLst>
          </p:cNvPr>
          <p:cNvSpPr/>
          <p:nvPr/>
        </p:nvSpPr>
        <p:spPr>
          <a:xfrm>
            <a:off x="5671457" y="9361714"/>
            <a:ext cx="838200" cy="337457"/>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4826C4C-9985-6749-8366-7C6625ABB07C}"/>
              </a:ext>
            </a:extLst>
          </p:cNvPr>
          <p:cNvSpPr/>
          <p:nvPr/>
        </p:nvSpPr>
        <p:spPr>
          <a:xfrm>
            <a:off x="4833257" y="9361713"/>
            <a:ext cx="838200" cy="174173"/>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C41312B2-B249-F543-BB7A-645455A10C9A}"/>
              </a:ext>
            </a:extLst>
          </p:cNvPr>
          <p:cNvCxnSpPr/>
          <p:nvPr/>
        </p:nvCxnSpPr>
        <p:spPr>
          <a:xfrm>
            <a:off x="4082143" y="9437914"/>
            <a:ext cx="60960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87730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98215136"/>
              </p:ext>
            </p:extLst>
          </p:nvPr>
        </p:nvGraphicFramePr>
        <p:xfrm>
          <a:off x="153954" y="275251"/>
          <a:ext cx="6486332" cy="945543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61355">
                <a:tc>
                  <a:txBody>
                    <a:bodyPr/>
                    <a:lstStyle/>
                    <a:p>
                      <a:pPr algn="ctr"/>
                      <a:r>
                        <a:rPr lang="en-US" sz="1350" b="1" dirty="0"/>
                        <a:t>Topic</a:t>
                      </a:r>
                    </a:p>
                  </a:txBody>
                  <a:tcPr anchor="ctr">
                    <a:solidFill>
                      <a:schemeClr val="bg1">
                        <a:lumMod val="85000"/>
                      </a:schemeClr>
                    </a:solidFill>
                  </a:tcPr>
                </a:tc>
                <a:tc>
                  <a:txBody>
                    <a:bodyPr/>
                    <a:lstStyle/>
                    <a:p>
                      <a:pPr algn="just"/>
                      <a:r>
                        <a:rPr lang="en-US" b="0" dirty="0"/>
                        <a:t>RP7 Sampling</a:t>
                      </a:r>
                    </a:p>
                  </a:txBody>
                  <a:tcPr anchor="ctr"/>
                </a:tc>
                <a:extLst>
                  <a:ext uri="{0D108BD9-81ED-4DB2-BD59-A6C34878D82A}">
                    <a16:rowId xmlns:a16="http://schemas.microsoft.com/office/drawing/2014/main" val="1109385184"/>
                  </a:ext>
                </a:extLst>
              </a:tr>
              <a:tr h="461355">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Plan an investigation to compare the number of _________growing/living in ________ and ____________</a:t>
                      </a:r>
                      <a:endParaRPr lang="en-US" b="0" dirty="0"/>
                    </a:p>
                  </a:txBody>
                  <a:tcPr anchor="ctr"/>
                </a:tc>
                <a:extLst>
                  <a:ext uri="{0D108BD9-81ED-4DB2-BD59-A6C34878D82A}">
                    <a16:rowId xmlns:a16="http://schemas.microsoft.com/office/drawing/2014/main" val="319181968"/>
                  </a:ext>
                </a:extLst>
              </a:tr>
              <a:tr h="2907496">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to compare the distribution of an organisms in different habitats/conditions within that habitat. Examples that have been assessed in the past include:</a:t>
                      </a:r>
                    </a:p>
                    <a:p>
                      <a:pPr algn="just"/>
                      <a:endParaRPr lang="en-US" dirty="0"/>
                    </a:p>
                    <a:p>
                      <a:pPr marL="285750" indent="-285750" algn="just">
                        <a:buFont typeface="Arial" panose="020B0604020202020204" pitchFamily="34" charset="0"/>
                        <a:buChar char="•"/>
                      </a:pPr>
                      <a:r>
                        <a:rPr lang="en-US" dirty="0"/>
                        <a:t>Bluebells growing in fields/woodland</a:t>
                      </a:r>
                    </a:p>
                    <a:p>
                      <a:pPr marL="285750" indent="-285750" algn="just">
                        <a:buFont typeface="Arial" panose="020B0604020202020204" pitchFamily="34" charset="0"/>
                        <a:buChar char="•"/>
                      </a:pPr>
                      <a:r>
                        <a:rPr lang="en-US" dirty="0"/>
                        <a:t>Limpets living in a sheltered bay and non sheltered bay.</a:t>
                      </a:r>
                    </a:p>
                    <a:p>
                      <a:pPr marL="285750" indent="-285750" algn="just">
                        <a:buFont typeface="Arial" panose="020B0604020202020204" pitchFamily="34" charset="0"/>
                        <a:buChar char="•"/>
                      </a:pPr>
                      <a:r>
                        <a:rPr lang="en-US" dirty="0"/>
                        <a:t>Dandelions growing in full sunlight and in shade.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lgn="just">
                        <a:buFont typeface="+mj-lt"/>
                        <a:buAutoNum type="arabicPeriod"/>
                      </a:pPr>
                      <a:r>
                        <a:rPr lang="en-US" dirty="0"/>
                        <a:t>Describe how you will use a quadrat to find the abundance in each location</a:t>
                      </a:r>
                    </a:p>
                    <a:p>
                      <a:pPr marL="342900" indent="-342900" algn="just">
                        <a:buFont typeface="+mj-lt"/>
                        <a:buAutoNum type="arabicPeriod"/>
                      </a:pPr>
                      <a:r>
                        <a:rPr lang="en-US" dirty="0"/>
                        <a:t>Describe what you will do with your results.</a:t>
                      </a:r>
                    </a:p>
                  </a:txBody>
                  <a:tcPr anchor="ctr"/>
                </a:tc>
                <a:extLst>
                  <a:ext uri="{0D108BD9-81ED-4DB2-BD59-A6C34878D82A}">
                    <a16:rowId xmlns:a16="http://schemas.microsoft.com/office/drawing/2014/main" val="337813050"/>
                  </a:ext>
                </a:extLst>
              </a:tr>
              <a:tr h="139354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Make sure that you include in your method how you will collect valid data. For sampling using quadrats this is lots of repeats, calculating an average and a description of how the quadrat will be placed randomly.</a:t>
                      </a:r>
                    </a:p>
                  </a:txBody>
                  <a:tcPr anchor="ctr"/>
                </a:tc>
                <a:extLst>
                  <a:ext uri="{0D108BD9-81ED-4DB2-BD59-A6C34878D82A}">
                    <a16:rowId xmlns:a16="http://schemas.microsoft.com/office/drawing/2014/main" val="2427651414"/>
                  </a:ext>
                </a:extLst>
              </a:tr>
              <a:tr h="3014610">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Plan an investigation to compare the number of dandelions growing in full sunlight and in a shady woodland.</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b="1" dirty="0"/>
                    </a:p>
                    <a:p>
                      <a:pPr marL="342900" indent="-342900" algn="just">
                        <a:buFont typeface="+mj-lt"/>
                        <a:buAutoNum type="arabicPeriod"/>
                      </a:pPr>
                      <a:r>
                        <a:rPr lang="en-GB" sz="1350" b="0" i="0" u="none" strike="noStrike" kern="1200" dirty="0">
                          <a:solidFill>
                            <a:schemeClr val="tx1"/>
                          </a:solidFill>
                          <a:effectLst/>
                          <a:latin typeface="+mn-lt"/>
                          <a:ea typeface="+mn-ea"/>
                          <a:cs typeface="+mn-cs"/>
                        </a:rPr>
                        <a:t>Place 10 </a:t>
                      </a:r>
                      <a:r>
                        <a:rPr lang="en-GB" sz="1350" b="0" i="0" u="sng" strike="noStrike" kern="1200" dirty="0">
                          <a:solidFill>
                            <a:schemeClr val="tx1"/>
                          </a:solidFill>
                          <a:effectLst/>
                          <a:latin typeface="+mn-lt"/>
                          <a:ea typeface="+mn-ea"/>
                          <a:cs typeface="+mn-cs"/>
                        </a:rPr>
                        <a:t>1m</a:t>
                      </a:r>
                      <a:r>
                        <a:rPr lang="en-GB" sz="1350" b="0" i="0" u="sng" strike="noStrike" kern="1200" baseline="30000" dirty="0">
                          <a:solidFill>
                            <a:schemeClr val="tx1"/>
                          </a:solidFill>
                          <a:effectLst/>
                          <a:latin typeface="+mn-lt"/>
                          <a:ea typeface="+mn-ea"/>
                          <a:cs typeface="+mn-cs"/>
                        </a:rPr>
                        <a:t>2</a:t>
                      </a:r>
                      <a:r>
                        <a:rPr lang="en-GB" sz="1350" b="0" i="0" u="none" strike="noStrike" kern="1200" dirty="0">
                          <a:solidFill>
                            <a:schemeClr val="tx1"/>
                          </a:solidFill>
                          <a:effectLst/>
                          <a:latin typeface="+mn-lt"/>
                          <a:ea typeface="+mn-ea"/>
                          <a:cs typeface="+mn-cs"/>
                        </a:rPr>
                        <a:t> quadrats randomly in the field and count the number of dandelions in the quadrat.</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Repeat this in the shaded area</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Calculate an average for each each area.</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Compare the averages from the field in full sunlight and shady woodland to form a conclusion</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To place the quadrat randomly I will split the sample areas into a grid and use a random number generator to create random coordinates.</a:t>
                      </a:r>
                    </a:p>
                  </a:txBody>
                  <a:tcPr anchor="ctr"/>
                </a:tc>
                <a:extLst>
                  <a:ext uri="{0D108BD9-81ED-4DB2-BD59-A6C34878D82A}">
                    <a16:rowId xmlns:a16="http://schemas.microsoft.com/office/drawing/2014/main" val="971397409"/>
                  </a:ext>
                </a:extLst>
              </a:tr>
              <a:tr h="117550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compare the number of limpets on a sheltered shoreline and an exposed shoreline.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343326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825096992"/>
              </p:ext>
            </p:extLst>
          </p:nvPr>
        </p:nvGraphicFramePr>
        <p:xfrm>
          <a:off x="153954" y="275251"/>
          <a:ext cx="6486332" cy="9519739"/>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61355">
                <a:tc>
                  <a:txBody>
                    <a:bodyPr/>
                    <a:lstStyle/>
                    <a:p>
                      <a:pPr algn="ctr"/>
                      <a:r>
                        <a:rPr lang="en-US" sz="1350" b="1" dirty="0"/>
                        <a:t>Topic</a:t>
                      </a:r>
                    </a:p>
                  </a:txBody>
                  <a:tcPr anchor="ctr">
                    <a:solidFill>
                      <a:schemeClr val="bg1">
                        <a:lumMod val="85000"/>
                      </a:schemeClr>
                    </a:solidFill>
                  </a:tcPr>
                </a:tc>
                <a:tc>
                  <a:txBody>
                    <a:bodyPr/>
                    <a:lstStyle/>
                    <a:p>
                      <a:pPr algn="just"/>
                      <a:r>
                        <a:rPr lang="en-US" b="0" dirty="0"/>
                        <a:t>RP7 Sampling</a:t>
                      </a:r>
                    </a:p>
                  </a:txBody>
                  <a:tcPr anchor="ctr"/>
                </a:tc>
                <a:extLst>
                  <a:ext uri="{0D108BD9-81ED-4DB2-BD59-A6C34878D82A}">
                    <a16:rowId xmlns:a16="http://schemas.microsoft.com/office/drawing/2014/main" val="1109385184"/>
                  </a:ext>
                </a:extLst>
              </a:tr>
              <a:tr h="461355">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Plan an investigation to investigate the distribution of _______ using a transect line.</a:t>
                      </a:r>
                      <a:endParaRPr lang="en-US" b="0" dirty="0"/>
                    </a:p>
                  </a:txBody>
                  <a:tcPr anchor="ctr"/>
                </a:tc>
                <a:extLst>
                  <a:ext uri="{0D108BD9-81ED-4DB2-BD59-A6C34878D82A}">
                    <a16:rowId xmlns:a16="http://schemas.microsoft.com/office/drawing/2014/main" val="319181968"/>
                  </a:ext>
                </a:extLst>
              </a:tr>
              <a:tr h="2907496">
                <a:tc>
                  <a:txBody>
                    <a:bodyPr/>
                    <a:lstStyle/>
                    <a:p>
                      <a:pPr algn="ctr"/>
                      <a:r>
                        <a:rPr lang="en-US" sz="1350" b="1" dirty="0"/>
                        <a:t>Info</a:t>
                      </a:r>
                    </a:p>
                  </a:txBody>
                  <a:tcPr anchor="ctr">
                    <a:solidFill>
                      <a:schemeClr val="bg1">
                        <a:lumMod val="85000"/>
                      </a:schemeClr>
                    </a:solidFill>
                  </a:tcPr>
                </a:tc>
                <a:tc>
                  <a:txBody>
                    <a:bodyPr/>
                    <a:lstStyle/>
                    <a:p>
                      <a:pPr algn="just"/>
                      <a:r>
                        <a:rPr lang="en-US" dirty="0"/>
                        <a:t>In this question you could be to investigate the distribution of different organisms in different habitats using transects. Examples that have been assessed in the past include:</a:t>
                      </a:r>
                    </a:p>
                    <a:p>
                      <a:pPr algn="just"/>
                      <a:endParaRPr lang="en-US" dirty="0"/>
                    </a:p>
                    <a:p>
                      <a:pPr marL="285750" indent="-285750" algn="just">
                        <a:buFont typeface="Arial" panose="020B0604020202020204" pitchFamily="34" charset="0"/>
                        <a:buChar char="•"/>
                      </a:pPr>
                      <a:r>
                        <a:rPr lang="en-US" dirty="0"/>
                        <a:t>Seaweed along a seashore.</a:t>
                      </a:r>
                    </a:p>
                    <a:p>
                      <a:pPr marL="285750" indent="-285750" algn="just">
                        <a:buFont typeface="Arial" panose="020B0604020202020204" pitchFamily="34" charset="0"/>
                        <a:buChar char="•"/>
                      </a:pPr>
                      <a:r>
                        <a:rPr lang="en-US" dirty="0"/>
                        <a:t>Plants growing along a stream.</a:t>
                      </a:r>
                    </a:p>
                    <a:p>
                      <a:pPr marL="285750" indent="-285750" algn="just">
                        <a:buFont typeface="Arial" panose="020B0604020202020204" pitchFamily="34" charset="0"/>
                        <a:buChar char="•"/>
                      </a:pPr>
                      <a:r>
                        <a:rPr lang="en-US" dirty="0"/>
                        <a:t>Dandelion distribution.</a:t>
                      </a:r>
                    </a:p>
                    <a:p>
                      <a:pPr marL="285750" indent="-285750" algn="just">
                        <a:buFont typeface="Arial" panose="020B0604020202020204" pitchFamily="34" charset="0"/>
                        <a:buChar char="•"/>
                      </a:pPr>
                      <a:r>
                        <a:rPr lang="en-US" dirty="0"/>
                        <a:t>Plants growing along a lake.</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either of these questions you will need to do the following:</a:t>
                      </a:r>
                    </a:p>
                    <a:p>
                      <a:pPr marL="342900" indent="-342900" algn="just">
                        <a:buFont typeface="+mj-lt"/>
                        <a:buAutoNum type="arabicPeriod"/>
                      </a:pPr>
                      <a:r>
                        <a:rPr lang="en-US" dirty="0"/>
                        <a:t>Identify where the transect will be placed.</a:t>
                      </a:r>
                    </a:p>
                    <a:p>
                      <a:pPr marL="342900" indent="-342900" algn="just">
                        <a:buFont typeface="+mj-lt"/>
                        <a:buAutoNum type="arabicPeriod"/>
                      </a:pPr>
                      <a:r>
                        <a:rPr lang="en-US" dirty="0"/>
                        <a:t>Describe the placement of the quadrats.</a:t>
                      </a:r>
                    </a:p>
                    <a:p>
                      <a:pPr marL="342900" indent="-342900" algn="just">
                        <a:buFont typeface="+mj-lt"/>
                        <a:buAutoNum type="arabicPeriod"/>
                      </a:pPr>
                      <a:r>
                        <a:rPr lang="en-US" dirty="0"/>
                        <a:t>Identify what you will be recording.</a:t>
                      </a:r>
                    </a:p>
                    <a:p>
                      <a:pPr marL="342900" indent="-342900" algn="just">
                        <a:buFont typeface="+mj-lt"/>
                        <a:buAutoNum type="arabicPeriod"/>
                      </a:pPr>
                      <a:r>
                        <a:rPr lang="en-US" dirty="0"/>
                        <a:t>Identify repeats that you will do in different locations.</a:t>
                      </a:r>
                    </a:p>
                  </a:txBody>
                  <a:tcPr anchor="ctr"/>
                </a:tc>
                <a:extLst>
                  <a:ext uri="{0D108BD9-81ED-4DB2-BD59-A6C34878D82A}">
                    <a16:rowId xmlns:a16="http://schemas.microsoft.com/office/drawing/2014/main" val="337813050"/>
                  </a:ext>
                </a:extLst>
              </a:tr>
              <a:tr h="139354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When placing quadrats along a transect you will use regular intervals.  This is so that you will get data for the position of the organism you are investigating at different distances along the varying conditions of the habitat.</a:t>
                      </a:r>
                    </a:p>
                  </a:txBody>
                  <a:tcPr anchor="ctr"/>
                </a:tc>
                <a:extLst>
                  <a:ext uri="{0D108BD9-81ED-4DB2-BD59-A6C34878D82A}">
                    <a16:rowId xmlns:a16="http://schemas.microsoft.com/office/drawing/2014/main" val="2427651414"/>
                  </a:ext>
                </a:extLst>
              </a:tr>
              <a:tr h="3014610">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Investigate the distribution of seaweed from the sea up to the rocks.</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b="1" dirty="0"/>
                    </a:p>
                    <a:p>
                      <a:pPr marL="342900" indent="-342900" algn="just">
                        <a:buFont typeface="+mj-lt"/>
                        <a:buAutoNum type="arabicPeriod"/>
                      </a:pPr>
                      <a:r>
                        <a:rPr lang="en-GB" sz="1350" b="0" i="0" u="none" strike="noStrike" kern="1200" dirty="0">
                          <a:solidFill>
                            <a:schemeClr val="tx1"/>
                          </a:solidFill>
                          <a:effectLst/>
                          <a:latin typeface="+mn-lt"/>
                          <a:ea typeface="+mn-ea"/>
                          <a:cs typeface="+mn-cs"/>
                        </a:rPr>
                        <a:t>Place a transect line at a right angle from the sea.</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Place the quadrat at the point closest to the sea.</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Record the abundance of different seaweeds.</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placing the quadrat at regular intervals up the shoreline.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placing the transect several more ties at different positions along the shore.</a:t>
                      </a:r>
                    </a:p>
                  </a:txBody>
                  <a:tcPr anchor="ctr"/>
                </a:tc>
                <a:extLst>
                  <a:ext uri="{0D108BD9-81ED-4DB2-BD59-A6C34878D82A}">
                    <a16:rowId xmlns:a16="http://schemas.microsoft.com/office/drawing/2014/main" val="971397409"/>
                  </a:ext>
                </a:extLst>
              </a:tr>
              <a:tr h="117550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investigate the abundance of plants along a stream, from the shore of a lake and the abundance of dandelions from the edge of a woodland.</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8997797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35370</TotalTime>
  <Words>3962</Words>
  <Application>Microsoft Macintosh PowerPoint</Application>
  <PresentationFormat>A4 Paper (210x297 mm)</PresentationFormat>
  <Paragraphs>642</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123</cp:revision>
  <cp:lastPrinted>2020-09-23T15:34:44Z</cp:lastPrinted>
  <dcterms:created xsi:type="dcterms:W3CDTF">2020-03-08T14:02:10Z</dcterms:created>
  <dcterms:modified xsi:type="dcterms:W3CDTF">2022-02-13T14:02:33Z</dcterms:modified>
</cp:coreProperties>
</file>