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67" r:id="rId2"/>
    <p:sldId id="266" r:id="rId3"/>
    <p:sldId id="265" r:id="rId4"/>
    <p:sldId id="321" r:id="rId5"/>
    <p:sldId id="300" r:id="rId6"/>
    <p:sldId id="319" r:id="rId7"/>
    <p:sldId id="315" r:id="rId8"/>
    <p:sldId id="295" r:id="rId9"/>
    <p:sldId id="307" r:id="rId10"/>
    <p:sldId id="303" r:id="rId11"/>
    <p:sldId id="310" r:id="rId12"/>
    <p:sldId id="311" r:id="rId13"/>
    <p:sldId id="312" r:id="rId14"/>
    <p:sldId id="263" r:id="rId15"/>
    <p:sldId id="302" r:id="rId16"/>
    <p:sldId id="282" r:id="rId17"/>
    <p:sldId id="279" r:id="rId18"/>
    <p:sldId id="283" r:id="rId19"/>
    <p:sldId id="264" r:id="rId20"/>
    <p:sldId id="284" r:id="rId21"/>
    <p:sldId id="285" r:id="rId2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4"/>
    <p:restoredTop sz="95707"/>
  </p:normalViewPr>
  <p:slideViewPr>
    <p:cSldViewPr snapToGrid="0" snapToObjects="1">
      <p:cViewPr>
        <p:scale>
          <a:sx n="121" d="100"/>
          <a:sy n="121" d="100"/>
        </p:scale>
        <p:origin x="1544" y="-15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26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729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466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662018514_0_33: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766201851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2208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Chemistry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3600986"/>
          </a:xfrm>
          <a:prstGeom prst="rect">
            <a:avLst/>
          </a:prstGeom>
          <a:noFill/>
        </p:spPr>
        <p:txBody>
          <a:bodyPr wrap="square" rtlCol="0">
            <a:spAutoFit/>
          </a:bodyPr>
          <a:lstStyle/>
          <a:p>
            <a:pPr algn="ctr"/>
            <a:r>
              <a:rPr lang="en-US" sz="4000" b="1" dirty="0"/>
              <a:t>Chemistry Paper 2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8" y="3968325"/>
            <a:ext cx="3678908" cy="1384995"/>
          </a:xfrm>
          <a:prstGeom prst="rect">
            <a:avLst/>
          </a:prstGeom>
          <a:noFill/>
        </p:spPr>
        <p:txBody>
          <a:bodyPr wrap="square" rtlCol="0">
            <a:spAutoFit/>
          </a:bodyPr>
          <a:lstStyle/>
          <a:p>
            <a:pPr algn="ctr"/>
            <a:r>
              <a:rPr lang="en-US" sz="2800" b="1" dirty="0">
                <a:solidFill>
                  <a:srgbClr val="FF0000"/>
                </a:solidFill>
              </a:rPr>
              <a:t>Essential Content for the 2022 </a:t>
            </a:r>
            <a:r>
              <a:rPr lang="en-US" sz="2800" b="1" u="sng" dirty="0">
                <a:solidFill>
                  <a:srgbClr val="FF0000"/>
                </a:solidFill>
              </a:rPr>
              <a:t>Higher</a:t>
            </a:r>
            <a:r>
              <a:rPr lang="en-US" sz="2800" b="1" dirty="0">
                <a:solidFill>
                  <a:srgbClr val="FF0000"/>
                </a:solidFill>
              </a:rPr>
              <a:t> Trilogy Science Exam</a:t>
            </a:r>
          </a:p>
        </p:txBody>
      </p:sp>
      <p:graphicFrame>
        <p:nvGraphicFramePr>
          <p:cNvPr id="12" name="Table 11">
            <a:extLst>
              <a:ext uri="{FF2B5EF4-FFF2-40B4-BE49-F238E27FC236}">
                <a16:creationId xmlns:a16="http://schemas.microsoft.com/office/drawing/2014/main" id="{39C8FF6C-857D-6541-9170-39B65B032B5E}"/>
              </a:ext>
            </a:extLst>
          </p:cNvPr>
          <p:cNvGraphicFramePr>
            <a:graphicFrameLocks noGrp="1"/>
          </p:cNvGraphicFramePr>
          <p:nvPr>
            <p:extLst>
              <p:ext uri="{D42A27DB-BD31-4B8C-83A1-F6EECF244321}">
                <p14:modId xmlns:p14="http://schemas.microsoft.com/office/powerpoint/2010/main" val="624597535"/>
              </p:ext>
            </p:extLst>
          </p:nvPr>
        </p:nvGraphicFramePr>
        <p:xfrm>
          <a:off x="3648018" y="849904"/>
          <a:ext cx="2846757" cy="4126875"/>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17452">
                <a:tc gridSpan="2">
                  <a:txBody>
                    <a:bodyPr/>
                    <a:lstStyle/>
                    <a:p>
                      <a:pPr algn="ctr">
                        <a:spcAft>
                          <a:spcPts val="0"/>
                        </a:spcAft>
                      </a:pPr>
                      <a:r>
                        <a:rPr lang="en-US" sz="2000" b="1" dirty="0">
                          <a:effectLst/>
                        </a:rPr>
                        <a:t>Chemistry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53962">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C8</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Rates and Equilibrium</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C9</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Crude Oil and Fuels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51032188"/>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C12</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Chemical Analysis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869264956"/>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C13</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The Earth’s Atmosphere</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13658875"/>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C14 </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The Earth’s Resources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35483156"/>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RP11</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Rates of Reaction</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734480897"/>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RP12</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Chromatography</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6370896"/>
                  </a:ext>
                </a:extLst>
              </a:tr>
            </a:tbl>
          </a:graphicData>
        </a:graphic>
      </p:graphicFrame>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By measuring the quantity of reactant used or the quantity of product formed over time.</a:t>
            </a:r>
          </a:p>
          <a:p>
            <a:pPr marL="228600" lvl="0" indent="-228600" algn="just">
              <a:buFont typeface="+mj-lt"/>
              <a:buAutoNum type="arabicPeriod"/>
            </a:pPr>
            <a:r>
              <a:rPr lang="en-GB" sz="1100" dirty="0"/>
              <a:t>Mean Rate of Reaction = Quantity of Reactant Used/Time Taken</a:t>
            </a:r>
          </a:p>
          <a:p>
            <a:pPr marL="228600" indent="-228600" algn="just">
              <a:buFont typeface="+mj-lt"/>
              <a:buAutoNum type="arabicPeriod"/>
            </a:pPr>
            <a:endParaRPr lang="en-GB" sz="1100" dirty="0"/>
          </a:p>
          <a:p>
            <a:pPr marL="228600" lvl="0" indent="-228600" algn="just">
              <a:buFont typeface="+mj-lt"/>
              <a:buAutoNum type="arabicPeriod"/>
            </a:pPr>
            <a:r>
              <a:rPr lang="en-GB" sz="1100" dirty="0"/>
              <a:t>Mean Rate of Reaction = Quantity of Product Formed/Time Taken</a:t>
            </a:r>
          </a:p>
          <a:p>
            <a:pPr marL="228600" indent="-228600" algn="just">
              <a:buFont typeface="+mj-lt"/>
              <a:buAutoNum type="arabicPeriod"/>
            </a:pPr>
            <a:endParaRPr lang="en-GB" sz="1100" dirty="0"/>
          </a:p>
          <a:p>
            <a:pPr marL="228600" lvl="0" indent="-228600" algn="just">
              <a:buFont typeface="+mj-lt"/>
              <a:buAutoNum type="arabicPeriod"/>
            </a:pPr>
            <a:r>
              <a:rPr lang="en-GB" sz="1100" dirty="0"/>
              <a:t>Concentration of Reactants, Pressure of Reacting Gases, Surface Area of Solid Reactants, Temperature and Presence of Catalysts.</a:t>
            </a:r>
          </a:p>
          <a:p>
            <a:pPr marL="228600" lvl="0" indent="-228600" algn="just">
              <a:buFont typeface="+mj-lt"/>
              <a:buAutoNum type="arabicPeriod"/>
            </a:pPr>
            <a:r>
              <a:rPr lang="en-GB" sz="1100" dirty="0"/>
              <a:t>Add the reactants in a conical flask, seal with a bung and collect the gas in a gas syringe.  Record how much gas has been made in a given time.</a:t>
            </a:r>
          </a:p>
          <a:p>
            <a:pPr marL="228600" lvl="0" indent="-228600" algn="just">
              <a:buFont typeface="+mj-lt"/>
              <a:buAutoNum type="arabicPeriod"/>
            </a:pPr>
            <a:r>
              <a:rPr lang="en-GB" sz="1100" dirty="0"/>
              <a:t>Weigh the reactants beforehand, add them both to a conical flask and record the decrease in mass in a given time.</a:t>
            </a:r>
          </a:p>
          <a:p>
            <a:pPr marL="228600" lvl="0" indent="-228600" algn="just">
              <a:buFont typeface="+mj-lt"/>
              <a:buAutoNum type="arabicPeriod"/>
            </a:pPr>
            <a:r>
              <a:rPr lang="en-GB" sz="1100" dirty="0"/>
              <a:t>Add the reactants in a conical flask and time how long it takes for the cross to disappear.</a:t>
            </a:r>
          </a:p>
          <a:p>
            <a:pPr marL="228600" lvl="0" indent="-228600" algn="just">
              <a:buFont typeface="+mj-lt"/>
              <a:buAutoNum type="arabicPeriod"/>
            </a:pPr>
            <a:r>
              <a:rPr lang="en-GB" sz="1100" dirty="0"/>
              <a:t>A solid product in a chemical reaction.</a:t>
            </a:r>
          </a:p>
          <a:p>
            <a:pPr marL="228600" lvl="0" indent="-228600" algn="just">
              <a:buFont typeface="+mj-lt"/>
              <a:buAutoNum type="arabicPeriod"/>
            </a:pPr>
            <a:r>
              <a:rPr lang="en-GB" sz="1100" dirty="0"/>
              <a: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a theory that states that chemical reactions can only occur when reacting particles collide with each other and with sufficient energy.</a:t>
            </a:r>
          </a:p>
          <a:p>
            <a:pPr marL="228600" lvl="0" indent="-228600" algn="just">
              <a:buFont typeface="+mj-lt"/>
              <a:buAutoNum type="arabicPeriod"/>
            </a:pPr>
            <a:r>
              <a:rPr lang="en-GB" sz="1100" dirty="0"/>
              <a:t>The minimum amount of energy that particles must have to react.</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 The frequency of collisions between reactants is increased and the collisions are more energetic.</a:t>
            </a:r>
          </a:p>
          <a:p>
            <a:pPr marL="228600" lvl="0" indent="-228600" algn="just">
              <a:buFont typeface="+mj-lt"/>
              <a:buAutoNum type="arabicPeriod"/>
            </a:pPr>
            <a:r>
              <a:rPr lang="en-GB" sz="1100" dirty="0"/>
              <a:t>Catalysts provide a different pathway for the reaction that has a lower activation energy.</a:t>
            </a:r>
          </a:p>
          <a:p>
            <a:pPr marL="228600" lvl="0" indent="-228600" algn="just">
              <a:buFont typeface="+mj-lt"/>
              <a:buAutoNum type="arabicPeriod"/>
            </a:pPr>
            <a:r>
              <a:rPr lang="en-GB" sz="1100" dirty="0"/>
              <a:t>They are chemicals which change the rate of chemical reactions without being used up themselves.</a:t>
            </a:r>
          </a:p>
          <a:p>
            <a:pPr marL="228600" lvl="0" indent="-228600" algn="just">
              <a:buFont typeface="+mj-lt"/>
              <a:buAutoNum type="arabicPeriod"/>
            </a:pPr>
            <a:r>
              <a:rPr lang="en-GB" sz="1100" dirty="0"/>
              <a:t>⇋</a:t>
            </a:r>
          </a:p>
          <a:p>
            <a:pPr marL="228600" lvl="0" indent="-228600" algn="just">
              <a:buFont typeface="+mj-lt"/>
              <a:buAutoNum type="arabicPeriod"/>
            </a:pPr>
            <a:r>
              <a:rPr lang="en-GB" sz="1100" dirty="0"/>
              <a:t>It is a reaction in which the products of a reaction can react to make the original reactants.</a:t>
            </a:r>
          </a:p>
          <a:p>
            <a:pPr marL="228600" lvl="0" indent="-228600" algn="just">
              <a:buFont typeface="+mj-lt"/>
              <a:buAutoNum type="arabicPeriod"/>
            </a:pPr>
            <a:r>
              <a:rPr lang="en-GB" sz="1100" dirty="0"/>
              <a:t>Changing the conditions.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when a reversible reaction occurs in apparatus it can’t escape from and the forward and backward reaction happen at the same rate.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can the rate of reaction be found?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formula would you use if you were finding the rate of reaction by measuring the </a:t>
            </a:r>
            <a:r>
              <a:rPr lang="en-GB" sz="1100" b="1" dirty="0"/>
              <a:t>quantity of reactant used</a:t>
            </a:r>
            <a:r>
              <a:rPr lang="en-GB" sz="1100" dirty="0"/>
              <a:t>?</a:t>
            </a:r>
          </a:p>
          <a:p>
            <a:pPr marL="228600" lvl="0" indent="-228600" algn="just">
              <a:buFont typeface="+mj-lt"/>
              <a:buAutoNum type="arabicPeriod"/>
            </a:pPr>
            <a:r>
              <a:rPr lang="en-GB" sz="1100" dirty="0"/>
              <a:t>What formula would you use if you were finding the rate of reaction by measuring the </a:t>
            </a:r>
            <a:r>
              <a:rPr lang="en-GB" sz="1100" b="1" dirty="0"/>
              <a:t>quantity of product formed</a:t>
            </a:r>
            <a:r>
              <a:rPr lang="en-GB" sz="1100" dirty="0"/>
              <a:t>?</a:t>
            </a:r>
          </a:p>
          <a:p>
            <a:pPr marL="228600" lvl="0" indent="-228600" algn="just">
              <a:buFont typeface="+mj-lt"/>
              <a:buAutoNum type="arabicPeriod"/>
            </a:pPr>
            <a:r>
              <a:rPr lang="en-GB" sz="1100" dirty="0"/>
              <a:t>What factors affect the rate of chemical reactions?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can we use a gas syringe to calculate the rate of reaction of a reaction in which a gas is formed?</a:t>
            </a:r>
          </a:p>
          <a:p>
            <a:pPr marL="228600" lvl="0" indent="-228600" algn="just">
              <a:buFont typeface="+mj-lt"/>
              <a:buAutoNum type="arabicPeriod"/>
            </a:pPr>
            <a:r>
              <a:rPr lang="en-GB" sz="1100" dirty="0"/>
              <a:t>How can we use a balance to calculate the rate of reaction of a reaction in which a gas is formed?</a:t>
            </a:r>
          </a:p>
          <a:p>
            <a:pPr marL="228600" lvl="0" indent="-228600" algn="just">
              <a:buFont typeface="+mj-lt"/>
              <a:buAutoNum type="arabicPeriod"/>
            </a:pPr>
            <a:r>
              <a:rPr lang="en-GB" sz="1100" dirty="0"/>
              <a:t>How can we use apparatus to calculate the rate of reaction in which a solid is formed?</a:t>
            </a:r>
          </a:p>
          <a:p>
            <a:pPr marL="228600" lvl="0" indent="-228600" algn="just">
              <a:buFont typeface="+mj-lt"/>
              <a:buAutoNum type="arabicPeriod"/>
            </a:pPr>
            <a:r>
              <a:rPr lang="en-GB" sz="1100" dirty="0"/>
              <a:t>What is a precipitate?</a:t>
            </a:r>
          </a:p>
          <a:p>
            <a:pPr marL="228600" lvl="0" indent="-228600" algn="just">
              <a:buFont typeface="+mj-lt"/>
              <a:buAutoNum type="arabicPeriod"/>
            </a:pPr>
            <a:r>
              <a:rPr lang="en-GB" sz="1100" dirty="0"/>
              <a:t>What state symbol would you find for a precipitate?</a:t>
            </a:r>
          </a:p>
          <a:p>
            <a:pPr marL="228600" lvl="0" indent="-228600" algn="just">
              <a:buFont typeface="+mj-lt"/>
              <a:buAutoNum type="arabicPeriod"/>
            </a:pPr>
            <a:r>
              <a:rPr lang="en-GB" sz="1100" dirty="0"/>
              <a:t>What is collision theory?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activation energy?</a:t>
            </a:r>
          </a:p>
          <a:p>
            <a:pPr marL="228600" indent="-228600" algn="just">
              <a:buFont typeface="+mj-lt"/>
              <a:buAutoNum type="arabicPeriod"/>
            </a:pPr>
            <a:endParaRPr lang="en-GB" sz="1100" dirty="0"/>
          </a:p>
          <a:p>
            <a:pPr marL="228600" lvl="0" indent="-228600" algn="just">
              <a:buFont typeface="+mj-lt"/>
              <a:buAutoNum type="arabicPeriod"/>
            </a:pPr>
            <a:r>
              <a:rPr lang="en-GB" sz="1100" dirty="0"/>
              <a:t>Why does increasing pressure increase the rate of reaction?</a:t>
            </a:r>
          </a:p>
          <a:p>
            <a:pPr marL="228600" lvl="0" indent="-228600" algn="just">
              <a:buFont typeface="+mj-lt"/>
              <a:buAutoNum type="arabicPeriod"/>
            </a:pPr>
            <a:r>
              <a:rPr lang="en-GB" sz="1100" dirty="0"/>
              <a:t>Why does increasing pressure of reacting gases increase the rate of reaction?</a:t>
            </a:r>
          </a:p>
          <a:p>
            <a:pPr marL="228600" lvl="0" indent="-228600" algn="just">
              <a:buFont typeface="+mj-lt"/>
              <a:buAutoNum type="arabicPeriod"/>
            </a:pPr>
            <a:r>
              <a:rPr lang="en-GB" sz="1100" dirty="0"/>
              <a:t>Why does increasing surface area of reacting solids increase the rate of reaction?</a:t>
            </a:r>
          </a:p>
          <a:p>
            <a:pPr marL="228600" lvl="0" indent="-228600" algn="just">
              <a:buFont typeface="+mj-lt"/>
              <a:buAutoNum type="arabicPeriod"/>
            </a:pPr>
            <a:r>
              <a:rPr lang="en-GB" sz="1100" dirty="0"/>
              <a:t>Why does increasing temperature increase the rate of reaction?</a:t>
            </a:r>
          </a:p>
          <a:p>
            <a:pPr marL="228600" lvl="0" indent="-228600" algn="just">
              <a:buFont typeface="+mj-lt"/>
              <a:buAutoNum type="arabicPeriod"/>
            </a:pPr>
            <a:r>
              <a:rPr lang="en-GB" sz="1100" dirty="0"/>
              <a:t>Why does the use of a catalyst increase the rate of reaction?</a:t>
            </a:r>
          </a:p>
          <a:p>
            <a:pPr marL="228600" lvl="0" indent="-228600" algn="just">
              <a:buFont typeface="+mj-lt"/>
              <a:buAutoNum type="arabicPeriod"/>
            </a:pPr>
            <a:r>
              <a:rPr lang="en-GB" sz="1100" dirty="0"/>
              <a:t>What is a catalyst?</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symbol represents a reversible reaction?</a:t>
            </a:r>
          </a:p>
          <a:p>
            <a:pPr marL="228600" lvl="0" indent="-228600" algn="just">
              <a:buFont typeface="+mj-lt"/>
              <a:buAutoNum type="arabicPeriod"/>
            </a:pPr>
            <a:r>
              <a:rPr lang="en-GB" sz="1100" dirty="0"/>
              <a:t>What is a reversible reaction?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direction of a reversible reaction be changed?</a:t>
            </a:r>
          </a:p>
          <a:p>
            <a:pPr marL="228600" lvl="0" indent="-228600" algn="just">
              <a:buFont typeface="+mj-lt"/>
              <a:buAutoNum type="arabicPeriod"/>
            </a:pPr>
            <a:r>
              <a:rPr lang="en-GB" sz="1100" dirty="0"/>
              <a:t>What is equilibrium?</a:t>
            </a:r>
          </a:p>
          <a:p>
            <a:r>
              <a:rPr lang="en-GB" sz="1100" b="1" dirty="0"/>
              <a:t> </a:t>
            </a:r>
            <a:endParaRPr lang="en-GB" sz="1100" dirty="0"/>
          </a:p>
          <a:p>
            <a:r>
              <a:rPr lang="en-GB" b="1" dirty="0"/>
              <a:t> </a:t>
            </a:r>
            <a:endParaRPr lang="en-GB" dirty="0"/>
          </a:p>
          <a:p>
            <a:r>
              <a:rPr lang="en-GB" b="1" dirty="0"/>
              <a:t> </a:t>
            </a:r>
            <a:endParaRPr lang="en-GB"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C8</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Rates of Reaction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6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It is a finite resource found in rocks.  It is the remaining of ancient biomass made of plankton that was buried in mud.  It is a mixture of a large number of compounds which are mostly hydrocarbons.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 compound containing hydrogen and carbon atoms only.</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a:t>
            </a:r>
            <a:r>
              <a:rPr lang="en-GB"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n</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a:t>
            </a:r>
            <a:r>
              <a:rPr lang="en-GB"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2n+2</a:t>
            </a: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Methane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Ethane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Propane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Butane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Fractional Distillation</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Fuels and the petrochemical industry.</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Petrol, Diesel, Kerosene, Heavy Fuel Oil, Liquified Petroleum Gases.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Solvents, lubricants, polymers, detergents.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ability of carbon atoms to form families of similar compounds.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heated and evaporates.  As the gas rises it cools and condenses at its boiling point where it can then collect.</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Flammability, viscosity and boiling points.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Decreases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Increases</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Increases</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carbon and hydrogen in the fuel are fully oxidised to make carbon dioxide and water.  This releases energy.</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Hydrocarbon + Oxygen  Carbon Dioxide + Water</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Cracking</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vaporised and passed over a hot catalyst.</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vaporised and mixed with steam and heated to a high temperature.</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Smaller useful alkanes and alkenes.</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Add bromine water and if the colour changes to clear an alkene is present.</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orange bromine water turns colourless.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crude oil?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hydrocarbon?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general formula for an alkane?</a:t>
            </a:r>
          </a:p>
          <a:p>
            <a:pPr marL="228600" lvl="0" indent="-228600" algn="just">
              <a:buFont typeface="+mj-lt"/>
              <a:buAutoNum type="arabicPeriod"/>
            </a:pPr>
            <a:r>
              <a:rPr lang="en-GB" sz="1100" dirty="0"/>
              <a:t>What is the name of an alkane containing 1 carbon atom?</a:t>
            </a:r>
          </a:p>
          <a:p>
            <a:pPr marL="228600" indent="-228600" algn="just">
              <a:buFont typeface="+mj-lt"/>
              <a:buAutoNum type="arabicPeriod"/>
            </a:pPr>
            <a:r>
              <a:rPr lang="en-GB" sz="1100" dirty="0"/>
              <a:t>What is the name of an alkane containing 2 carbon atoms?</a:t>
            </a:r>
          </a:p>
          <a:p>
            <a:pPr marL="228600" indent="-228600" algn="just">
              <a:buFont typeface="+mj-lt"/>
              <a:buAutoNum type="arabicPeriod"/>
            </a:pPr>
            <a:r>
              <a:rPr lang="en-GB" sz="1100" dirty="0"/>
              <a:t>What is the name of an alkane containing 3 carbon atoms?</a:t>
            </a:r>
          </a:p>
          <a:p>
            <a:pPr marL="228600" indent="-228600" algn="just">
              <a:buFont typeface="+mj-lt"/>
              <a:buAutoNum type="arabicPeriod"/>
            </a:pPr>
            <a:r>
              <a:rPr lang="en-GB" sz="1100" dirty="0"/>
              <a:t>What is the name of an alkane containing 4 carbon atoms?</a:t>
            </a:r>
          </a:p>
          <a:p>
            <a:pPr marL="228600" indent="-228600" algn="just">
              <a:buFont typeface="+mj-lt"/>
              <a:buAutoNum type="arabicPeriod"/>
            </a:pPr>
            <a:r>
              <a:rPr lang="en-GB" sz="1100" dirty="0"/>
              <a:t>How can the hydrocarbons in crude oil be separated?</a:t>
            </a:r>
          </a:p>
          <a:p>
            <a:pPr marL="228600" indent="-228600" algn="just">
              <a:buFont typeface="+mj-lt"/>
              <a:buAutoNum type="arabicPeriod"/>
            </a:pPr>
            <a:r>
              <a:rPr lang="en-GB" sz="1100" dirty="0"/>
              <a:t>What uses do we have for the fractions of crude oil?</a:t>
            </a:r>
          </a:p>
          <a:p>
            <a:pPr marL="228600" indent="-228600" algn="just">
              <a:buFont typeface="+mj-lt"/>
              <a:buAutoNum type="arabicPeriod"/>
            </a:pPr>
            <a:r>
              <a:rPr lang="en-GB" sz="1100" dirty="0"/>
              <a:t>What fuels are produced from crude oil?</a:t>
            </a:r>
          </a:p>
          <a:p>
            <a:pPr marL="228600" indent="-228600" algn="just">
              <a:buFont typeface="+mj-lt"/>
              <a:buAutoNum type="arabicPeriod"/>
            </a:pPr>
            <a:endParaRPr lang="en-GB" sz="1100" dirty="0"/>
          </a:p>
          <a:p>
            <a:pPr marL="228600" indent="-228600" algn="just">
              <a:buFont typeface="+mj-lt"/>
              <a:buAutoNum type="arabicPeriod"/>
            </a:pPr>
            <a:r>
              <a:rPr lang="en-GB" sz="1100" dirty="0"/>
              <a:t>What materials are produced by the petrochemical industry?</a:t>
            </a:r>
          </a:p>
          <a:p>
            <a:pPr marL="228600" indent="-228600" algn="just">
              <a:buFont typeface="+mj-lt"/>
              <a:buAutoNum type="arabicPeriod"/>
            </a:pPr>
            <a:r>
              <a:rPr lang="en-GB" sz="1100" dirty="0"/>
              <a:t>Why are there lots of natural and synthetic carbon compounds?</a:t>
            </a:r>
          </a:p>
          <a:p>
            <a:pPr marL="228600" indent="-228600" algn="just">
              <a:buFont typeface="+mj-lt"/>
              <a:buAutoNum type="arabicPeriod"/>
            </a:pPr>
            <a:r>
              <a:rPr lang="en-GB" sz="1100" dirty="0"/>
              <a:t>What happens during fractional distillation?</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properties of a hydrocarbon depend on its size?</a:t>
            </a:r>
          </a:p>
          <a:p>
            <a:pPr marL="228600" indent="-228600" algn="just">
              <a:buFont typeface="+mj-lt"/>
              <a:buAutoNum type="arabicPeriod"/>
            </a:pPr>
            <a:r>
              <a:rPr lang="en-GB" sz="1100" dirty="0"/>
              <a:t>What happens to the flammability of a hydrocarbon as it becomes larger?</a:t>
            </a:r>
          </a:p>
          <a:p>
            <a:pPr marL="228600" indent="-228600" algn="just">
              <a:buFont typeface="+mj-lt"/>
              <a:buAutoNum type="arabicPeriod"/>
            </a:pPr>
            <a:r>
              <a:rPr lang="en-GB" sz="1100" dirty="0"/>
              <a:t>What happens to the viscosity of a hydrocarbon as it becomes larger?</a:t>
            </a:r>
          </a:p>
          <a:p>
            <a:pPr marL="228600" indent="-228600" algn="just">
              <a:buFont typeface="+mj-lt"/>
              <a:buAutoNum type="arabicPeriod"/>
            </a:pPr>
            <a:r>
              <a:rPr lang="en-GB" sz="1100" dirty="0"/>
              <a:t>What happens to the melting and boiling point of a hydrocarbon as it becomes larger?</a:t>
            </a:r>
          </a:p>
          <a:p>
            <a:pPr marL="228600" indent="-228600" algn="just">
              <a:buFont typeface="+mj-lt"/>
              <a:buAutoNum type="arabicPeriod"/>
            </a:pPr>
            <a:r>
              <a:rPr lang="en-GB" sz="1100" dirty="0"/>
              <a:t>What happens during combustion of hydrocarbon fuels?</a:t>
            </a:r>
          </a:p>
          <a:p>
            <a:pPr marL="228600" indent="-228600" algn="just">
              <a:buFont typeface="+mj-lt"/>
              <a:buAutoNum type="arabicPeriod"/>
            </a:pPr>
            <a:endParaRPr lang="en-GB" sz="1100" dirty="0"/>
          </a:p>
          <a:p>
            <a:pPr marL="228600" indent="-228600" algn="just">
              <a:buFont typeface="+mj-lt"/>
              <a:buAutoNum type="arabicPeriod"/>
            </a:pPr>
            <a:r>
              <a:rPr lang="en-GB" sz="1100" dirty="0"/>
              <a:t>What is the word equation for combustion of a fuel from crude oil?</a:t>
            </a:r>
          </a:p>
          <a:p>
            <a:pPr marL="228600" indent="-228600" algn="just">
              <a:buFont typeface="+mj-lt"/>
              <a:buAutoNum type="arabicPeriod"/>
            </a:pPr>
            <a:r>
              <a:rPr lang="en-GB" sz="1100" dirty="0"/>
              <a:t>How can hydrocarbons be broken down into smaller molecules?</a:t>
            </a:r>
          </a:p>
          <a:p>
            <a:pPr marL="228600" indent="-228600" algn="just">
              <a:buFont typeface="+mj-lt"/>
              <a:buAutoNum type="arabicPeriod"/>
            </a:pPr>
            <a:r>
              <a:rPr lang="en-GB" sz="1100" dirty="0"/>
              <a:t>What happens during catalytic cracking?</a:t>
            </a:r>
          </a:p>
          <a:p>
            <a:pPr marL="228600" indent="-228600" algn="just">
              <a:buFont typeface="+mj-lt"/>
              <a:buAutoNum type="arabicPeriod"/>
            </a:pPr>
            <a:endParaRPr lang="en-GB" sz="1100" dirty="0"/>
          </a:p>
          <a:p>
            <a:pPr marL="228600" indent="-228600" algn="just">
              <a:buFont typeface="+mj-lt"/>
              <a:buAutoNum type="arabicPeriod"/>
            </a:pPr>
            <a:r>
              <a:rPr lang="en-GB" sz="1100" dirty="0"/>
              <a:t>What happens during steam cracking?</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products of cracking?</a:t>
            </a:r>
          </a:p>
          <a:p>
            <a:pPr marL="228600" indent="-228600" algn="just">
              <a:buFont typeface="+mj-lt"/>
              <a:buAutoNum type="arabicPeriod"/>
            </a:pPr>
            <a:r>
              <a:rPr lang="en-GB" sz="1100" dirty="0"/>
              <a:t>How can we test for alkenes?</a:t>
            </a:r>
          </a:p>
          <a:p>
            <a:pPr marL="228600" indent="-228600" algn="just">
              <a:buFont typeface="+mj-lt"/>
              <a:buAutoNum type="arabicPeriod"/>
            </a:pPr>
            <a:endParaRPr lang="en-GB" sz="1100" dirty="0"/>
          </a:p>
          <a:p>
            <a:pPr marL="228600" indent="-228600" algn="just">
              <a:buFont typeface="+mj-lt"/>
              <a:buAutoNum type="arabicPeriod"/>
            </a:pPr>
            <a:r>
              <a:rPr lang="en-GB" sz="1100" dirty="0"/>
              <a:t>What colour change happens when alkenes react with bromine?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C9</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Crude Oil</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925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In Chemistry what is a pure substance?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you use melting and boiling point to distinguish a pure substance?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In everyday language what is a pure substance?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formulation?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are formulations made?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formulations?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chromatography?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rf value?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the rf value calculated?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rf values be used to identify different compounds?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you use chromatography to determine if a substance is a mixture or pure?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A single element or compound not mixed with any other substance.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They will melt and boil at one specific temperature.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substance that has had nothing added to it and so it is unadulterated and in its natural state.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mixture that has been designed as a useful product.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Mixing the chemicals in carefully measured quantities to ensure that the product has the required properties.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Fuels, cleaning agents, paints, medicines, alloys, fertilisers and foods.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a way of separating mixtures and can be used to identify substances.  It involves a mobile phase and a stationary phase.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ratio of the distance moved by a compound to the distance moved by the solvent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Distance moved by substance / distance moved by solvent.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Different compounds have different Rf values in different solvents.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Pure substances will have a single spot while a mixture will separate into two or more spots</a:t>
            </a: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C12</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Chemical Analysis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6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80%</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20%</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Carbon dioxide, water vapour and noble gases.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Because it formed so long ago.</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4.6 Billion years</a:t>
            </a:r>
          </a:p>
          <a:p>
            <a:pPr marL="228600" lvl="0" indent="-228600" algn="just">
              <a:buFont typeface="+mj-lt"/>
              <a:buAutoNum type="arabicPeriod"/>
            </a:pPr>
            <a:r>
              <a:rPr lang="en-GB" sz="1100" dirty="0"/>
              <a:t>Volcanic activity that released gases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As the earth cooled water vapour condensed</a:t>
            </a:r>
          </a:p>
          <a:p>
            <a:pPr marL="228600" lvl="0" indent="-228600" algn="just">
              <a:buFont typeface="+mj-lt"/>
              <a:buAutoNum type="arabicPeriod"/>
            </a:pPr>
            <a:r>
              <a:rPr lang="en-GB" sz="1100" dirty="0"/>
              <a:t>Mars and Venus today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Volcanic activity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Methane and ammonia</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Carbon dioxide dissolved in water and carbonates precipitated producing sediments.</a:t>
            </a:r>
          </a:p>
          <a:p>
            <a:pPr marL="228600" lvl="0" indent="-228600" algn="just">
              <a:buFont typeface="+mj-lt"/>
              <a:buAutoNum type="arabicPeriod"/>
            </a:pPr>
            <a:r>
              <a:rPr lang="en-GB" sz="1100" dirty="0"/>
              <a:t>Photosynthesis</a:t>
            </a:r>
          </a:p>
          <a:p>
            <a:pPr marL="228600" lvl="0" indent="-228600" algn="just">
              <a:buFont typeface="+mj-lt"/>
              <a:buAutoNum type="arabicPeriod"/>
            </a:pPr>
            <a:r>
              <a:rPr lang="en-GB" sz="1100" dirty="0"/>
              <a:t>Carbon Dioxide + Water </a:t>
            </a:r>
            <a:r>
              <a:rPr lang="en-GB" sz="1100" dirty="0">
                <a:sym typeface="Wingdings" pitchFamily="2" charset="2"/>
              </a:rPr>
              <a:t> Glucose + Oxygen</a:t>
            </a:r>
          </a:p>
          <a:p>
            <a:pPr marL="228600" lvl="0" indent="-228600" algn="just">
              <a:buFont typeface="+mj-lt"/>
              <a:buAutoNum type="arabicPeriod"/>
            </a:pPr>
            <a:r>
              <a:rPr lang="en-GB" sz="1100" dirty="0">
                <a:sym typeface="Wingdings" pitchFamily="2" charset="2"/>
              </a:rPr>
              <a:t>6CO</a:t>
            </a:r>
            <a:r>
              <a:rPr lang="en-GB" sz="1100" baseline="-25000" dirty="0">
                <a:sym typeface="Wingdings" pitchFamily="2" charset="2"/>
              </a:rPr>
              <a:t>2</a:t>
            </a:r>
            <a:r>
              <a:rPr lang="en-GB" sz="1100" dirty="0">
                <a:sym typeface="Wingdings" pitchFamily="2" charset="2"/>
              </a:rPr>
              <a:t> + 6H</a:t>
            </a:r>
            <a:r>
              <a:rPr lang="en-GB" sz="1100" baseline="-25000" dirty="0">
                <a:sym typeface="Wingdings" pitchFamily="2" charset="2"/>
              </a:rPr>
              <a:t>2</a:t>
            </a:r>
            <a:r>
              <a:rPr lang="en-GB" sz="1100" dirty="0">
                <a:sym typeface="Wingdings" pitchFamily="2" charset="2"/>
              </a:rPr>
              <a:t>O  C</a:t>
            </a:r>
            <a:r>
              <a:rPr lang="en-GB" sz="1100" baseline="-25000" dirty="0">
                <a:sym typeface="Wingdings" pitchFamily="2" charset="2"/>
              </a:rPr>
              <a:t>6</a:t>
            </a:r>
            <a:r>
              <a:rPr lang="en-GB" sz="1100" dirty="0">
                <a:sym typeface="Wingdings" pitchFamily="2" charset="2"/>
              </a:rPr>
              <a:t>H</a:t>
            </a:r>
            <a:r>
              <a:rPr lang="en-GB" sz="1100" baseline="-25000" dirty="0">
                <a:sym typeface="Wingdings" pitchFamily="2" charset="2"/>
              </a:rPr>
              <a:t>12</a:t>
            </a:r>
            <a:r>
              <a:rPr lang="en-GB" sz="1100" dirty="0">
                <a:sym typeface="Wingdings" pitchFamily="2" charset="2"/>
              </a:rPr>
              <a:t>O</a:t>
            </a:r>
            <a:r>
              <a:rPr lang="en-GB" sz="1100" baseline="-25000" dirty="0">
                <a:sym typeface="Wingdings" pitchFamily="2" charset="2"/>
              </a:rPr>
              <a:t>6</a:t>
            </a:r>
            <a:r>
              <a:rPr lang="en-GB" sz="1100" dirty="0">
                <a:sym typeface="Wingdings" pitchFamily="2" charset="2"/>
              </a:rPr>
              <a:t> + 6O</a:t>
            </a:r>
            <a:r>
              <a:rPr lang="en-GB" sz="1100" baseline="-25000" dirty="0">
                <a:sym typeface="Wingdings" pitchFamily="2" charset="2"/>
              </a:rPr>
              <a:t>6</a:t>
            </a:r>
            <a:endParaRPr lang="en-GB" sz="1100" dirty="0">
              <a:sym typeface="Wingdings" pitchFamily="2" charset="2"/>
            </a:endParaRPr>
          </a:p>
          <a:p>
            <a:pPr marL="228600" lvl="0" indent="-228600" algn="just">
              <a:buFont typeface="+mj-lt"/>
              <a:buAutoNum type="arabicPeriod"/>
            </a:pPr>
            <a:endParaRPr lang="en-GB" sz="1100" dirty="0">
              <a:sym typeface="Wingdings" pitchFamily="2" charset="2"/>
            </a:endParaRPr>
          </a:p>
          <a:p>
            <a:pPr marL="228600" lvl="0" indent="-228600" algn="just">
              <a:buFont typeface="+mj-lt"/>
              <a:buAutoNum type="arabicPeriod"/>
            </a:pPr>
            <a:r>
              <a:rPr lang="en-GB" sz="1100" dirty="0">
                <a:sym typeface="Wingdings" pitchFamily="2" charset="2"/>
              </a:rPr>
              <a:t>2.7 billion years</a:t>
            </a:r>
          </a:p>
          <a:p>
            <a:pPr marL="228600" lvl="0" indent="-228600" algn="just">
              <a:buFont typeface="+mj-lt"/>
              <a:buAutoNum type="arabicPeriod"/>
            </a:pPr>
            <a:r>
              <a:rPr lang="en-GB" sz="1100" dirty="0">
                <a:sym typeface="Wingdings" pitchFamily="2" charset="2"/>
              </a:rPr>
              <a:t>A billion years</a:t>
            </a:r>
          </a:p>
          <a:p>
            <a:pPr marL="228600" lvl="0" indent="-228600" algn="just">
              <a:buFont typeface="+mj-lt"/>
              <a:buAutoNum type="arabicPeriod"/>
            </a:pPr>
            <a:endParaRPr lang="en-GB" sz="1100" dirty="0">
              <a:sym typeface="Wingdings" pitchFamily="2" charset="2"/>
            </a:endParaRPr>
          </a:p>
          <a:p>
            <a:pPr marL="228600" lvl="0" indent="-228600" algn="just">
              <a:buFont typeface="+mj-lt"/>
              <a:buAutoNum type="arabicPeriod"/>
            </a:pPr>
            <a:r>
              <a:rPr lang="en-GB" sz="1100" dirty="0">
                <a:sym typeface="Wingdings" pitchFamily="2" charset="2"/>
              </a:rPr>
              <a:t>Photosynthesis removed it from the atmosphere. It became locked in sedimentary locks and in fossil fuels.</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Burning fossil fuels.</a:t>
            </a:r>
          </a:p>
          <a:p>
            <a:pPr marL="228600" lvl="0" indent="-2286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Carbon dioxide, water vapour, carbon monoxide ,sulfur dioxide and oxides of nitrogen.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The fuels contain some sulfur atoms.</a:t>
            </a:r>
          </a:p>
          <a:p>
            <a:pPr marL="228600" lvl="0" indent="-2286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A toxic colourless odorless gas.</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Respiratory problems and acid rain.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Respiratory problems and acid rain.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Global dimming and health problems in humans.</a:t>
            </a:r>
            <a:endParaRPr lang="en-GB" sz="1100" dirty="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percentage of nitrogen in our atmosphere?</a:t>
            </a:r>
          </a:p>
          <a:p>
            <a:pPr marL="228600" indent="-228600" algn="just">
              <a:buFont typeface="+mj-lt"/>
              <a:buAutoNum type="arabicPeriod"/>
            </a:pPr>
            <a:r>
              <a:rPr lang="en-GB" sz="1100" dirty="0"/>
              <a:t>What is the percentage of oxygen in our atmosphere?</a:t>
            </a:r>
          </a:p>
          <a:p>
            <a:pPr marL="228600" indent="-228600" algn="just">
              <a:buFont typeface="+mj-lt"/>
              <a:buAutoNum type="arabicPeriod"/>
            </a:pPr>
            <a:r>
              <a:rPr lang="en-GB" sz="1100" dirty="0"/>
              <a:t>What other gases are in the atmosphere is small proportions?</a:t>
            </a:r>
          </a:p>
          <a:p>
            <a:pPr marL="228600" indent="-228600" algn="just">
              <a:buFont typeface="+mj-lt"/>
              <a:buAutoNum type="arabicPeriod"/>
            </a:pPr>
            <a:r>
              <a:rPr lang="en-GB" sz="1100" dirty="0"/>
              <a:t>Why is evidence for the Earth’s early atmosphere limited?</a:t>
            </a:r>
          </a:p>
          <a:p>
            <a:pPr marL="228600" indent="-228600" algn="just">
              <a:buFont typeface="+mj-lt"/>
              <a:buAutoNum type="arabicPeriod"/>
            </a:pPr>
            <a:r>
              <a:rPr lang="en-GB" sz="1100" dirty="0"/>
              <a:t>How long ago did the early atmosphere form?</a:t>
            </a:r>
          </a:p>
          <a:p>
            <a:pPr marL="228600" indent="-228600" algn="just">
              <a:buFont typeface="+mj-lt"/>
              <a:buAutoNum type="arabicPeriod"/>
            </a:pPr>
            <a:r>
              <a:rPr lang="en-GB" sz="1100" dirty="0"/>
              <a:t>How do we think the Earth’s early atmosphere formed?</a:t>
            </a:r>
          </a:p>
          <a:p>
            <a:pPr marL="228600" indent="-228600" algn="just">
              <a:buFont typeface="+mj-lt"/>
              <a:buAutoNum type="arabicPeriod"/>
            </a:pPr>
            <a:r>
              <a:rPr lang="en-GB" sz="1100" dirty="0"/>
              <a:t>How do we think the oceans formed?</a:t>
            </a:r>
          </a:p>
          <a:p>
            <a:pPr marL="228600" indent="-228600" algn="just">
              <a:buFont typeface="+mj-lt"/>
              <a:buAutoNum type="arabicPeriod"/>
            </a:pPr>
            <a:r>
              <a:rPr lang="en-GB" sz="1100" dirty="0"/>
              <a:t>What other planets atmospheres may Earth’s have been like in the past?</a:t>
            </a:r>
          </a:p>
          <a:p>
            <a:pPr marL="228600" indent="-228600" algn="just">
              <a:buFont typeface="+mj-lt"/>
              <a:buAutoNum type="arabicPeriod"/>
            </a:pPr>
            <a:r>
              <a:rPr lang="en-GB" sz="1100" dirty="0"/>
              <a:t>How do we think nitrogen got into the atmosphere?</a:t>
            </a:r>
          </a:p>
          <a:p>
            <a:pPr marL="228600" indent="-228600" algn="just">
              <a:buFont typeface="+mj-lt"/>
              <a:buAutoNum type="arabicPeriod"/>
            </a:pPr>
            <a:r>
              <a:rPr lang="en-GB" sz="1100" dirty="0"/>
              <a:t>What other gases could have been in the early atmosphere is small proportions?</a:t>
            </a:r>
          </a:p>
          <a:p>
            <a:pPr marL="228600" indent="-228600" algn="just">
              <a:buFont typeface="+mj-lt"/>
              <a:buAutoNum type="arabicPeriod"/>
            </a:pPr>
            <a:r>
              <a:rPr lang="en-GB" sz="1100" dirty="0"/>
              <a:t>Why did the formation of the oceans cause carbon dioxide levels to decrease?</a:t>
            </a:r>
          </a:p>
          <a:p>
            <a:pPr marL="228600" indent="-228600" algn="just">
              <a:buFont typeface="+mj-lt"/>
              <a:buAutoNum type="arabicPeriod"/>
            </a:pPr>
            <a:r>
              <a:rPr lang="en-GB" sz="1100" dirty="0"/>
              <a:t>How is oxygen released into the atmosphere?</a:t>
            </a:r>
          </a:p>
          <a:p>
            <a:pPr marL="228600" indent="-228600" algn="just">
              <a:buFont typeface="+mj-lt"/>
              <a:buAutoNum type="arabicPeriod"/>
            </a:pPr>
            <a:r>
              <a:rPr lang="en-GB" sz="1100" dirty="0"/>
              <a:t>What is the word equation for photosynthesis?</a:t>
            </a:r>
          </a:p>
          <a:p>
            <a:pPr marL="228600" indent="-228600" algn="just">
              <a:buFont typeface="+mj-lt"/>
              <a:buAutoNum type="arabicPeriod"/>
            </a:pPr>
            <a:r>
              <a:rPr lang="en-GB" sz="1100" dirty="0"/>
              <a:t>What is the formula equation for photosynthesis?</a:t>
            </a:r>
          </a:p>
          <a:p>
            <a:pPr marL="228600" indent="-228600" algn="just">
              <a:buFont typeface="+mj-lt"/>
              <a:buAutoNum type="arabicPeriod"/>
            </a:pPr>
            <a:r>
              <a:rPr lang="en-GB" sz="1100" dirty="0"/>
              <a:t>When did algae first appear on Earth?</a:t>
            </a:r>
          </a:p>
          <a:p>
            <a:pPr marL="228600" indent="-228600" algn="just">
              <a:buFont typeface="+mj-lt"/>
              <a:buAutoNum type="arabicPeriod"/>
            </a:pPr>
            <a:r>
              <a:rPr lang="en-GB" sz="1100" dirty="0"/>
              <a:t>How long did it take for oxygen levels to build up so that animals could evolve?</a:t>
            </a:r>
          </a:p>
          <a:p>
            <a:pPr marL="228600" lvl="0" indent="-228600" algn="just">
              <a:buFont typeface="+mj-lt"/>
              <a:buAutoNum type="arabicPeriod"/>
            </a:pPr>
            <a:r>
              <a:rPr lang="en-GB" sz="1100" dirty="0"/>
              <a:t>Why did the percentage of carbon dioxide decrease further when plants evolved?</a:t>
            </a:r>
          </a:p>
          <a:p>
            <a:pPr marL="228600" lvl="0" indent="-228600" algn="just">
              <a:buFont typeface="+mj-lt"/>
              <a:buAutoNum type="arabicPeriod"/>
            </a:pPr>
            <a:endParaRPr lang="en-GB" sz="1100" dirty="0"/>
          </a:p>
          <a:p>
            <a:pPr marL="228600" indent="-228600" algn="just">
              <a:buFont typeface="+mj-lt"/>
              <a:buAutoNum type="arabicPeriod"/>
            </a:pPr>
            <a:r>
              <a:rPr lang="en-GB" sz="1100" dirty="0"/>
              <a:t>What is a major source of atmospheric pollutants?</a:t>
            </a:r>
          </a:p>
          <a:p>
            <a:pPr marL="228600" indent="-228600" algn="just">
              <a:buFont typeface="+mj-lt"/>
              <a:buAutoNum type="arabicPeriod"/>
            </a:pPr>
            <a:r>
              <a:rPr lang="en-GB" sz="1100" dirty="0"/>
              <a:t>What gases can be released when a fuel is burned?</a:t>
            </a:r>
          </a:p>
          <a:p>
            <a:pPr marL="228600" indent="-228600" algn="just">
              <a:buFont typeface="+mj-lt"/>
              <a:buAutoNum type="arabicPeriod"/>
            </a:pPr>
            <a:r>
              <a:rPr lang="en-GB" sz="1100" dirty="0"/>
              <a:t>Why is sulfur dioxide produced when a fossil fuel is burned?</a:t>
            </a:r>
          </a:p>
          <a:p>
            <a:pPr marL="228600" indent="-228600" algn="just">
              <a:buFont typeface="+mj-lt"/>
              <a:buAutoNum type="arabicPeriod"/>
            </a:pPr>
            <a:r>
              <a:rPr lang="en-GB" sz="1100" dirty="0"/>
              <a:t>What is carbon monoxide?</a:t>
            </a:r>
          </a:p>
          <a:p>
            <a:pPr marL="228600" indent="-228600" algn="just">
              <a:buFont typeface="+mj-lt"/>
              <a:buAutoNum type="arabicPeriod"/>
            </a:pPr>
            <a:r>
              <a:rPr lang="en-GB" sz="1100" dirty="0"/>
              <a:t>What problems does sulfur dioxide cause?</a:t>
            </a:r>
          </a:p>
          <a:p>
            <a:pPr marL="228600" indent="-228600" algn="just">
              <a:buFont typeface="+mj-lt"/>
              <a:buAutoNum type="arabicPeriod"/>
            </a:pPr>
            <a:r>
              <a:rPr lang="en-GB" sz="1100" dirty="0"/>
              <a:t>What problems do nitrogen oxides cause?</a:t>
            </a:r>
          </a:p>
          <a:p>
            <a:pPr marL="228600" indent="-228600" algn="just">
              <a:buFont typeface="+mj-lt"/>
              <a:buAutoNum type="arabicPeriod"/>
            </a:pPr>
            <a:r>
              <a:rPr lang="en-GB" sz="1100" dirty="0"/>
              <a:t>What problems do particulates cause?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C13</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Earths Atmosphere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382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endParaRPr lang="en-GB" sz="1100" dirty="0"/>
          </a:p>
          <a:p>
            <a:pPr marL="228600" lvl="0" indent="-228600" algn="just">
              <a:buFont typeface="+mj-lt"/>
              <a:buAutoNum type="arabicPeriod"/>
            </a:pPr>
            <a:r>
              <a:rPr lang="en-GB" sz="1100" dirty="0"/>
              <a:t>Warmth, shelter, food and transport</a:t>
            </a:r>
          </a:p>
          <a:p>
            <a:pPr marL="228600" lvl="0" indent="-228600" algn="just">
              <a:buFont typeface="+mj-lt"/>
              <a:buAutoNum type="arabicPeriod"/>
            </a:pPr>
            <a:r>
              <a:rPr lang="en-GB" sz="1100" dirty="0"/>
              <a:t>Development that meets the needs of the current generation without compromising the ability of future generations to meet their own needs.</a:t>
            </a:r>
          </a:p>
          <a:p>
            <a:pPr marL="228600" lvl="0" indent="-228600" algn="just">
              <a:buFont typeface="+mj-lt"/>
              <a:buAutoNum type="arabicPeriod"/>
            </a:pPr>
            <a:r>
              <a:rPr lang="en-GB" sz="1100" dirty="0"/>
              <a:t>Resources that are used up quicker than they can be replaced, they will run out.</a:t>
            </a:r>
          </a:p>
          <a:p>
            <a:pPr marL="228600" lvl="0" indent="-228600" algn="just">
              <a:buFont typeface="+mj-lt"/>
              <a:buAutoNum type="arabicPeriod"/>
            </a:pPr>
            <a:r>
              <a:rPr lang="en-GB" sz="1100" dirty="0"/>
              <a:t>Resources that will not be used up.</a:t>
            </a:r>
          </a:p>
          <a:p>
            <a:pPr marL="228600" lvl="0" indent="-228600" algn="just">
              <a:buFont typeface="+mj-lt"/>
              <a:buAutoNum type="arabicPeriod"/>
            </a:pPr>
            <a:r>
              <a:rPr lang="en-GB" sz="1100" dirty="0"/>
              <a:t>Water that is safe to drink</a:t>
            </a:r>
          </a:p>
          <a:p>
            <a:pPr marL="228600" lvl="0" indent="-228600" algn="just">
              <a:buFont typeface="+mj-lt"/>
              <a:buAutoNum type="arabicPeriod"/>
            </a:pPr>
            <a:r>
              <a:rPr lang="en-GB" sz="1100" dirty="0"/>
              <a:t>It contains dissolved substances.</a:t>
            </a:r>
          </a:p>
          <a:p>
            <a:pPr marL="228600" lvl="0" indent="-228600" algn="just">
              <a:buFont typeface="+mj-lt"/>
              <a:buAutoNum type="arabicPeriod"/>
            </a:pPr>
            <a:r>
              <a:rPr lang="en-GB" sz="1100" dirty="0"/>
              <a:t>Available supplies of water and local conditions.</a:t>
            </a:r>
          </a:p>
          <a:p>
            <a:pPr marL="228600" lvl="0" indent="-228600" algn="just">
              <a:buFont typeface="+mj-lt"/>
              <a:buAutoNum type="arabicPeriod"/>
            </a:pPr>
            <a:r>
              <a:rPr lang="en-GB" sz="1100" dirty="0"/>
              <a:t>Rain provides water with low levels of dissolved substances. This collects in the ground and in lakes. This water is passed through filter beds and sterilised.</a:t>
            </a:r>
          </a:p>
          <a:p>
            <a:pPr marL="228600" lvl="0" indent="-228600" algn="just">
              <a:buFont typeface="+mj-lt"/>
              <a:buAutoNum type="arabicPeriod"/>
            </a:pPr>
            <a:r>
              <a:rPr lang="en-GB" sz="1100" dirty="0"/>
              <a:t>Chlorine, ozone or ultraviolet light</a:t>
            </a:r>
          </a:p>
          <a:p>
            <a:pPr marL="228600" lvl="0" indent="-228600" algn="just">
              <a:buFont typeface="+mj-lt"/>
              <a:buAutoNum type="arabicPeriod"/>
            </a:pPr>
            <a:r>
              <a:rPr lang="en-GB" sz="1100" dirty="0"/>
              <a:t>Desalination using distillation or reverse osmosis.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Needs large amounts of energy.</a:t>
            </a:r>
          </a:p>
          <a:p>
            <a:pPr marL="228600" lvl="0" indent="-228600" algn="just">
              <a:buFont typeface="+mj-lt"/>
              <a:buAutoNum type="arabicPeriod"/>
            </a:pPr>
            <a:r>
              <a:rPr lang="en-GB" sz="1100" dirty="0"/>
              <a:t>Urban lifestyles and industrial processes</a:t>
            </a:r>
          </a:p>
          <a:p>
            <a:pPr marL="228600" lvl="0" indent="-228600" algn="just">
              <a:buFont typeface="+mj-lt"/>
              <a:buAutoNum type="arabicPeriod"/>
            </a:pPr>
            <a:r>
              <a:rPr lang="en-GB" sz="1100" dirty="0"/>
              <a:t>Removal of organic matter and harmful microbes</a:t>
            </a:r>
          </a:p>
          <a:p>
            <a:pPr marL="228600" lvl="0" indent="-228600" algn="just">
              <a:buFont typeface="+mj-lt"/>
              <a:buAutoNum type="arabicPeriod"/>
            </a:pPr>
            <a:r>
              <a:rPr lang="en-GB" sz="1100" dirty="0"/>
              <a:t>Removal or organic matter and harmful chemicals</a:t>
            </a:r>
          </a:p>
          <a:p>
            <a:pPr marL="228600" lvl="0" indent="-228600" algn="just">
              <a:buFont typeface="+mj-lt"/>
              <a:buAutoNum type="arabicPeriod"/>
            </a:pPr>
            <a:r>
              <a:rPr lang="en-GB" sz="1100" dirty="0"/>
              <a:t>Screening and grit removal, sedimentation to produce sludge and effluent, anaerobic digestion of sludge and aerobic treatment of effluent.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do we use the Earth’s resources for?</a:t>
            </a:r>
          </a:p>
          <a:p>
            <a:pPr marL="228600" lvl="0" indent="-228600" algn="just">
              <a:buFont typeface="+mj-lt"/>
              <a:buAutoNum type="arabicPeriod"/>
            </a:pPr>
            <a:r>
              <a:rPr lang="en-GB" sz="1100" dirty="0"/>
              <a:t>What is sustainable development?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finite resources?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renewable resources?</a:t>
            </a:r>
          </a:p>
          <a:p>
            <a:pPr marL="228600" lvl="0" indent="-228600" algn="just">
              <a:buFont typeface="+mj-lt"/>
              <a:buAutoNum type="arabicPeriod"/>
            </a:pPr>
            <a:r>
              <a:rPr lang="en-GB" sz="1100" dirty="0"/>
              <a:t>What is potable water?</a:t>
            </a:r>
          </a:p>
          <a:p>
            <a:pPr marL="228600" lvl="0" indent="-228600" algn="just">
              <a:buFont typeface="+mj-lt"/>
              <a:buAutoNum type="arabicPeriod"/>
            </a:pPr>
            <a:r>
              <a:rPr lang="en-GB" sz="1100" dirty="0"/>
              <a:t>Why is potable water not pure?</a:t>
            </a:r>
          </a:p>
          <a:p>
            <a:pPr marL="228600" lvl="0" indent="-228600" algn="just">
              <a:buFont typeface="+mj-lt"/>
              <a:buAutoNum type="arabicPeriod"/>
            </a:pPr>
            <a:r>
              <a:rPr lang="en-GB" sz="1100" dirty="0"/>
              <a:t>What does the method potable water is made depend on?</a:t>
            </a:r>
          </a:p>
          <a:p>
            <a:pPr marL="228600" lvl="0" indent="-228600" algn="just">
              <a:buFont typeface="+mj-lt"/>
              <a:buAutoNum type="arabicPeriod"/>
            </a:pPr>
            <a:r>
              <a:rPr lang="en-GB" sz="1100" dirty="0"/>
              <a:t>How is potable water made in the UK?</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can be used to sterilise water?</a:t>
            </a:r>
          </a:p>
          <a:p>
            <a:pPr marL="228600" lvl="0" indent="-228600" algn="just">
              <a:buFont typeface="+mj-lt"/>
              <a:buAutoNum type="arabicPeriod"/>
            </a:pPr>
            <a:r>
              <a:rPr lang="en-GB" sz="1100" dirty="0"/>
              <a:t>What method is used to make potable water is fresh water is limited?</a:t>
            </a:r>
          </a:p>
          <a:p>
            <a:pPr marL="228600" lvl="0" indent="-228600" algn="just">
              <a:buFont typeface="+mj-lt"/>
              <a:buAutoNum type="arabicPeriod"/>
            </a:pPr>
            <a:r>
              <a:rPr lang="en-GB" sz="1100" dirty="0"/>
              <a:t>What is a problem of desalination?</a:t>
            </a:r>
          </a:p>
          <a:p>
            <a:pPr marL="228600" lvl="0" indent="-228600" algn="just">
              <a:buFont typeface="+mj-lt"/>
              <a:buAutoNum type="arabicPeriod"/>
            </a:pPr>
            <a:r>
              <a:rPr lang="en-GB" sz="1100" dirty="0"/>
              <a:t>What produces large amounts of wastewater?</a:t>
            </a:r>
          </a:p>
          <a:p>
            <a:pPr marL="228600" lvl="0" indent="-228600" algn="just">
              <a:buFont typeface="+mj-lt"/>
              <a:buAutoNum type="arabicPeriod"/>
            </a:pPr>
            <a:r>
              <a:rPr lang="en-GB" sz="1100" dirty="0"/>
              <a:t>What needs to be removed from wastewater?</a:t>
            </a:r>
          </a:p>
          <a:p>
            <a:pPr marL="228600" lvl="0" indent="-228600" algn="just">
              <a:buFont typeface="+mj-lt"/>
              <a:buAutoNum type="arabicPeriod"/>
            </a:pPr>
            <a:r>
              <a:rPr lang="en-GB" sz="1100" dirty="0"/>
              <a:t>What may need to be removed from industrial wastewater?</a:t>
            </a:r>
          </a:p>
          <a:p>
            <a:pPr marL="228600" lvl="0" indent="-228600" algn="just">
              <a:buFont typeface="+mj-lt"/>
              <a:buAutoNum type="arabicPeriod"/>
            </a:pPr>
            <a:r>
              <a:rPr lang="en-GB" sz="1100" dirty="0"/>
              <a:t>What happens during sewage treatment?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C14</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Earths Resources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6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FAD97C-4CDB-5345-9724-F18BF79812D7}"/>
              </a:ext>
            </a:extLst>
          </p:cNvPr>
          <p:cNvSpPr/>
          <p:nvPr/>
        </p:nvSpPr>
        <p:spPr>
          <a:xfrm>
            <a:off x="1052186" y="635648"/>
            <a:ext cx="5549030" cy="507831"/>
          </a:xfrm>
          <a:prstGeom prst="rect">
            <a:avLst/>
          </a:prstGeom>
        </p:spPr>
        <p:txBody>
          <a:bodyPr wrap="square">
            <a:spAutoFit/>
          </a:bodyPr>
          <a:lstStyle/>
          <a:p>
            <a:pPr lvl="0" algn="just" defTabSz="685800">
              <a:defRPr/>
            </a:pPr>
            <a:r>
              <a:rPr lang="en-GB" sz="1350" dirty="0">
                <a:latin typeface="Calibri" panose="020F0502020204030204" pitchFamily="34" charset="0"/>
                <a:cs typeface="Calibri" panose="020F0502020204030204" pitchFamily="34" charset="0"/>
                <a:sym typeface="Arial"/>
              </a:rPr>
              <a:t>Describe and explain the effect an increase/decrease in _____ has on the rate of reaction.</a:t>
            </a:r>
            <a:endParaRPr lang="en-US" sz="135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8DEB523-C8FC-A646-B731-4D66F6D26ED7}"/>
              </a:ext>
            </a:extLst>
          </p:cNvPr>
          <p:cNvSpPr/>
          <p:nvPr/>
        </p:nvSpPr>
        <p:spPr>
          <a:xfrm>
            <a:off x="1052186" y="1110755"/>
            <a:ext cx="5549030" cy="3093154"/>
          </a:xfrm>
          <a:prstGeom prst="rect">
            <a:avLst/>
          </a:prstGeom>
        </p:spPr>
        <p:txBody>
          <a:bodyPr wrap="square">
            <a:spAutoFit/>
          </a:bodyPr>
          <a:lstStyle/>
          <a:p>
            <a:pPr algn="just"/>
            <a:r>
              <a:rPr lang="en-GB" sz="1350" dirty="0">
                <a:latin typeface="Calibri" panose="020F0502020204030204" pitchFamily="34" charset="0"/>
                <a:cs typeface="Calibri" panose="020F0502020204030204" pitchFamily="34" charset="0"/>
                <a:sym typeface="Arial"/>
              </a:rPr>
              <a:t>You need to be prepared to explain how temperature, pressure, surface area, concentration and the presence of catalysts affect the rate of reaction.</a:t>
            </a:r>
          </a:p>
          <a:p>
            <a:pPr algn="just"/>
            <a:endParaRPr lang="en-GB" sz="600" dirty="0">
              <a:latin typeface="Calibri" panose="020F0502020204030204" pitchFamily="34" charset="0"/>
              <a:cs typeface="Calibri" panose="020F0502020204030204" pitchFamily="34" charset="0"/>
              <a:sym typeface="Arial"/>
            </a:endParaRPr>
          </a:p>
          <a:p>
            <a:pPr algn="just"/>
            <a:r>
              <a:rPr lang="en-GB" sz="1350" dirty="0">
                <a:latin typeface="Calibri" panose="020F0502020204030204" pitchFamily="34" charset="0"/>
                <a:cs typeface="Calibri" panose="020F0502020204030204" pitchFamily="34" charset="0"/>
                <a:sym typeface="Arial"/>
              </a:rPr>
              <a:t>Examples of questions that have come up in the past include:</a:t>
            </a:r>
          </a:p>
          <a:p>
            <a:pPr marL="285750" indent="-285750" algn="just">
              <a:buFont typeface="Arial" panose="020B0604020202020204" pitchFamily="34" charset="0"/>
              <a:buChar char="•"/>
            </a:pPr>
            <a:r>
              <a:rPr lang="en-GB" sz="1350" dirty="0"/>
              <a:t>State and explain the effect that increasing the temperature of the sodium thiosulfate solution has on the rate of the reaction. </a:t>
            </a:r>
          </a:p>
          <a:p>
            <a:pPr marL="285750" indent="-285750" algn="just">
              <a:buFont typeface="Arial" panose="020B0604020202020204" pitchFamily="34" charset="0"/>
              <a:buChar char="•"/>
            </a:pPr>
            <a:r>
              <a:rPr lang="en-GB" sz="1350" dirty="0"/>
              <a:t>State and explain the effect using magnesium powder instead of magnesium ribbon has on the rate of reaction.</a:t>
            </a:r>
          </a:p>
          <a:p>
            <a:pPr marL="285750" indent="-285750" algn="just">
              <a:buFont typeface="Arial" panose="020B0604020202020204" pitchFamily="34" charset="0"/>
              <a:buChar char="•"/>
            </a:pPr>
            <a:r>
              <a:rPr lang="en-GB" sz="1350" dirty="0">
                <a:latin typeface="Calibri" panose="020F0502020204030204" pitchFamily="34" charset="0"/>
                <a:cs typeface="Calibri" panose="020F0502020204030204" pitchFamily="34" charset="0"/>
                <a:sym typeface="Arial"/>
              </a:rPr>
              <a:t>Predict the effect of increasing the concentration of hydrochloric acid when you react hydrochloric acid and magnesium carbonate.</a:t>
            </a:r>
          </a:p>
          <a:p>
            <a:pPr marL="285750" indent="-285750" algn="just">
              <a:buFont typeface="Arial" panose="020B0604020202020204" pitchFamily="34" charset="0"/>
              <a:buChar char="•"/>
            </a:pPr>
            <a:endParaRPr lang="en-GB" sz="1350" dirty="0">
              <a:latin typeface="Calibri" panose="020F0502020204030204" pitchFamily="34" charset="0"/>
              <a:cs typeface="Calibri" panose="020F0502020204030204" pitchFamily="34" charset="0"/>
              <a:sym typeface="Arial"/>
            </a:endParaRPr>
          </a:p>
          <a:p>
            <a:pPr algn="just"/>
            <a:r>
              <a:rPr lang="en-GB" sz="1350" dirty="0">
                <a:latin typeface="Calibri" panose="020F0502020204030204" pitchFamily="34" charset="0"/>
                <a:cs typeface="Calibri" panose="020F0502020204030204" pitchFamily="34" charset="0"/>
                <a:sym typeface="Arial"/>
              </a:rPr>
              <a:t>To answer a question like these you need to:</a:t>
            </a:r>
          </a:p>
          <a:p>
            <a:pPr marL="342900" indent="-342900" algn="just">
              <a:buFont typeface="+mj-lt"/>
              <a:buAutoNum type="arabicPeriod"/>
            </a:pPr>
            <a:r>
              <a:rPr lang="en-GB" sz="1350" dirty="0">
                <a:latin typeface="Calibri" panose="020F0502020204030204" pitchFamily="34" charset="0"/>
                <a:cs typeface="Calibri" panose="020F0502020204030204" pitchFamily="34" charset="0"/>
                <a:sym typeface="Arial"/>
              </a:rPr>
              <a:t>Describe the effect.  Include within this if there be an increase or decrease in rate of reaction.</a:t>
            </a:r>
          </a:p>
          <a:p>
            <a:pPr marL="342900" indent="-342900" algn="just">
              <a:buFont typeface="+mj-lt"/>
              <a:buAutoNum type="arabicPeriod"/>
            </a:pPr>
            <a:r>
              <a:rPr lang="en-GB" sz="1350" dirty="0">
                <a:latin typeface="Calibri" panose="020F0502020204030204" pitchFamily="34" charset="0"/>
                <a:cs typeface="Calibri" panose="020F0502020204030204" pitchFamily="34" charset="0"/>
                <a:sym typeface="Arial"/>
              </a:rPr>
              <a:t>Explain why this occurs.</a:t>
            </a:r>
          </a:p>
        </p:txBody>
      </p:sp>
      <p:sp>
        <p:nvSpPr>
          <p:cNvPr id="6" name="Rectangle 5">
            <a:extLst>
              <a:ext uri="{FF2B5EF4-FFF2-40B4-BE49-F238E27FC236}">
                <a16:creationId xmlns:a16="http://schemas.microsoft.com/office/drawing/2014/main" id="{4A752AB4-3A97-E848-94A2-04B227730BF0}"/>
              </a:ext>
            </a:extLst>
          </p:cNvPr>
          <p:cNvSpPr/>
          <p:nvPr/>
        </p:nvSpPr>
        <p:spPr>
          <a:xfrm>
            <a:off x="1006739" y="4802959"/>
            <a:ext cx="5574082" cy="300082"/>
          </a:xfrm>
          <a:prstGeom prst="rect">
            <a:avLst/>
          </a:prstGeom>
        </p:spPr>
        <p:txBody>
          <a:bodyPr wrap="square">
            <a:spAutoFit/>
          </a:bodyPr>
          <a:lstStyle/>
          <a:p>
            <a:pPr algn="ctr"/>
            <a:r>
              <a:rPr lang="en-US" sz="1350" b="1" dirty="0">
                <a:latin typeface="Calibri" panose="020F0502020204030204" pitchFamily="34" charset="0"/>
                <a:cs typeface="Calibri" panose="020F0502020204030204" pitchFamily="34" charset="0"/>
              </a:rPr>
              <a:t>Make sure you link the idea of particles and collisions in your answer.</a:t>
            </a:r>
          </a:p>
        </p:txBody>
      </p:sp>
      <p:sp>
        <p:nvSpPr>
          <p:cNvPr id="7" name="Rectangle 6">
            <a:extLst>
              <a:ext uri="{FF2B5EF4-FFF2-40B4-BE49-F238E27FC236}">
                <a16:creationId xmlns:a16="http://schemas.microsoft.com/office/drawing/2014/main" id="{B601BBAF-E83C-D044-8D6B-3ABC31361D4A}"/>
              </a:ext>
            </a:extLst>
          </p:cNvPr>
          <p:cNvSpPr/>
          <p:nvPr/>
        </p:nvSpPr>
        <p:spPr>
          <a:xfrm>
            <a:off x="1009971" y="6177321"/>
            <a:ext cx="5561557" cy="1831271"/>
          </a:xfrm>
          <a:prstGeom prst="rect">
            <a:avLst/>
          </a:prstGeom>
        </p:spPr>
        <p:txBody>
          <a:bodyPr wrap="square">
            <a:spAutoFit/>
          </a:bodyPr>
          <a:lstStyle/>
          <a:p>
            <a:pPr lvl="0" algn="just" defTabSz="685800">
              <a:defRPr/>
            </a:pPr>
            <a:r>
              <a:rPr lang="en-GB" sz="1350" b="1" dirty="0">
                <a:latin typeface="Calibri" panose="020F0502020204030204" pitchFamily="34" charset="0"/>
                <a:cs typeface="Calibri" panose="020F0502020204030204" pitchFamily="34" charset="0"/>
                <a:sym typeface="Arial"/>
              </a:rPr>
              <a:t>Describe and explain the effect an increase in temperature would have on the rate of reaction.</a:t>
            </a:r>
            <a:endParaRPr lang="en-US" sz="1350" b="1" dirty="0">
              <a:latin typeface="Calibri" panose="020F0502020204030204" pitchFamily="34" charset="0"/>
              <a:cs typeface="Calibri" panose="020F0502020204030204" pitchFamily="34" charset="0"/>
              <a:sym typeface="Arial"/>
            </a:endParaRPr>
          </a:p>
          <a:p>
            <a:pPr lvl="0" algn="just" defTabSz="685800">
              <a:defRPr/>
            </a:pPr>
            <a:endParaRPr lang="en-US" sz="1350" b="1" i="1" dirty="0">
              <a:latin typeface="Calibri" panose="020F0502020204030204" pitchFamily="34" charset="0"/>
              <a:cs typeface="Calibri" panose="020F0502020204030204" pitchFamily="34" charset="0"/>
              <a:sym typeface="Arial"/>
            </a:endParaRPr>
          </a:p>
          <a:p>
            <a:pPr lvl="0" algn="just" defTabSz="685800">
              <a:defRPr/>
            </a:pPr>
            <a:endParaRPr lang="en-US" sz="500" b="1"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If temperature were to increase, then the rate of reaction would increase also. This is because the particles will have more kinetic energy and so will be more likely to collide with each other.  Not only are collisions more likely, but when the particles do collide, they are more likely to be colliding with enough activation energy for the reaction to occur.</a:t>
            </a:r>
          </a:p>
        </p:txBody>
      </p:sp>
      <p:sp>
        <p:nvSpPr>
          <p:cNvPr id="8" name="Rectangle 7">
            <a:extLst>
              <a:ext uri="{FF2B5EF4-FFF2-40B4-BE49-F238E27FC236}">
                <a16:creationId xmlns:a16="http://schemas.microsoft.com/office/drawing/2014/main" id="{80C805D7-746F-234F-A2F0-F161A009D200}"/>
              </a:ext>
            </a:extLst>
          </p:cNvPr>
          <p:cNvSpPr/>
          <p:nvPr/>
        </p:nvSpPr>
        <p:spPr>
          <a:xfrm>
            <a:off x="1006739" y="8639402"/>
            <a:ext cx="5549030" cy="1546577"/>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the effect on rate of reaction when there is an increase in pressure, surface area and concentration.</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the effect on rate of reaction when there is an decrease in pressure, surface area and concentration.</a:t>
            </a: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sym typeface="Arial"/>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4145ADD-8792-B042-84F7-99706230E074}"/>
              </a:ext>
            </a:extLst>
          </p:cNvPr>
          <p:cNvSpPr txBox="1"/>
          <p:nvPr/>
        </p:nvSpPr>
        <p:spPr>
          <a:xfrm>
            <a:off x="1052186" y="275573"/>
            <a:ext cx="1627305" cy="300082"/>
          </a:xfrm>
          <a:prstGeom prst="rect">
            <a:avLst/>
          </a:prstGeom>
          <a:noFill/>
        </p:spPr>
        <p:txBody>
          <a:bodyPr wrap="none" rtlCol="0">
            <a:spAutoFit/>
          </a:bodyPr>
          <a:lstStyle/>
          <a:p>
            <a:r>
              <a:rPr lang="en-US" sz="1350" dirty="0"/>
              <a:t>C8 Rates of Reaction</a:t>
            </a:r>
          </a:p>
        </p:txBody>
      </p:sp>
    </p:spTree>
    <p:extLst>
      <p:ext uri="{BB962C8B-B14F-4D97-AF65-F5344CB8AC3E}">
        <p14:creationId xmlns:p14="http://schemas.microsoft.com/office/powerpoint/2010/main" val="4878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406420"/>
            <a:ext cx="5549030" cy="2169825"/>
          </a:xfrm>
          <a:prstGeom prst="rect">
            <a:avLst/>
          </a:prstGeom>
        </p:spPr>
        <p:txBody>
          <a:bodyPr wrap="square">
            <a:spAutoFit/>
          </a:bodyPr>
          <a:lstStyle/>
          <a:p>
            <a:pPr lvl="0" algn="just" defTabSz="685800">
              <a:defRPr/>
            </a:pPr>
            <a:r>
              <a:rPr lang="en-GB" sz="1350" b="1" dirty="0"/>
              <a:t>Explain how crude oil is separated by fractional distillation</a:t>
            </a:r>
          </a:p>
          <a:p>
            <a:pPr algn="just"/>
            <a:r>
              <a:rPr lang="en-GB" sz="1350" i="1" dirty="0"/>
              <a:t>Crude oil is heated and the hydrocarbons </a:t>
            </a:r>
            <a:r>
              <a:rPr lang="en-GB" sz="1350" b="1" i="1" dirty="0"/>
              <a:t>vaporise</a:t>
            </a:r>
            <a:r>
              <a:rPr lang="en-GB" sz="1350" i="1" dirty="0"/>
              <a:t>. The vapours enter the fractionating column near the bottom. The column is hotter at the bottom and cooler at the top. The vapours </a:t>
            </a:r>
            <a:r>
              <a:rPr lang="en-GB" sz="1350" b="1" i="1" dirty="0"/>
              <a:t>rise</a:t>
            </a:r>
            <a:r>
              <a:rPr lang="en-GB" sz="1350" i="1" dirty="0"/>
              <a:t> up the column and as they do they </a:t>
            </a:r>
            <a:r>
              <a:rPr lang="en-GB" sz="1350" b="1" i="1" dirty="0"/>
              <a:t>cool</a:t>
            </a:r>
            <a:r>
              <a:rPr lang="en-GB" sz="1350" i="1" dirty="0"/>
              <a:t>.  The hydrocarbon </a:t>
            </a:r>
            <a:r>
              <a:rPr lang="en-GB" sz="1350" b="1" i="1" dirty="0"/>
              <a:t>condense</a:t>
            </a:r>
            <a:r>
              <a:rPr lang="en-GB" sz="1350" i="1" dirty="0"/>
              <a:t> to become liquid at their </a:t>
            </a:r>
            <a:r>
              <a:rPr lang="en-GB" sz="1350" b="1" i="1" dirty="0"/>
              <a:t>boiling points</a:t>
            </a:r>
            <a:r>
              <a:rPr lang="en-GB" sz="1350" i="1" dirty="0"/>
              <a:t>. Different substances have different boiling points and so the different fractions collect at different levels. The smallest hydrocarbon molecules have </a:t>
            </a:r>
            <a:r>
              <a:rPr lang="en-GB" sz="1350" b="1" i="1" dirty="0"/>
              <a:t>lowest boiling points </a:t>
            </a:r>
            <a:r>
              <a:rPr lang="en-GB" sz="1350" i="1" dirty="0"/>
              <a:t>and they collect as gases at top of the column where temperature is lower. Larger hydrocarbons have </a:t>
            </a:r>
            <a:r>
              <a:rPr lang="en-GB" sz="1350" b="1" i="1" dirty="0"/>
              <a:t>higher boiling points </a:t>
            </a:r>
            <a:r>
              <a:rPr lang="en-GB" sz="1350" i="1" dirty="0"/>
              <a:t>so collect nearer the bottom where the temperature is higher.</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Explain how crude oil is separated by fractional distillation. </a:t>
            </a:r>
          </a:p>
          <a:p>
            <a:pPr lvl="0" algn="just" defTabSz="685800">
              <a:defRPr/>
            </a:pPr>
            <a:r>
              <a:rPr lang="en-GB" sz="1350" dirty="0"/>
              <a:t>Compare cracking and distillation.</a:t>
            </a:r>
          </a:p>
          <a:p>
            <a:pPr lvl="0" algn="just" defTabSz="685800">
              <a:defRPr/>
            </a:pPr>
            <a:r>
              <a:rPr lang="en-GB" sz="1350" dirty="0"/>
              <a:t>Describe what happens when an alkane burns.</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061509" cy="300082"/>
          </a:xfrm>
          <a:prstGeom prst="rect">
            <a:avLst/>
          </a:prstGeom>
          <a:noFill/>
        </p:spPr>
        <p:txBody>
          <a:bodyPr wrap="none" rtlCol="0">
            <a:spAutoFit/>
          </a:bodyPr>
          <a:lstStyle/>
          <a:p>
            <a:r>
              <a:rPr lang="en-US" sz="1350" dirty="0"/>
              <a:t>C9 Crude Oil</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5251413"/>
            <a:ext cx="5549030" cy="923330"/>
          </a:xfrm>
          <a:prstGeom prst="rect">
            <a:avLst/>
          </a:prstGeom>
        </p:spPr>
        <p:txBody>
          <a:bodyPr wrap="square">
            <a:spAutoFit/>
          </a:bodyPr>
          <a:lstStyle/>
          <a:p>
            <a:r>
              <a:rPr lang="en-GB" sz="1350" b="1" dirty="0"/>
              <a:t>Compare cracking and distillation</a:t>
            </a:r>
          </a:p>
          <a:p>
            <a:endParaRPr lang="en-GB" sz="1350" dirty="0"/>
          </a:p>
          <a:p>
            <a:pPr lvl="0" algn="just" defTabSz="685800">
              <a:defRPr/>
            </a:pPr>
            <a:r>
              <a:rPr lang="en-GB" sz="1350" i="1" dirty="0"/>
              <a:t>Cracking involves a </a:t>
            </a:r>
            <a:r>
              <a:rPr lang="en-GB" sz="1350" b="1" i="1" dirty="0"/>
              <a:t>catalyst</a:t>
            </a:r>
            <a:r>
              <a:rPr lang="en-GB" sz="1350" i="1" dirty="0"/>
              <a:t> while distillation does not.  Distillation does not involve a </a:t>
            </a:r>
            <a:r>
              <a:rPr lang="en-GB" sz="1350" b="1" i="1" dirty="0"/>
              <a:t>chemical change</a:t>
            </a:r>
            <a:r>
              <a:rPr lang="en-GB" sz="1350" i="1" dirty="0"/>
              <a:t>, while cracking does.</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7492840"/>
            <a:ext cx="5549030" cy="923330"/>
          </a:xfrm>
          <a:prstGeom prst="rect">
            <a:avLst/>
          </a:prstGeom>
        </p:spPr>
        <p:txBody>
          <a:bodyPr wrap="square">
            <a:spAutoFit/>
          </a:bodyPr>
          <a:lstStyle/>
          <a:p>
            <a:pPr lvl="0" algn="just" defTabSz="685800">
              <a:defRPr/>
            </a:pPr>
            <a:r>
              <a:rPr lang="en-GB" sz="1350" b="1" dirty="0"/>
              <a:t>Describe what happens when an alkane burns.</a:t>
            </a:r>
          </a:p>
          <a:p>
            <a:pPr lvl="0" algn="just" defTabSz="685800">
              <a:defRPr/>
            </a:pPr>
            <a:endParaRPr lang="en-GB" sz="1350" dirty="0"/>
          </a:p>
          <a:p>
            <a:pPr lvl="0" algn="just" defTabSz="685800">
              <a:defRPr/>
            </a:pPr>
            <a:r>
              <a:rPr lang="en-GB" sz="1350" i="1" dirty="0"/>
              <a:t>When an alkane it combines with </a:t>
            </a:r>
            <a:r>
              <a:rPr lang="en-GB" sz="1350" b="1" i="1" dirty="0"/>
              <a:t>oxygen</a:t>
            </a:r>
            <a:r>
              <a:rPr lang="en-GB" sz="1350" i="1" dirty="0"/>
              <a:t> to make </a:t>
            </a:r>
            <a:r>
              <a:rPr lang="en-GB" sz="1350" b="1" i="1" dirty="0"/>
              <a:t>carbon dioxide </a:t>
            </a:r>
            <a:r>
              <a:rPr lang="en-GB" sz="1350" i="1" dirty="0"/>
              <a:t>and </a:t>
            </a:r>
            <a:r>
              <a:rPr lang="en-GB" sz="1350" b="1" i="1" dirty="0"/>
              <a:t>water</a:t>
            </a:r>
            <a:r>
              <a:rPr lang="en-GB" sz="1350" i="1" dirty="0"/>
              <a:t>. The reaction is </a:t>
            </a:r>
            <a:r>
              <a:rPr lang="en-GB" sz="1350" b="1" i="1" dirty="0"/>
              <a:t>exothermic</a:t>
            </a:r>
            <a:r>
              <a:rPr lang="en-GB" sz="1350" i="1" dirty="0"/>
              <a:t> and so </a:t>
            </a:r>
            <a:r>
              <a:rPr lang="en-GB" sz="1350" b="1" i="1" dirty="0"/>
              <a:t>releases energy </a:t>
            </a:r>
            <a:r>
              <a:rPr lang="en-GB" sz="1350" i="1" dirty="0"/>
              <a:t>into the environment.</a:t>
            </a:r>
          </a:p>
        </p:txBody>
      </p:sp>
    </p:spTree>
    <p:extLst>
      <p:ext uri="{BB962C8B-B14F-4D97-AF65-F5344CB8AC3E}">
        <p14:creationId xmlns:p14="http://schemas.microsoft.com/office/powerpoint/2010/main" val="1673075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944900"/>
            <a:ext cx="5549030" cy="923330"/>
          </a:xfrm>
          <a:prstGeom prst="rect">
            <a:avLst/>
          </a:prstGeom>
        </p:spPr>
        <p:txBody>
          <a:bodyPr wrap="square">
            <a:spAutoFit/>
          </a:bodyPr>
          <a:lstStyle/>
          <a:p>
            <a:pPr lvl="0" algn="just" defTabSz="685800">
              <a:defRPr/>
            </a:pPr>
            <a:r>
              <a:rPr lang="en-GB" sz="1350" b="1" dirty="0"/>
              <a:t>Describe how crude oil is formed.</a:t>
            </a:r>
          </a:p>
          <a:p>
            <a:pPr algn="just"/>
            <a:endParaRPr lang="en-GB" sz="1350" b="1" dirty="0"/>
          </a:p>
          <a:p>
            <a:pPr algn="just"/>
            <a:r>
              <a:rPr lang="en-GB" sz="1350" b="1" i="1" dirty="0"/>
              <a:t>Biomass such as plankton </a:t>
            </a:r>
            <a:r>
              <a:rPr lang="en-GB" sz="1350" i="1" dirty="0"/>
              <a:t>is buried in </a:t>
            </a:r>
            <a:r>
              <a:rPr lang="en-GB" sz="1350" b="1" i="1" dirty="0"/>
              <a:t>mud </a:t>
            </a:r>
            <a:r>
              <a:rPr lang="en-GB" sz="1350" i="1" dirty="0"/>
              <a:t> and </a:t>
            </a:r>
            <a:r>
              <a:rPr lang="en-GB" sz="1350" b="1" i="1" dirty="0"/>
              <a:t>compressed </a:t>
            </a:r>
            <a:r>
              <a:rPr lang="en-GB" sz="1350" i="1" dirty="0"/>
              <a:t>over a </a:t>
            </a:r>
            <a:r>
              <a:rPr lang="en-GB" sz="1350" b="1" i="1" dirty="0"/>
              <a:t>long period of time</a:t>
            </a:r>
            <a:r>
              <a:rPr lang="en-GB" sz="1350" i="1" dirty="0"/>
              <a:t>.</a:t>
            </a:r>
            <a:r>
              <a:rPr lang="en-GB" sz="1350" b="1" dirty="0"/>
              <a:t> </a:t>
            </a:r>
            <a:endParaRPr lang="en-GB" sz="1350"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Describe how crude oil is formed.</a:t>
            </a:r>
          </a:p>
          <a:p>
            <a:r>
              <a:rPr lang="en-GB" sz="1350" dirty="0"/>
              <a:t>Describe and explain the trend in the boiling points of the alkanes.</a:t>
            </a:r>
          </a:p>
          <a:p>
            <a:pPr algn="just" defTabSz="685800">
              <a:defRPr/>
            </a:pPr>
            <a:r>
              <a:rPr lang="en-GB" sz="1350" dirty="0"/>
              <a:t>Explain why cracking is used in the fuel industry.</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061509" cy="300082"/>
          </a:xfrm>
          <a:prstGeom prst="rect">
            <a:avLst/>
          </a:prstGeom>
          <a:noFill/>
        </p:spPr>
        <p:txBody>
          <a:bodyPr wrap="none" rtlCol="0">
            <a:spAutoFit/>
          </a:bodyPr>
          <a:lstStyle/>
          <a:p>
            <a:r>
              <a:rPr lang="en-US" sz="1350" dirty="0"/>
              <a:t>C9 Crude Oil</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956047"/>
            <a:ext cx="5549030" cy="1338828"/>
          </a:xfrm>
          <a:prstGeom prst="rect">
            <a:avLst/>
          </a:prstGeom>
        </p:spPr>
        <p:txBody>
          <a:bodyPr wrap="square">
            <a:spAutoFit/>
          </a:bodyPr>
          <a:lstStyle/>
          <a:p>
            <a:r>
              <a:rPr lang="en-GB" sz="1350" b="1" dirty="0"/>
              <a:t>Describe and explain the trend in the boiling points of the alkanes.</a:t>
            </a:r>
          </a:p>
          <a:p>
            <a:endParaRPr lang="en-GB" sz="1350" dirty="0"/>
          </a:p>
          <a:p>
            <a:pPr lvl="0" algn="just" defTabSz="685800">
              <a:defRPr/>
            </a:pPr>
            <a:r>
              <a:rPr lang="en-GB" sz="1350" i="1" dirty="0"/>
              <a:t>The </a:t>
            </a:r>
            <a:r>
              <a:rPr lang="en-GB" sz="1350" b="1" i="1" dirty="0"/>
              <a:t>bigger the alkane </a:t>
            </a:r>
            <a:r>
              <a:rPr lang="en-GB" sz="1350" i="1" dirty="0"/>
              <a:t>the </a:t>
            </a:r>
            <a:r>
              <a:rPr lang="en-GB" sz="1350" b="1" i="1" dirty="0"/>
              <a:t>higher the boiling point</a:t>
            </a:r>
            <a:r>
              <a:rPr lang="en-GB" sz="1350" i="1" dirty="0"/>
              <a:t>.  This is because as the molecules get bigger the </a:t>
            </a:r>
            <a:r>
              <a:rPr lang="en-GB" sz="1350" b="1" i="1" dirty="0"/>
              <a:t>intermolecular forces </a:t>
            </a:r>
            <a:r>
              <a:rPr lang="en-GB" sz="1350" i="1" dirty="0"/>
              <a:t>between the molecules increase and so it takes more energy for these bong to be overcome when the alkane turns into a gas.</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974680"/>
            <a:ext cx="5549030" cy="1962076"/>
          </a:xfrm>
          <a:prstGeom prst="rect">
            <a:avLst/>
          </a:prstGeom>
        </p:spPr>
        <p:txBody>
          <a:bodyPr wrap="square">
            <a:spAutoFit/>
          </a:bodyPr>
          <a:lstStyle/>
          <a:p>
            <a:pPr lvl="0" algn="just" defTabSz="685800">
              <a:defRPr/>
            </a:pPr>
            <a:r>
              <a:rPr lang="en-GB" sz="1350" b="1" dirty="0"/>
              <a:t>Explain why cracking is used in the fuel industry.</a:t>
            </a:r>
          </a:p>
          <a:p>
            <a:pPr lvl="0" algn="just" defTabSz="685800">
              <a:defRPr/>
            </a:pPr>
            <a:endParaRPr lang="en-GB" sz="1350" b="1" dirty="0"/>
          </a:p>
          <a:p>
            <a:pPr algn="just"/>
            <a:r>
              <a:rPr lang="en-GB" sz="1350" i="1" dirty="0"/>
              <a:t>Cracking involves braking large molecules into smaller ones. Large </a:t>
            </a:r>
            <a:r>
              <a:rPr lang="en-GB" sz="1350" b="1" i="1" dirty="0"/>
              <a:t>hydrocarbons</a:t>
            </a:r>
            <a:r>
              <a:rPr lang="en-GB" sz="1350" i="1" dirty="0"/>
              <a:t> are not very useful as they do not </a:t>
            </a:r>
            <a:r>
              <a:rPr lang="en-GB" sz="1350" b="1" i="1" dirty="0"/>
              <a:t>ignite</a:t>
            </a:r>
            <a:r>
              <a:rPr lang="en-GB" sz="1350" i="1" dirty="0"/>
              <a:t> easily, they are not </a:t>
            </a:r>
            <a:r>
              <a:rPr lang="en-GB" sz="1350" b="1" i="1" dirty="0"/>
              <a:t>volatile</a:t>
            </a:r>
            <a:r>
              <a:rPr lang="en-GB" sz="1350" i="1" dirty="0"/>
              <a:t> and they do not easily </a:t>
            </a:r>
            <a:r>
              <a:rPr lang="en-GB" sz="1350" b="1" i="1" dirty="0"/>
              <a:t>flow</a:t>
            </a:r>
            <a:r>
              <a:rPr lang="en-GB" sz="1350" i="1" dirty="0"/>
              <a:t>.  By braking this larger hydrocarbons into smaller ones we get more useful smaller molecules that can be used as </a:t>
            </a:r>
            <a:r>
              <a:rPr lang="en-GB" sz="1350" b="1" i="1" dirty="0"/>
              <a:t>fuels</a:t>
            </a:r>
            <a:r>
              <a:rPr lang="en-GB" sz="1350" i="1" dirty="0"/>
              <a:t>. The smaller molecules are volatile and flow and ignite easily which are ideal properties for a fuel. Alkenes are also produced during cracking which are useful to make </a:t>
            </a:r>
            <a:r>
              <a:rPr lang="en-GB" sz="1350" b="1" i="1" dirty="0"/>
              <a:t>polymers</a:t>
            </a:r>
            <a:r>
              <a:rPr lang="en-GB" sz="1350" i="1" dirty="0"/>
              <a:t>. </a:t>
            </a:r>
          </a:p>
        </p:txBody>
      </p:sp>
    </p:spTree>
    <p:extLst>
      <p:ext uri="{BB962C8B-B14F-4D97-AF65-F5344CB8AC3E}">
        <p14:creationId xmlns:p14="http://schemas.microsoft.com/office/powerpoint/2010/main" val="795917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741120"/>
            <a:ext cx="5549030" cy="1546577"/>
          </a:xfrm>
          <a:prstGeom prst="rect">
            <a:avLst/>
          </a:prstGeom>
        </p:spPr>
        <p:txBody>
          <a:bodyPr wrap="square">
            <a:spAutoFit/>
          </a:bodyPr>
          <a:lstStyle/>
          <a:p>
            <a:pPr lvl="0" algn="just" defTabSz="685800">
              <a:defRPr/>
            </a:pPr>
            <a:r>
              <a:rPr lang="en-GB" sz="1350" b="1" dirty="0"/>
              <a:t>Explain how paper chromatography causes different pigments to separate. </a:t>
            </a:r>
          </a:p>
          <a:p>
            <a:pPr lvl="0" algn="just" defTabSz="685800">
              <a:defRPr/>
            </a:pPr>
            <a:endParaRPr lang="en-GB" sz="1350" b="1" dirty="0"/>
          </a:p>
          <a:p>
            <a:pPr algn="just"/>
            <a:r>
              <a:rPr lang="en-GB" sz="1350" i="1" dirty="0"/>
              <a:t>The solvent is the </a:t>
            </a:r>
            <a:r>
              <a:rPr lang="en-GB" sz="1350" b="1" i="1" dirty="0"/>
              <a:t>mobile phase </a:t>
            </a:r>
            <a:r>
              <a:rPr lang="en-GB" sz="1350" i="1" dirty="0"/>
              <a:t>and moves through the </a:t>
            </a:r>
            <a:r>
              <a:rPr lang="en-GB" sz="1350" b="1" i="1" dirty="0"/>
              <a:t>stationary phase </a:t>
            </a:r>
            <a:r>
              <a:rPr lang="en-GB" sz="1350" i="1" dirty="0"/>
              <a:t>which is the paper. The different pigments have </a:t>
            </a:r>
            <a:r>
              <a:rPr lang="en-GB" sz="1350" b="1" i="1" dirty="0"/>
              <a:t>different solubilities </a:t>
            </a:r>
            <a:r>
              <a:rPr lang="en-GB" sz="1350" i="1" dirty="0"/>
              <a:t>in the solvent and have </a:t>
            </a:r>
            <a:r>
              <a:rPr lang="en-GB" sz="1350" b="1" i="1" dirty="0"/>
              <a:t>different attractions </a:t>
            </a:r>
            <a:r>
              <a:rPr lang="en-GB" sz="1350" i="1" dirty="0"/>
              <a:t>for the paper. This means that the different pigments are carried different distances and so separate.</a:t>
            </a:r>
          </a:p>
          <a:p>
            <a:endParaRPr lang="en-GB" sz="1350"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07886"/>
          </a:xfrm>
          <a:prstGeom prst="rect">
            <a:avLst/>
          </a:prstGeom>
        </p:spPr>
        <p:txBody>
          <a:bodyPr wrap="square">
            <a:spAutoFit/>
          </a:bodyPr>
          <a:lstStyle/>
          <a:p>
            <a:pPr marL="342900" lvl="0" indent="-342900" algn="just" defTabSz="685800">
              <a:buFont typeface="+mj-lt"/>
              <a:buAutoNum type="arabicPeriod"/>
              <a:defRPr/>
            </a:pPr>
            <a:r>
              <a:rPr lang="en-GB" sz="1300" dirty="0"/>
              <a:t>Explain how paper chromatography causes different pigments to separate. </a:t>
            </a:r>
          </a:p>
          <a:p>
            <a:pPr marL="342900" lvl="0" indent="-342900" algn="just" defTabSz="685800">
              <a:buFont typeface="+mj-lt"/>
              <a:buAutoNum type="arabicPeriod"/>
              <a:defRPr/>
            </a:pPr>
            <a:r>
              <a:rPr lang="en-GB" sz="1350" dirty="0"/>
              <a:t>Plan a chromatography experiment to investigate the colours in an ink.</a:t>
            </a:r>
          </a:p>
          <a:p>
            <a:pPr marL="342900" lvl="0" indent="-342900" algn="just" defTabSz="685800">
              <a:buFont typeface="+mj-lt"/>
              <a:buAutoNum type="arabicPeriod"/>
              <a:defRPr/>
            </a:pPr>
            <a:r>
              <a:rPr lang="en-GB" sz="1350" dirty="0"/>
              <a:t>Explain how you calculate an Rf value for a pigment.</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741374" cy="300082"/>
          </a:xfrm>
          <a:prstGeom prst="rect">
            <a:avLst/>
          </a:prstGeom>
          <a:noFill/>
        </p:spPr>
        <p:txBody>
          <a:bodyPr wrap="none" rtlCol="0">
            <a:spAutoFit/>
          </a:bodyPr>
          <a:lstStyle/>
          <a:p>
            <a:r>
              <a:rPr lang="en-US" sz="1350" dirty="0"/>
              <a:t>C12 Chemical Analysis</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735830"/>
            <a:ext cx="5549030" cy="1962076"/>
          </a:xfrm>
          <a:prstGeom prst="rect">
            <a:avLst/>
          </a:prstGeom>
        </p:spPr>
        <p:txBody>
          <a:bodyPr wrap="square">
            <a:spAutoFit/>
          </a:bodyPr>
          <a:lstStyle/>
          <a:p>
            <a:pPr algn="just"/>
            <a:r>
              <a:rPr lang="en-GB" sz="1350" b="1" dirty="0"/>
              <a:t>Plan a chromatography experiment to investigate the colours in an ink.</a:t>
            </a:r>
          </a:p>
          <a:p>
            <a:pPr algn="just"/>
            <a:endParaRPr lang="en-GB" sz="1350" dirty="0"/>
          </a:p>
          <a:p>
            <a:pPr algn="just"/>
            <a:r>
              <a:rPr lang="en-GB" sz="1350" i="1" dirty="0"/>
              <a:t>You would put dots of known colours, and a dot of the ink on the </a:t>
            </a:r>
            <a:r>
              <a:rPr lang="en-GB" sz="1350" b="1" i="1" dirty="0"/>
              <a:t>pencil origin</a:t>
            </a:r>
            <a:r>
              <a:rPr lang="en-GB" sz="1350" i="1" dirty="0"/>
              <a:t> line on the chromatography paper. The bottom of the paper would then be placed in water, making sure the start line is above the water. The </a:t>
            </a:r>
            <a:r>
              <a:rPr lang="en-GB" sz="1350" b="1" i="1" dirty="0"/>
              <a:t>solvent</a:t>
            </a:r>
            <a:r>
              <a:rPr lang="en-GB" sz="1350" i="1" dirty="0"/>
              <a:t> would then be left to rise up through the paper. When the solvent is near the top of the paper, the paper will be removed and leave to dry. You would then </a:t>
            </a:r>
            <a:r>
              <a:rPr lang="en-GB" sz="1350" b="1" i="1" dirty="0"/>
              <a:t>compare</a:t>
            </a:r>
            <a:r>
              <a:rPr lang="en-GB" sz="1350" i="1" dirty="0"/>
              <a:t> positions of dots for known colours with those from the  ink.</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965331"/>
            <a:ext cx="5549030" cy="1962076"/>
          </a:xfrm>
          <a:prstGeom prst="rect">
            <a:avLst/>
          </a:prstGeom>
        </p:spPr>
        <p:txBody>
          <a:bodyPr wrap="square">
            <a:spAutoFit/>
          </a:bodyPr>
          <a:lstStyle/>
          <a:p>
            <a:pPr lvl="0" algn="just" defTabSz="685800">
              <a:defRPr/>
            </a:pPr>
            <a:r>
              <a:rPr lang="en-GB" sz="1350" b="1" dirty="0"/>
              <a:t>Explain how you calculate an Rf value for a pigment.</a:t>
            </a:r>
          </a:p>
          <a:p>
            <a:pPr lvl="0" algn="just" defTabSz="685800">
              <a:defRPr/>
            </a:pPr>
            <a:endParaRPr lang="en-GB" sz="1350" b="1" dirty="0"/>
          </a:p>
          <a:p>
            <a:pPr algn="just"/>
            <a:r>
              <a:rPr lang="en-GB" sz="1350" i="1" dirty="0"/>
              <a:t>You would use the formula Rf Value = Distance moved by pigment / Distance moved by solvent. You would then need to measure how far the pigment moved measuring from the </a:t>
            </a:r>
            <a:r>
              <a:rPr lang="en-GB" sz="1350" b="1" i="1" dirty="0"/>
              <a:t>origin line </a:t>
            </a:r>
            <a:r>
              <a:rPr lang="en-GB" sz="1350" i="1" dirty="0"/>
              <a:t>to the centre of the </a:t>
            </a:r>
            <a:r>
              <a:rPr lang="en-GB" sz="1350" b="1" i="1" dirty="0"/>
              <a:t>spot </a:t>
            </a:r>
            <a:r>
              <a:rPr lang="en-GB" sz="1350" i="1" dirty="0"/>
              <a:t>of the pigment and measure from the origin line to the </a:t>
            </a:r>
            <a:r>
              <a:rPr lang="en-GB" sz="1350" b="1" i="1" dirty="0"/>
              <a:t>solvent front</a:t>
            </a:r>
            <a:r>
              <a:rPr lang="en-GB" sz="1350" i="1" dirty="0"/>
              <a:t>.  Both of these measurement's should be in the same unit. You would then divide the distance moved by the pigment by the distance moved by the solvent.  This will give you an Rf value which should be a number less than 1.</a:t>
            </a:r>
          </a:p>
        </p:txBody>
      </p:sp>
    </p:spTree>
    <p:extLst>
      <p:ext uri="{BB962C8B-B14F-4D97-AF65-F5344CB8AC3E}">
        <p14:creationId xmlns:p14="http://schemas.microsoft.com/office/powerpoint/2010/main" val="251525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449150"/>
            <a:ext cx="5549030" cy="2054409"/>
          </a:xfrm>
          <a:prstGeom prst="rect">
            <a:avLst/>
          </a:prstGeom>
        </p:spPr>
        <p:txBody>
          <a:bodyPr wrap="square">
            <a:spAutoFit/>
          </a:bodyPr>
          <a:lstStyle/>
          <a:p>
            <a:pPr lvl="0" algn="just" defTabSz="685800">
              <a:defRPr/>
            </a:pPr>
            <a:r>
              <a:rPr lang="en-GB" sz="1350" b="1" dirty="0"/>
              <a:t>Compare the Earth’s early atmosphere to the atmosphere today.</a:t>
            </a:r>
          </a:p>
          <a:p>
            <a:pPr lvl="0" algn="just" defTabSz="685800">
              <a:defRPr/>
            </a:pPr>
            <a:endParaRPr lang="en-GB" sz="1350" b="1" dirty="0"/>
          </a:p>
          <a:p>
            <a:pPr lvl="0" algn="just" defTabSz="685800">
              <a:defRPr/>
            </a:pPr>
            <a:r>
              <a:rPr lang="en-GB" sz="1350" i="1" dirty="0"/>
              <a:t>The Earth’s early atmosphere was a large amount of </a:t>
            </a:r>
            <a:r>
              <a:rPr lang="en-GB" sz="1350" b="1" i="1" dirty="0"/>
              <a:t>carbon dioxide</a:t>
            </a:r>
            <a:r>
              <a:rPr lang="en-GB" sz="1350" i="1" dirty="0"/>
              <a:t>, lots of </a:t>
            </a:r>
            <a:r>
              <a:rPr lang="en-GB" sz="1350" b="1" i="1" dirty="0"/>
              <a:t>water vapour</a:t>
            </a:r>
            <a:r>
              <a:rPr lang="en-GB" sz="1350" i="1" dirty="0"/>
              <a:t>, no oxygen and </a:t>
            </a:r>
            <a:r>
              <a:rPr lang="en-GB" sz="1350" b="1" i="1" dirty="0"/>
              <a:t>trace amounts </a:t>
            </a:r>
            <a:r>
              <a:rPr lang="en-GB" sz="1350" i="1" dirty="0"/>
              <a:t>of methane, ammonia and nitrogen. </a:t>
            </a:r>
          </a:p>
          <a:p>
            <a:pPr lvl="0" algn="just" defTabSz="685800">
              <a:defRPr/>
            </a:pPr>
            <a:endParaRPr lang="en-GB" sz="600" i="1" dirty="0"/>
          </a:p>
          <a:p>
            <a:pPr lvl="0" algn="just" defTabSz="685800">
              <a:defRPr/>
            </a:pPr>
            <a:r>
              <a:rPr lang="en-GB" sz="1350" i="1" dirty="0"/>
              <a:t>Today there is only trace amounts of carbon dioxide and water, while most of the atmosphere (78%) is nitrogen. Oxygen is also now present in the atmosphere and makes up 21%. There are still trace amounts of methane and ammonia present, but there is less of them.</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Explain the problems that increased CO</a:t>
            </a:r>
            <a:r>
              <a:rPr lang="en-GB" sz="1350" baseline="-25000" dirty="0"/>
              <a:t>2</a:t>
            </a:r>
            <a:r>
              <a:rPr lang="en-GB" sz="1350" dirty="0"/>
              <a:t> in the atmosphere can cause.</a:t>
            </a:r>
          </a:p>
          <a:p>
            <a:pPr lvl="0" algn="just" defTabSz="685800">
              <a:defRPr/>
            </a:pPr>
            <a:r>
              <a:rPr lang="en-GB" sz="1350" dirty="0"/>
              <a:t>Describe the processes which remove CO</a:t>
            </a:r>
            <a:r>
              <a:rPr lang="en-GB" sz="1350" baseline="-25000" dirty="0"/>
              <a:t>2</a:t>
            </a:r>
            <a:r>
              <a:rPr lang="en-GB" sz="1350" dirty="0"/>
              <a:t> from the atmosphere.</a:t>
            </a:r>
          </a:p>
          <a:p>
            <a:pPr lvl="0" algn="just" defTabSz="685800">
              <a:defRPr/>
            </a:pPr>
            <a:r>
              <a:rPr lang="en-GB" sz="1350" dirty="0"/>
              <a:t>Explain how plants and other organisms have changed the atmosphere.</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2171428" cy="300082"/>
          </a:xfrm>
          <a:prstGeom prst="rect">
            <a:avLst/>
          </a:prstGeom>
          <a:noFill/>
        </p:spPr>
        <p:txBody>
          <a:bodyPr wrap="none" rtlCol="0">
            <a:spAutoFit/>
          </a:bodyPr>
          <a:lstStyle/>
          <a:p>
            <a:r>
              <a:rPr lang="en-US" sz="1350" dirty="0"/>
              <a:t>C13 The Earth’s Atmosphere</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854784"/>
            <a:ext cx="5549030" cy="1754326"/>
          </a:xfrm>
          <a:prstGeom prst="rect">
            <a:avLst/>
          </a:prstGeom>
        </p:spPr>
        <p:txBody>
          <a:bodyPr wrap="square">
            <a:spAutoFit/>
          </a:bodyPr>
          <a:lstStyle/>
          <a:p>
            <a:pPr algn="just"/>
            <a:r>
              <a:rPr lang="en-GB" sz="1350" b="1" dirty="0"/>
              <a:t>Describe the processes which remove CO</a:t>
            </a:r>
            <a:r>
              <a:rPr lang="en-GB" sz="1350" b="1" baseline="-25000" dirty="0"/>
              <a:t>2</a:t>
            </a:r>
            <a:r>
              <a:rPr lang="en-GB" sz="1350" b="1" dirty="0"/>
              <a:t> from the atmosphere.</a:t>
            </a:r>
          </a:p>
          <a:p>
            <a:pPr algn="just"/>
            <a:endParaRPr lang="en-GB" sz="1350" b="1" dirty="0"/>
          </a:p>
          <a:p>
            <a:pPr algn="just"/>
            <a:r>
              <a:rPr lang="en-GB" sz="1350" i="1" dirty="0"/>
              <a:t>Plants take in carbon dioxide and it is converted to </a:t>
            </a:r>
            <a:r>
              <a:rPr lang="en-GB" sz="1350" b="1" i="1" dirty="0"/>
              <a:t>glucose and starch </a:t>
            </a:r>
            <a:r>
              <a:rPr lang="en-GB" sz="1350" i="1" dirty="0"/>
              <a:t>in a process called </a:t>
            </a:r>
            <a:r>
              <a:rPr lang="en-GB" sz="1350" b="1" i="1" dirty="0"/>
              <a:t>photosynthesis</a:t>
            </a:r>
            <a:r>
              <a:rPr lang="en-GB" sz="1350" i="1" dirty="0"/>
              <a:t>. The carbon dioxide can then become </a:t>
            </a:r>
            <a:r>
              <a:rPr lang="en-GB" sz="1350" b="1" i="1" dirty="0"/>
              <a:t>locked</a:t>
            </a:r>
            <a:r>
              <a:rPr lang="en-GB" sz="1350" i="1" dirty="0"/>
              <a:t> up in </a:t>
            </a:r>
            <a:r>
              <a:rPr lang="en-GB" sz="1350" b="1" i="1" dirty="0"/>
              <a:t>fossil fuels</a:t>
            </a:r>
            <a:r>
              <a:rPr lang="en-GB" sz="1350" i="1" dirty="0"/>
              <a:t>.  The carbon dioxide in the atmosphere can also </a:t>
            </a:r>
            <a:r>
              <a:rPr lang="en-GB" sz="1350" b="1" i="1" dirty="0"/>
              <a:t>dissolve</a:t>
            </a:r>
            <a:r>
              <a:rPr lang="en-GB" sz="1350" i="1" dirty="0"/>
              <a:t> in </a:t>
            </a:r>
            <a:r>
              <a:rPr lang="en-GB" sz="1350" b="1" i="1" dirty="0"/>
              <a:t>sea water </a:t>
            </a:r>
            <a:r>
              <a:rPr lang="en-GB" sz="1350" i="1" dirty="0"/>
              <a:t>and produce </a:t>
            </a:r>
            <a:r>
              <a:rPr lang="en-GB" sz="1350" b="1" i="1" dirty="0"/>
              <a:t>hydrogencarbonates</a:t>
            </a:r>
            <a:r>
              <a:rPr lang="en-GB" sz="1350" i="1" dirty="0"/>
              <a:t>. Marine animals use carbonates to make </a:t>
            </a:r>
            <a:r>
              <a:rPr lang="en-GB" sz="1350" b="1" i="1" dirty="0"/>
              <a:t>shells</a:t>
            </a:r>
            <a:r>
              <a:rPr lang="en-GB" sz="1350" i="1" dirty="0"/>
              <a:t> and over time these shells form </a:t>
            </a:r>
            <a:r>
              <a:rPr lang="en-GB" sz="1350" b="1" i="1" dirty="0"/>
              <a:t>sedimentary rocks</a:t>
            </a:r>
            <a:r>
              <a:rPr lang="en-GB" sz="1350" i="1" dirty="0"/>
              <a:t>.</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857652"/>
            <a:ext cx="5549030" cy="2169825"/>
          </a:xfrm>
          <a:prstGeom prst="rect">
            <a:avLst/>
          </a:prstGeom>
        </p:spPr>
        <p:txBody>
          <a:bodyPr wrap="square">
            <a:spAutoFit/>
          </a:bodyPr>
          <a:lstStyle/>
          <a:p>
            <a:pPr lvl="0" algn="just" defTabSz="685800">
              <a:defRPr/>
            </a:pPr>
            <a:r>
              <a:rPr lang="en-GB" sz="1350" b="1" dirty="0"/>
              <a:t>Explain how plants and other organisms have changed the atmosphere.</a:t>
            </a:r>
          </a:p>
          <a:p>
            <a:pPr lvl="0" algn="just" defTabSz="685800">
              <a:defRPr/>
            </a:pPr>
            <a:endParaRPr lang="en-GB" sz="1350" b="1" dirty="0"/>
          </a:p>
          <a:p>
            <a:pPr algn="just"/>
            <a:r>
              <a:rPr lang="en-GB" sz="1350" i="1" dirty="0"/>
              <a:t>Plants take up CO</a:t>
            </a:r>
            <a:r>
              <a:rPr lang="en-GB" sz="1350" i="1" baseline="-25000" dirty="0"/>
              <a:t>2</a:t>
            </a:r>
            <a:r>
              <a:rPr lang="en-GB" sz="1350" i="1" dirty="0"/>
              <a:t> and release oxygen through </a:t>
            </a:r>
            <a:r>
              <a:rPr lang="en-GB" sz="1350" b="1" i="1" dirty="0"/>
              <a:t>photosynthesis</a:t>
            </a:r>
            <a:r>
              <a:rPr lang="en-GB" sz="1350" i="1" dirty="0"/>
              <a:t>. When they die carbon dioxide becomes trapped in </a:t>
            </a:r>
            <a:r>
              <a:rPr lang="en-GB" sz="1350" b="1" i="1" dirty="0"/>
              <a:t>rocks and fossil fuels</a:t>
            </a:r>
            <a:r>
              <a:rPr lang="en-GB" sz="1350" i="1" dirty="0"/>
              <a:t>. The oxygen then went on to react with other molecules.  Oxygen molecules reacted together to form </a:t>
            </a:r>
            <a:r>
              <a:rPr lang="en-GB" sz="1350" b="1" i="1" dirty="0"/>
              <a:t>ozone</a:t>
            </a:r>
            <a:r>
              <a:rPr lang="en-GB" sz="1350" i="1" dirty="0"/>
              <a:t> and methane and ammonia also reacted with oxygen as its levels increased in the atmosphere. Nitrogen gas was produced by reaction between oxygen and ammonia. </a:t>
            </a:r>
            <a:r>
              <a:rPr lang="en-GB" sz="1350" b="1" i="1" dirty="0"/>
              <a:t>Denitrifying bacteria </a:t>
            </a:r>
            <a:r>
              <a:rPr lang="en-GB" sz="1350" i="1" dirty="0"/>
              <a:t>also produced nitrogen gas. The nitrogen builds up in the atmosphere because it is </a:t>
            </a:r>
            <a:r>
              <a:rPr lang="en-GB" sz="1350" b="1" i="1" dirty="0"/>
              <a:t>unreactive</a:t>
            </a:r>
            <a:r>
              <a:rPr lang="en-GB" sz="1350" i="1" dirty="0"/>
              <a:t>.</a:t>
            </a:r>
          </a:p>
        </p:txBody>
      </p:sp>
    </p:spTree>
    <p:extLst>
      <p:ext uri="{BB962C8B-B14F-4D97-AF65-F5344CB8AC3E}">
        <p14:creationId xmlns:p14="http://schemas.microsoft.com/office/powerpoint/2010/main" val="134898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FAD97C-4CDB-5345-9724-F18BF79812D7}"/>
              </a:ext>
            </a:extLst>
          </p:cNvPr>
          <p:cNvSpPr/>
          <p:nvPr/>
        </p:nvSpPr>
        <p:spPr>
          <a:xfrm>
            <a:off x="1052186" y="602991"/>
            <a:ext cx="5549030" cy="507831"/>
          </a:xfrm>
          <a:prstGeom prst="rect">
            <a:avLst/>
          </a:prstGeom>
        </p:spPr>
        <p:txBody>
          <a:bodyPr wrap="square">
            <a:spAutoFit/>
          </a:bodyPr>
          <a:lstStyle/>
          <a:p>
            <a:pPr lvl="0" algn="just" defTabSz="685800">
              <a:defRPr/>
            </a:pPr>
            <a:r>
              <a:rPr lang="en-GB" sz="1350" dirty="0">
                <a:latin typeface="Calibri" panose="020F0502020204030204" pitchFamily="34" charset="0"/>
                <a:cs typeface="Calibri" panose="020F0502020204030204" pitchFamily="34" charset="0"/>
                <a:sym typeface="Arial"/>
              </a:rPr>
              <a:t>Identify and explain the changes that have occurred since the Earth’s early atmosphere.</a:t>
            </a:r>
            <a:endParaRPr lang="en-US" sz="135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8DEB523-C8FC-A646-B731-4D66F6D26ED7}"/>
              </a:ext>
            </a:extLst>
          </p:cNvPr>
          <p:cNvSpPr/>
          <p:nvPr/>
        </p:nvSpPr>
        <p:spPr>
          <a:xfrm>
            <a:off x="1052186" y="1110755"/>
            <a:ext cx="5549030" cy="3231654"/>
          </a:xfrm>
          <a:prstGeom prst="rect">
            <a:avLst/>
          </a:prstGeom>
        </p:spPr>
        <p:txBody>
          <a:bodyPr wrap="square">
            <a:spAutoFit/>
          </a:bodyPr>
          <a:lstStyle/>
          <a:p>
            <a:pPr algn="just"/>
            <a:r>
              <a:rPr lang="en-GB" sz="1200" dirty="0">
                <a:latin typeface="Calibri" panose="020F0502020204030204" pitchFamily="34" charset="0"/>
                <a:cs typeface="Calibri" panose="020F0502020204030204" pitchFamily="34" charset="0"/>
                <a:sym typeface="Arial"/>
              </a:rPr>
              <a:t>This question (or part of it) is a frequent long response question found on a Chemistry Paper 2. The examiner may provides charts or diagrams to interpret as part of the question.  You may need to use the data they give; however, this question will mostly be looking for you to apply your knowledge.</a:t>
            </a:r>
          </a:p>
          <a:p>
            <a:pPr algn="just"/>
            <a:endParaRPr lang="en-GB" sz="1200" dirty="0">
              <a:latin typeface="Calibri" panose="020F0502020204030204" pitchFamily="34" charset="0"/>
              <a:cs typeface="Calibri" panose="020F0502020204030204" pitchFamily="34" charset="0"/>
              <a:sym typeface="Arial"/>
            </a:endParaRPr>
          </a:p>
          <a:p>
            <a:pPr algn="just"/>
            <a:r>
              <a:rPr lang="en-GB" sz="1200" b="1" dirty="0">
                <a:latin typeface="Calibri" panose="020F0502020204030204" pitchFamily="34" charset="0"/>
                <a:cs typeface="Calibri" panose="020F0502020204030204" pitchFamily="34" charset="0"/>
                <a:sym typeface="Arial"/>
              </a:rPr>
              <a:t>Examples of questions in the past include:</a:t>
            </a:r>
          </a:p>
          <a:p>
            <a:pPr marL="342900" indent="-342900" algn="just">
              <a:buFont typeface="+mj-lt"/>
              <a:buAutoNum type="arabicPeriod"/>
            </a:pPr>
            <a:r>
              <a:rPr lang="en-GB" sz="1200" dirty="0"/>
              <a:t>Describe and explain how the atmosphere today is different from the atmosphere of billions of years ago.</a:t>
            </a:r>
          </a:p>
          <a:p>
            <a:pPr marL="342900" indent="-342900" algn="just">
              <a:buFont typeface="+mj-lt"/>
              <a:buAutoNum type="arabicPeriod"/>
            </a:pPr>
            <a:r>
              <a:rPr lang="en-GB" sz="1200" dirty="0"/>
              <a:t>Describe and explain how the surface of the early Earth and its atmosphere have changed to form the surface of the Earth and its atmosphere today.</a:t>
            </a:r>
          </a:p>
          <a:p>
            <a:pPr marL="342900" indent="-342900" algn="just">
              <a:buFont typeface="+mj-lt"/>
              <a:buAutoNum type="arabicPeriod"/>
            </a:pPr>
            <a:r>
              <a:rPr lang="en-GB" sz="1200" dirty="0"/>
              <a:t>Explain what has happened to most of the water vapour in the Earth’s early atmosphere.</a:t>
            </a:r>
          </a:p>
          <a:p>
            <a:pPr marL="342900" indent="-342900" algn="just">
              <a:buFont typeface="+mj-lt"/>
              <a:buAutoNum type="arabicPeriod"/>
            </a:pPr>
            <a:r>
              <a:rPr lang="en-GB" sz="1200" dirty="0"/>
              <a:t>Describe how the evolution of plants changed the Earth’s atmosphere.</a:t>
            </a:r>
          </a:p>
          <a:p>
            <a:pPr marL="342900" indent="-342900" algn="just">
              <a:buFont typeface="+mj-lt"/>
              <a:buAutoNum type="arabicPeriod"/>
            </a:pPr>
            <a:r>
              <a:rPr lang="en-GB" sz="1200" dirty="0"/>
              <a:t>Describe </a:t>
            </a:r>
            <a:r>
              <a:rPr lang="en-GB" sz="1200" b="1" dirty="0"/>
              <a:t>two </a:t>
            </a:r>
            <a:r>
              <a:rPr lang="en-GB" sz="1200" dirty="0"/>
              <a:t>processes which reduced the proportion of carbon dioxide in the Earth's atmosphere over the period of three billion years.</a:t>
            </a:r>
          </a:p>
          <a:p>
            <a:pPr marL="342900" indent="-342900" algn="just">
              <a:buFont typeface="+mj-lt"/>
              <a:buAutoNum type="arabicPeriod"/>
            </a:pPr>
            <a:r>
              <a:rPr lang="en-GB" sz="1200" dirty="0"/>
              <a:t>Suggest what has caused the main gases in the Earth’s atmosphere of millions of years ago to change to the present-day atmosphere.</a:t>
            </a:r>
            <a:endParaRPr lang="en-GB" sz="1200" dirty="0">
              <a:latin typeface="Calibri" panose="020F0502020204030204" pitchFamily="34" charset="0"/>
              <a:cs typeface="Calibri" panose="020F0502020204030204" pitchFamily="34" charset="0"/>
              <a:sym typeface="Arial"/>
            </a:endParaRPr>
          </a:p>
        </p:txBody>
      </p:sp>
      <p:sp>
        <p:nvSpPr>
          <p:cNvPr id="6" name="Rectangle 5">
            <a:extLst>
              <a:ext uri="{FF2B5EF4-FFF2-40B4-BE49-F238E27FC236}">
                <a16:creationId xmlns:a16="http://schemas.microsoft.com/office/drawing/2014/main" id="{4A752AB4-3A97-E848-94A2-04B227730BF0}"/>
              </a:ext>
            </a:extLst>
          </p:cNvPr>
          <p:cNvSpPr/>
          <p:nvPr/>
        </p:nvSpPr>
        <p:spPr>
          <a:xfrm>
            <a:off x="997446" y="4440421"/>
            <a:ext cx="5574082" cy="923330"/>
          </a:xfrm>
          <a:prstGeom prst="rect">
            <a:avLst/>
          </a:prstGeom>
        </p:spPr>
        <p:txBody>
          <a:bodyPr wrap="square">
            <a:spAutoFit/>
          </a:bodyPr>
          <a:lstStyle/>
          <a:p>
            <a:pPr algn="just"/>
            <a:endParaRPr lang="en-US" sz="1350" dirty="0">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Use a clear structure in your answer. Identify a gas in the Earth’s early atmosphere, identify if there is now more or less in the atmosphere and explain why. Repeat this for each gas.</a:t>
            </a:r>
            <a:endParaRPr lang="en-US" sz="1350" b="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601BBAF-E83C-D044-8D6B-3ABC31361D4A}"/>
              </a:ext>
            </a:extLst>
          </p:cNvPr>
          <p:cNvSpPr/>
          <p:nvPr/>
        </p:nvSpPr>
        <p:spPr>
          <a:xfrm>
            <a:off x="1009971" y="5622148"/>
            <a:ext cx="5561557" cy="3978012"/>
          </a:xfrm>
          <a:prstGeom prst="rect">
            <a:avLst/>
          </a:prstGeom>
        </p:spPr>
        <p:txBody>
          <a:bodyPr wrap="square">
            <a:spAutoFit/>
          </a:bodyPr>
          <a:lstStyle/>
          <a:p>
            <a:pPr algn="just"/>
            <a:r>
              <a:rPr lang="en-GB" sz="1350" b="1" dirty="0"/>
              <a:t>Describe and explain how the atmosphere today is different from the atmosphere of billions of years ago.</a:t>
            </a:r>
          </a:p>
          <a:p>
            <a:pPr algn="just"/>
            <a:endParaRPr lang="en-US" sz="500" b="1"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In today’s atmosphere there is less carbon dioxide. This is because it has been absorbed by plants during photosynthesis and become locked in fossil fuels. It has also dissolved into oceans and become locked in rocks.</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much more oxygen in the atmosphere. This is because when plants evolved and started to photosynthesise oxygen was released.</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also much more nitrogen. This has been produced by the decay of organisms and the breakdown of ammonia. Nitrogen is unreactive and so has accumulated over time.</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less water vapour. This is because when the Earth cooled the water vapour condensed and formed oceans.</a:t>
            </a:r>
          </a:p>
          <a:p>
            <a:pPr algn="just"/>
            <a:endParaRPr lang="en-GB" sz="1200" dirty="0">
              <a:latin typeface="Calibri" panose="020F0502020204030204" pitchFamily="34" charset="0"/>
              <a:cs typeface="Calibri" panose="020F0502020204030204" pitchFamily="34" charset="0"/>
            </a:endParaRPr>
          </a:p>
          <a:p>
            <a:pPr algn="just"/>
            <a:endParaRPr lang="en-GB" sz="1200" b="1" dirty="0">
              <a:latin typeface="Calibri" panose="020F0502020204030204" pitchFamily="34" charset="0"/>
              <a:cs typeface="Calibri" panose="020F0502020204030204" pitchFamily="34" charset="0"/>
            </a:endParaRPr>
          </a:p>
          <a:p>
            <a:pPr algn="just"/>
            <a:endParaRPr lang="en-GB" sz="1200" b="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US" sz="1200" i="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US" sz="1200" i="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0C805D7-746F-234F-A2F0-F161A009D200}"/>
              </a:ext>
            </a:extLst>
          </p:cNvPr>
          <p:cNvSpPr/>
          <p:nvPr/>
        </p:nvSpPr>
        <p:spPr>
          <a:xfrm>
            <a:off x="1006739" y="8955089"/>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questions 2 -6.</a:t>
            </a: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sym typeface="Arial"/>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4145ADD-8792-B042-84F7-99706230E074}"/>
              </a:ext>
            </a:extLst>
          </p:cNvPr>
          <p:cNvSpPr txBox="1"/>
          <p:nvPr/>
        </p:nvSpPr>
        <p:spPr>
          <a:xfrm>
            <a:off x="1052186" y="275573"/>
            <a:ext cx="2171428" cy="300082"/>
          </a:xfrm>
          <a:prstGeom prst="rect">
            <a:avLst/>
          </a:prstGeom>
          <a:noFill/>
        </p:spPr>
        <p:txBody>
          <a:bodyPr wrap="none" rtlCol="0">
            <a:spAutoFit/>
          </a:bodyPr>
          <a:lstStyle/>
          <a:p>
            <a:r>
              <a:rPr lang="en-US" sz="1350" dirty="0"/>
              <a:t>C13 The Earth’s Atmosphere</a:t>
            </a:r>
          </a:p>
        </p:txBody>
      </p:sp>
    </p:spTree>
    <p:extLst>
      <p:ext uri="{BB962C8B-B14F-4D97-AF65-F5344CB8AC3E}">
        <p14:creationId xmlns:p14="http://schemas.microsoft.com/office/powerpoint/2010/main" val="1649592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765346"/>
            <a:ext cx="5549030" cy="1338828"/>
          </a:xfrm>
          <a:prstGeom prst="rect">
            <a:avLst/>
          </a:prstGeom>
        </p:spPr>
        <p:txBody>
          <a:bodyPr wrap="square">
            <a:spAutoFit/>
          </a:bodyPr>
          <a:lstStyle/>
          <a:p>
            <a:pPr lvl="0" algn="just" defTabSz="685800">
              <a:defRPr/>
            </a:pPr>
            <a:r>
              <a:rPr lang="en-GB" sz="1350" b="1" dirty="0"/>
              <a:t>Explain and justify the steps to treat water from reservoirs. </a:t>
            </a:r>
          </a:p>
          <a:p>
            <a:pPr lvl="0" algn="just" defTabSz="685800">
              <a:defRPr/>
            </a:pPr>
            <a:endParaRPr lang="en-GB" sz="1350" b="1" dirty="0"/>
          </a:p>
          <a:p>
            <a:pPr lvl="0" algn="just" defTabSz="685800">
              <a:defRPr/>
            </a:pPr>
            <a:r>
              <a:rPr lang="en-GB" sz="1350" i="1" dirty="0"/>
              <a:t>The reservoir water would first be </a:t>
            </a:r>
            <a:r>
              <a:rPr lang="en-GB" sz="1350" b="1" i="1" dirty="0"/>
              <a:t>filtered</a:t>
            </a:r>
            <a:r>
              <a:rPr lang="en-GB" sz="1350" i="1" dirty="0"/>
              <a:t>. Filtering would </a:t>
            </a:r>
            <a:r>
              <a:rPr lang="en-GB" sz="1350" b="1" i="1" dirty="0"/>
              <a:t>remove solids </a:t>
            </a:r>
            <a:r>
              <a:rPr lang="en-GB" sz="1350" i="1" dirty="0"/>
              <a:t>such as small insoluble particles. The water would then have a chemical such as </a:t>
            </a:r>
            <a:r>
              <a:rPr lang="en-GB" sz="1350" b="1" i="1" dirty="0"/>
              <a:t>chlorine</a:t>
            </a:r>
            <a:r>
              <a:rPr lang="en-GB" sz="1350" i="1" dirty="0"/>
              <a:t> added to it. This would be to </a:t>
            </a:r>
            <a:r>
              <a:rPr lang="en-GB" sz="1350" b="1" i="1" dirty="0"/>
              <a:t>sterilise</a:t>
            </a:r>
            <a:r>
              <a:rPr lang="en-GB" sz="1350" i="1" dirty="0"/>
              <a:t> the water and reduce the number of </a:t>
            </a:r>
            <a:r>
              <a:rPr lang="en-GB" sz="1350" b="1" i="1" dirty="0"/>
              <a:t>microbes</a:t>
            </a:r>
            <a:r>
              <a:rPr lang="en-GB" sz="1350" i="1" dirty="0"/>
              <a:t> that was in it.</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923330"/>
          </a:xfrm>
          <a:prstGeom prst="rect">
            <a:avLst/>
          </a:prstGeom>
        </p:spPr>
        <p:txBody>
          <a:bodyPr wrap="square">
            <a:spAutoFit/>
          </a:bodyPr>
          <a:lstStyle/>
          <a:p>
            <a:pPr lvl="0" algn="just" defTabSz="685800">
              <a:defRPr/>
            </a:pPr>
            <a:r>
              <a:rPr lang="en-GB" sz="1350" dirty="0"/>
              <a:t>Explain and justify the steps to treat water from reservoirs.</a:t>
            </a:r>
          </a:p>
          <a:p>
            <a:pPr algn="just"/>
            <a:r>
              <a:rPr lang="en-GB" sz="1350" dirty="0"/>
              <a:t>Explain when seawater is used as a source of water for making potable water</a:t>
            </a:r>
          </a:p>
          <a:p>
            <a:pPr algn="just" defTabSz="685800">
              <a:defRPr/>
            </a:pPr>
            <a:r>
              <a:rPr lang="en-GB" sz="1350" dirty="0"/>
              <a:t>Describe how sewerage is treated.</a:t>
            </a:r>
          </a:p>
          <a:p>
            <a:pPr lvl="0" algn="just" defTabSz="685800">
              <a:defRPr/>
            </a:pPr>
            <a:endParaRPr lang="en-GB" sz="1350" dirty="0"/>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2021900" cy="300082"/>
          </a:xfrm>
          <a:prstGeom prst="rect">
            <a:avLst/>
          </a:prstGeom>
          <a:noFill/>
        </p:spPr>
        <p:txBody>
          <a:bodyPr wrap="none" rtlCol="0">
            <a:spAutoFit/>
          </a:bodyPr>
          <a:lstStyle/>
          <a:p>
            <a:r>
              <a:rPr lang="en-US" sz="1350" dirty="0"/>
              <a:t>C14 The Earth’s Resources</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833012"/>
            <a:ext cx="5549030" cy="1754326"/>
          </a:xfrm>
          <a:prstGeom prst="rect">
            <a:avLst/>
          </a:prstGeom>
        </p:spPr>
        <p:txBody>
          <a:bodyPr wrap="square">
            <a:spAutoFit/>
          </a:bodyPr>
          <a:lstStyle/>
          <a:p>
            <a:pPr algn="just"/>
            <a:r>
              <a:rPr lang="en-GB" sz="1350" b="1" dirty="0"/>
              <a:t>Explain when seawater is used as a source of water for making potable water</a:t>
            </a:r>
          </a:p>
          <a:p>
            <a:pPr algn="just"/>
            <a:endParaRPr lang="en-GB" sz="1350" b="1" dirty="0"/>
          </a:p>
          <a:p>
            <a:pPr algn="just"/>
            <a:r>
              <a:rPr lang="en-GB" sz="1350" i="1" dirty="0"/>
              <a:t>Seawater is used as a source of water for making potable water when there is not a sufficient supply of ground water available. This is because to make seawater safe to drink you would need to </a:t>
            </a:r>
            <a:r>
              <a:rPr lang="en-GB" sz="1350" b="1" i="1" dirty="0"/>
              <a:t>desalinate the water</a:t>
            </a:r>
            <a:r>
              <a:rPr lang="en-GB" sz="1350" i="1" dirty="0"/>
              <a:t>, either by </a:t>
            </a:r>
            <a:r>
              <a:rPr lang="en-GB" sz="1350" b="1" i="1" dirty="0"/>
              <a:t>reverse osmosis </a:t>
            </a:r>
            <a:r>
              <a:rPr lang="en-GB" sz="1350" i="1" dirty="0"/>
              <a:t>or </a:t>
            </a:r>
            <a:r>
              <a:rPr lang="en-GB" sz="1350" b="1" i="1" dirty="0"/>
              <a:t>distillation</a:t>
            </a:r>
            <a:r>
              <a:rPr lang="en-GB" sz="1350" i="1" dirty="0"/>
              <a:t> which are both more </a:t>
            </a:r>
            <a:r>
              <a:rPr lang="en-GB" sz="1350" b="1" i="1" dirty="0"/>
              <a:t>expensive</a:t>
            </a:r>
            <a:r>
              <a:rPr lang="en-GB" sz="1350" i="1" dirty="0"/>
              <a:t> to do as they require </a:t>
            </a:r>
            <a:r>
              <a:rPr lang="en-GB" sz="1350" b="1" i="1" dirty="0"/>
              <a:t>large amounts of energy</a:t>
            </a:r>
            <a:r>
              <a:rPr lang="en-GB" sz="1350" i="1" dirty="0"/>
              <a:t>.</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857652"/>
            <a:ext cx="5549030" cy="2377574"/>
          </a:xfrm>
          <a:prstGeom prst="rect">
            <a:avLst/>
          </a:prstGeom>
        </p:spPr>
        <p:txBody>
          <a:bodyPr wrap="square">
            <a:spAutoFit/>
          </a:bodyPr>
          <a:lstStyle/>
          <a:p>
            <a:pPr lvl="0" algn="just" defTabSz="685800">
              <a:defRPr/>
            </a:pPr>
            <a:r>
              <a:rPr lang="en-GB" sz="1350" b="1" dirty="0"/>
              <a:t>Describe how sewerage is treated.</a:t>
            </a:r>
          </a:p>
          <a:p>
            <a:pPr lvl="0" algn="just" defTabSz="685800">
              <a:defRPr/>
            </a:pPr>
            <a:endParaRPr lang="en-GB" sz="1350" b="1" dirty="0"/>
          </a:p>
          <a:p>
            <a:pPr lvl="0" algn="just" defTabSz="685800">
              <a:defRPr/>
            </a:pPr>
            <a:r>
              <a:rPr lang="en-GB" sz="1350" i="1" dirty="0"/>
              <a:t>First the sewerage passes through a metal grid which removes the large debris and substances such as grit. This processes is known as </a:t>
            </a:r>
            <a:r>
              <a:rPr lang="en-GB" sz="1350" b="1" i="1" dirty="0"/>
              <a:t>screening</a:t>
            </a:r>
            <a:r>
              <a:rPr lang="en-GB" sz="1350" i="1" dirty="0"/>
              <a:t>. The screened sewerage is then left for s</a:t>
            </a:r>
            <a:r>
              <a:rPr lang="en-GB" sz="1350" b="1" i="1" dirty="0"/>
              <a:t>edimentation</a:t>
            </a:r>
            <a:r>
              <a:rPr lang="en-GB" sz="1350" i="1" dirty="0"/>
              <a:t> to occur. The heavier substances will sink to the bottom and form a layer of </a:t>
            </a:r>
            <a:r>
              <a:rPr lang="en-GB" sz="1350" b="1" i="1" dirty="0"/>
              <a:t>sludge</a:t>
            </a:r>
            <a:r>
              <a:rPr lang="en-GB" sz="1350" i="1" dirty="0"/>
              <a:t> while the liquid layer above is the </a:t>
            </a:r>
            <a:r>
              <a:rPr lang="en-GB" sz="1350" b="1" i="1" dirty="0"/>
              <a:t>effluent</a:t>
            </a:r>
            <a:r>
              <a:rPr lang="en-GB" sz="1350" i="1" dirty="0"/>
              <a:t>. The sludge is piped away any broken down by </a:t>
            </a:r>
            <a:r>
              <a:rPr lang="en-GB" sz="1350" b="1" i="1" dirty="0"/>
              <a:t>microbes anaerobically </a:t>
            </a:r>
            <a:r>
              <a:rPr lang="en-GB" sz="1350" i="1" dirty="0"/>
              <a:t>while the effluent is broken down </a:t>
            </a:r>
            <a:r>
              <a:rPr lang="en-GB" sz="1350" b="1" i="1" dirty="0"/>
              <a:t>aerobically</a:t>
            </a:r>
            <a:r>
              <a:rPr lang="en-GB" sz="1350" i="1" dirty="0"/>
              <a:t> in another tank by microbes. The water is then </a:t>
            </a:r>
            <a:r>
              <a:rPr lang="en-GB" sz="1350" b="1" i="1" dirty="0"/>
              <a:t>sterilised</a:t>
            </a:r>
            <a:r>
              <a:rPr lang="en-GB" sz="1350" i="1" dirty="0"/>
              <a:t> to kill off any pathogens.</a:t>
            </a:r>
          </a:p>
          <a:p>
            <a:endParaRPr lang="en-GB" sz="1350" dirty="0"/>
          </a:p>
        </p:txBody>
      </p:sp>
    </p:spTree>
    <p:extLst>
      <p:ext uri="{BB962C8B-B14F-4D97-AF65-F5344CB8AC3E}">
        <p14:creationId xmlns:p14="http://schemas.microsoft.com/office/powerpoint/2010/main" val="4291325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74824"/>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Method when at least one of the products is a gas...</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6"/>
          <a:ext cx="6449573" cy="3815824"/>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algn="just"/>
                      <a:r>
                        <a:rPr lang="en-GB" sz="1600" dirty="0"/>
                        <a:t>When a gas is made.</a:t>
                      </a:r>
                    </a:p>
                  </a:txBody>
                  <a:tcPr marL="82953" marR="82953" marT="41476" marB="41476" anchor="ctr"/>
                </a:tc>
                <a:extLst>
                  <a:ext uri="{0D108BD9-81ED-4DB2-BD59-A6C34878D82A}">
                    <a16:rowId xmlns:a16="http://schemas.microsoft.com/office/drawing/2014/main" val="1316750378"/>
                  </a:ext>
                </a:extLst>
              </a:tr>
              <a:tr h="1078385">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Set up experiment as shown in diagram.</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10 g of </a:t>
                      </a:r>
                      <a:r>
                        <a:rPr lang="en-GB" sz="1600" b="1" i="1" u="none" strike="noStrike" cap="none" spc="0" baseline="0" dirty="0">
                          <a:ln>
                            <a:noFill/>
                          </a:ln>
                          <a:solidFill>
                            <a:schemeClr val="tx1"/>
                          </a:solidFill>
                          <a:effectLst/>
                          <a:uFillTx/>
                          <a:latin typeface="+mn-lt"/>
                          <a:ea typeface="+mn-ea"/>
                          <a:cs typeface="+mn-cs"/>
                          <a:sym typeface="Calibri"/>
                        </a:rPr>
                        <a:t>____________ </a:t>
                      </a:r>
                      <a:r>
                        <a:rPr lang="en-GB" sz="1600" b="0" i="0" u="none" strike="noStrike" cap="none" spc="0" baseline="0" dirty="0">
                          <a:ln>
                            <a:noFill/>
                          </a:ln>
                          <a:solidFill>
                            <a:schemeClr val="tx1"/>
                          </a:solidFill>
                          <a:effectLst/>
                          <a:uFillTx/>
                          <a:latin typeface="+mn-lt"/>
                          <a:ea typeface="+mn-ea"/>
                          <a:cs typeface="+mn-cs"/>
                          <a:sym typeface="Calibri"/>
                        </a:rPr>
                        <a:t>into the flask.</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a:t>
                      </a:r>
                      <a:r>
                        <a:rPr lang="en-GB" sz="1600" b="1" i="1" u="none" strike="noStrike" cap="none" spc="0" baseline="0" dirty="0">
                          <a:ln>
                            <a:noFill/>
                          </a:ln>
                          <a:solidFill>
                            <a:schemeClr val="tx1"/>
                          </a:solidFill>
                          <a:effectLst/>
                          <a:uFillTx/>
                          <a:latin typeface="+mn-lt"/>
                          <a:ea typeface="+mn-ea"/>
                          <a:cs typeface="+mn-cs"/>
                          <a:sym typeface="Calibri"/>
                        </a:rPr>
                        <a:t>_____________</a:t>
                      </a:r>
                      <a:r>
                        <a:rPr lang="en-GB" sz="1600" b="0" i="0" u="none" strike="noStrike" cap="none" spc="0" baseline="0" dirty="0">
                          <a:ln>
                            <a:noFill/>
                          </a:ln>
                          <a:solidFill>
                            <a:schemeClr val="tx1"/>
                          </a:solidFill>
                          <a:effectLst/>
                          <a:uFillTx/>
                          <a:latin typeface="+mn-lt"/>
                          <a:ea typeface="+mn-ea"/>
                          <a:cs typeface="+mn-cs"/>
                          <a:sym typeface="Calibri"/>
                        </a:rPr>
                        <a:t>, connect the gas syringe and start a timer.</a:t>
                      </a:r>
                    </a:p>
                  </a:txBody>
                  <a:tcPr marL="82953" marR="82953" marT="41476" marB="41476" anchor="ctr"/>
                </a:tc>
                <a:extLst>
                  <a:ext uri="{0D108BD9-81ED-4DB2-BD59-A6C34878D82A}">
                    <a16:rowId xmlns:a16="http://schemas.microsoft.com/office/drawing/2014/main" val="3825604431"/>
                  </a:ext>
                </a:extLst>
              </a:tr>
              <a:tr h="1327243">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Total volume</a:t>
                      </a:r>
                      <a:r>
                        <a:rPr lang="en-GB" sz="1600" baseline="0" dirty="0"/>
                        <a:t> of gas made in 1 minute.</a:t>
                      </a:r>
                    </a:p>
                    <a:p>
                      <a:pPr algn="just"/>
                      <a:endParaRPr lang="en-GB" sz="1600" baseline="0" dirty="0"/>
                    </a:p>
                    <a:p>
                      <a:pPr algn="just"/>
                      <a:r>
                        <a:rPr lang="en-GB" sz="1600" b="1" u="sng" baseline="0" dirty="0"/>
                        <a:t>OR</a:t>
                      </a:r>
                    </a:p>
                    <a:p>
                      <a:pPr algn="just"/>
                      <a:endParaRPr lang="en-GB" sz="1600" baseline="0" dirty="0"/>
                    </a:p>
                    <a:p>
                      <a:pPr algn="just"/>
                      <a:r>
                        <a:rPr lang="en-GB" sz="1600" baseline="0" dirty="0"/>
                        <a:t>Volume of gas every 10 seconds for 1 minute.</a:t>
                      </a:r>
                      <a:endParaRPr lang="en-GB" sz="1600" dirty="0"/>
                    </a:p>
                  </a:txBody>
                  <a:tcPr marL="82953" marR="82953" marT="41476" marB="41476" anchor="ctr"/>
                </a:tc>
                <a:extLst>
                  <a:ext uri="{0D108BD9-81ED-4DB2-BD59-A6C34878D82A}">
                    <a16:rowId xmlns:a16="http://schemas.microsoft.com/office/drawing/2014/main" val="2378239251"/>
                  </a:ext>
                </a:extLst>
              </a:tr>
              <a:tr h="1078385">
                <a:tc>
                  <a:txBody>
                    <a:bodyPr/>
                    <a:lstStyle/>
                    <a:p>
                      <a:pPr algn="ctr"/>
                      <a:r>
                        <a:rPr lang="en-GB" sz="1600" b="1" dirty="0"/>
                        <a:t>Possible Variables</a:t>
                      </a:r>
                    </a:p>
                  </a:txBody>
                  <a:tcPr marL="82953" marR="82953" marT="41476" marB="41476" anchor="ctr"/>
                </a:tc>
                <a:tc>
                  <a:txBody>
                    <a:bodyPr/>
                    <a:lstStyle/>
                    <a:p>
                      <a:pPr algn="ctr"/>
                      <a:r>
                        <a:rPr lang="en-GB" sz="1600" dirty="0"/>
                        <a:t>Surface Area of Reactant</a:t>
                      </a:r>
                    </a:p>
                    <a:p>
                      <a:pPr algn="ctr"/>
                      <a:r>
                        <a:rPr lang="en-GB" sz="1600" dirty="0"/>
                        <a:t>Mass</a:t>
                      </a:r>
                      <a:r>
                        <a:rPr lang="en-GB" sz="1600" baseline="0" dirty="0"/>
                        <a:t> of Reactant</a:t>
                      </a:r>
                    </a:p>
                    <a:p>
                      <a:pPr algn="ctr"/>
                      <a:r>
                        <a:rPr lang="en-GB" sz="1600" baseline="0" dirty="0"/>
                        <a:t>Concentration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7" name="Picture 6" descr="A close up of a device&#10;&#10;Description automatically generated">
            <a:extLst>
              <a:ext uri="{FF2B5EF4-FFF2-40B4-BE49-F238E27FC236}">
                <a16:creationId xmlns:a16="http://schemas.microsoft.com/office/drawing/2014/main" id="{3CF89468-BBC4-5043-BA02-A7CEF5726669}"/>
              </a:ext>
            </a:extLst>
          </p:cNvPr>
          <p:cNvPicPr>
            <a:picLocks noChangeAspect="1"/>
          </p:cNvPicPr>
          <p:nvPr/>
        </p:nvPicPr>
        <p:blipFill>
          <a:blip r:embed="rId4"/>
          <a:stretch>
            <a:fillRect/>
          </a:stretch>
        </p:blipFill>
        <p:spPr>
          <a:xfrm>
            <a:off x="1949033" y="6372721"/>
            <a:ext cx="4626465" cy="3272377"/>
          </a:xfrm>
          <a:prstGeom prst="rect">
            <a:avLst/>
          </a:prstGeom>
        </p:spPr>
      </p:pic>
      <p:sp>
        <p:nvSpPr>
          <p:cNvPr id="23" name="TextBox 22">
            <a:extLst>
              <a:ext uri="{FF2B5EF4-FFF2-40B4-BE49-F238E27FC236}">
                <a16:creationId xmlns:a16="http://schemas.microsoft.com/office/drawing/2014/main" id="{ABD59F7F-2DCB-9E48-AB39-C5199C4BC271}"/>
              </a:ext>
            </a:extLst>
          </p:cNvPr>
          <p:cNvSpPr txBox="1"/>
          <p:nvPr/>
        </p:nvSpPr>
        <p:spPr>
          <a:xfrm>
            <a:off x="3860532" y="8708304"/>
            <a:ext cx="1386674" cy="343620"/>
          </a:xfrm>
          <a:prstGeom prst="rect">
            <a:avLst/>
          </a:prstGeom>
          <a:noFill/>
        </p:spPr>
        <p:txBody>
          <a:bodyPr wrap="square" rtlCol="0">
            <a:spAutoFit/>
          </a:bodyPr>
          <a:lstStyle/>
          <a:p>
            <a:pPr algn="ctr"/>
            <a:r>
              <a:rPr lang="en-GB" sz="1633" dirty="0"/>
              <a:t>Conical Flask</a:t>
            </a:r>
          </a:p>
        </p:txBody>
      </p:sp>
      <p:cxnSp>
        <p:nvCxnSpPr>
          <p:cNvPr id="24" name="Straight Arrow Connector 23">
            <a:extLst>
              <a:ext uri="{FF2B5EF4-FFF2-40B4-BE49-F238E27FC236}">
                <a16:creationId xmlns:a16="http://schemas.microsoft.com/office/drawing/2014/main" id="{7E034544-35FB-EC4F-A939-B5A06614FB50}"/>
              </a:ext>
            </a:extLst>
          </p:cNvPr>
          <p:cNvCxnSpPr>
            <a:cxnSpLocks/>
          </p:cNvCxnSpPr>
          <p:nvPr/>
        </p:nvCxnSpPr>
        <p:spPr>
          <a:xfrm flipH="1">
            <a:off x="2851500" y="9001474"/>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1AC5EC8-9888-104F-8826-F15F5C0F9B18}"/>
              </a:ext>
            </a:extLst>
          </p:cNvPr>
          <p:cNvSpPr txBox="1"/>
          <p:nvPr/>
        </p:nvSpPr>
        <p:spPr>
          <a:xfrm>
            <a:off x="4942374" y="7422569"/>
            <a:ext cx="1386674" cy="343620"/>
          </a:xfrm>
          <a:prstGeom prst="rect">
            <a:avLst/>
          </a:prstGeom>
          <a:noFill/>
        </p:spPr>
        <p:txBody>
          <a:bodyPr wrap="square" rtlCol="0">
            <a:spAutoFit/>
          </a:bodyPr>
          <a:lstStyle/>
          <a:p>
            <a:pPr algn="ctr"/>
            <a:r>
              <a:rPr lang="en-GB" sz="1633" dirty="0"/>
              <a:t>Gas Syringe</a:t>
            </a:r>
          </a:p>
        </p:txBody>
      </p:sp>
      <p:cxnSp>
        <p:nvCxnSpPr>
          <p:cNvPr id="27" name="Straight Arrow Connector 26">
            <a:extLst>
              <a:ext uri="{FF2B5EF4-FFF2-40B4-BE49-F238E27FC236}">
                <a16:creationId xmlns:a16="http://schemas.microsoft.com/office/drawing/2014/main" id="{67DC2C5D-2FBD-FF4F-B2D2-C73C515412EF}"/>
              </a:ext>
            </a:extLst>
          </p:cNvPr>
          <p:cNvCxnSpPr>
            <a:cxnSpLocks/>
          </p:cNvCxnSpPr>
          <p:nvPr/>
        </p:nvCxnSpPr>
        <p:spPr>
          <a:xfrm flipH="1" flipV="1">
            <a:off x="5329712" y="6687663"/>
            <a:ext cx="184591" cy="73490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377EB23-35B1-9A4E-B249-775BB1CEDA21}"/>
              </a:ext>
            </a:extLst>
          </p:cNvPr>
          <p:cNvSpPr txBox="1"/>
          <p:nvPr/>
        </p:nvSpPr>
        <p:spPr>
          <a:xfrm>
            <a:off x="898631" y="6515708"/>
            <a:ext cx="1386674" cy="343620"/>
          </a:xfrm>
          <a:prstGeom prst="rect">
            <a:avLst/>
          </a:prstGeom>
          <a:noFill/>
        </p:spPr>
        <p:txBody>
          <a:bodyPr wrap="square" rtlCol="0">
            <a:spAutoFit/>
          </a:bodyPr>
          <a:lstStyle/>
          <a:p>
            <a:pPr algn="ctr"/>
            <a:r>
              <a:rPr lang="en-GB" sz="1633" dirty="0"/>
              <a:t>Delivery Tube</a:t>
            </a:r>
          </a:p>
        </p:txBody>
      </p:sp>
      <p:cxnSp>
        <p:nvCxnSpPr>
          <p:cNvPr id="30" name="Straight Arrow Connector 29">
            <a:extLst>
              <a:ext uri="{FF2B5EF4-FFF2-40B4-BE49-F238E27FC236}">
                <a16:creationId xmlns:a16="http://schemas.microsoft.com/office/drawing/2014/main" id="{8A5EC187-766B-7B4A-B8C1-13B2EDCDE6AF}"/>
              </a:ext>
            </a:extLst>
          </p:cNvPr>
          <p:cNvCxnSpPr>
            <a:cxnSpLocks/>
          </p:cNvCxnSpPr>
          <p:nvPr/>
        </p:nvCxnSpPr>
        <p:spPr>
          <a:xfrm>
            <a:off x="2021973" y="6808878"/>
            <a:ext cx="829527" cy="10690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oogle Shape;70;p15">
            <a:extLst>
              <a:ext uri="{FF2B5EF4-FFF2-40B4-BE49-F238E27FC236}">
                <a16:creationId xmlns:a16="http://schemas.microsoft.com/office/drawing/2014/main" id="{4B49D083-9B6C-1543-ABC0-C4A933C6BB9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9" name="Oval 18">
            <a:extLst>
              <a:ext uri="{FF2B5EF4-FFF2-40B4-BE49-F238E27FC236}">
                <a16:creationId xmlns:a16="http://schemas.microsoft.com/office/drawing/2014/main" id="{F9429980-C466-0F43-8E33-8B89E8BCA37A}"/>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15F5C7-863F-AA49-B55B-F0E17C49730B}"/>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
        <p:nvSpPr>
          <p:cNvPr id="22" name="TextBox 21">
            <a:extLst>
              <a:ext uri="{FF2B5EF4-FFF2-40B4-BE49-F238E27FC236}">
                <a16:creationId xmlns:a16="http://schemas.microsoft.com/office/drawing/2014/main" id="{6EF95911-DB7F-7748-A0A1-AE7E15C28060}"/>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Tree>
    <p:extLst>
      <p:ext uri="{BB962C8B-B14F-4D97-AF65-F5344CB8AC3E}">
        <p14:creationId xmlns:p14="http://schemas.microsoft.com/office/powerpoint/2010/main" val="1840598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05696"/>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Alternative method when at least one of the products is a gas...</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6"/>
          <a:ext cx="6449573" cy="3655175"/>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n-GB" sz="1600" dirty="0"/>
                        <a:t>When a gas is made.</a:t>
                      </a:r>
                    </a:p>
                  </a:txBody>
                  <a:tcPr marL="82953" marR="82953" marT="41476" marB="41476" anchor="ctr"/>
                </a:tc>
                <a:extLst>
                  <a:ext uri="{0D108BD9-81ED-4DB2-BD59-A6C34878D82A}">
                    <a16:rowId xmlns:a16="http://schemas.microsoft.com/office/drawing/2014/main" val="1316750378"/>
                  </a:ext>
                </a:extLst>
              </a:tr>
              <a:tr h="917736">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Set up experiment as shown in diagram.</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10 g of _________ into the flask.</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___________ and start a timer.</a:t>
                      </a:r>
                    </a:p>
                  </a:txBody>
                  <a:tcPr marL="82953" marR="82953" marT="41476" marB="41476" anchor="ctr"/>
                </a:tc>
                <a:extLst>
                  <a:ext uri="{0D108BD9-81ED-4DB2-BD59-A6C34878D82A}">
                    <a16:rowId xmlns:a16="http://schemas.microsoft.com/office/drawing/2014/main" val="3825604431"/>
                  </a:ext>
                </a:extLst>
              </a:tr>
              <a:tr h="1327243">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Total mass</a:t>
                      </a:r>
                      <a:r>
                        <a:rPr lang="en-GB" sz="1600" baseline="0" dirty="0"/>
                        <a:t> of gas lost in 1 minute.</a:t>
                      </a:r>
                    </a:p>
                    <a:p>
                      <a:pPr algn="just"/>
                      <a:endParaRPr lang="en-GB" sz="1600" baseline="0" dirty="0"/>
                    </a:p>
                    <a:p>
                      <a:pPr algn="just"/>
                      <a:r>
                        <a:rPr lang="en-GB" sz="1600" b="1" u="sng" baseline="0" dirty="0"/>
                        <a:t>OR</a:t>
                      </a:r>
                    </a:p>
                    <a:p>
                      <a:pPr algn="just"/>
                      <a:endParaRPr lang="en-GB" sz="1600" baseline="0" dirty="0"/>
                    </a:p>
                    <a:p>
                      <a:pPr algn="just"/>
                      <a:r>
                        <a:rPr lang="en-GB" sz="1600" baseline="0" dirty="0"/>
                        <a:t>Mass every 10 seconds for 1 minute.</a:t>
                      </a:r>
                      <a:endParaRPr lang="en-GB" sz="1600" dirty="0"/>
                    </a:p>
                  </a:txBody>
                  <a:tcPr marL="82953" marR="82953" marT="41476" marB="41476" anchor="ctr"/>
                </a:tc>
                <a:extLst>
                  <a:ext uri="{0D108BD9-81ED-4DB2-BD59-A6C34878D82A}">
                    <a16:rowId xmlns:a16="http://schemas.microsoft.com/office/drawing/2014/main" val="2378239251"/>
                  </a:ext>
                </a:extLst>
              </a:tr>
              <a:tr h="1078385">
                <a:tc>
                  <a:txBody>
                    <a:bodyPr/>
                    <a:lstStyle/>
                    <a:p>
                      <a:pPr algn="ctr"/>
                      <a:r>
                        <a:rPr lang="en-GB" sz="1600" b="1" dirty="0"/>
                        <a:t>Possible Variables</a:t>
                      </a:r>
                    </a:p>
                  </a:txBody>
                  <a:tcPr marL="82953" marR="82953" marT="41476" marB="41476" anchor="ctr"/>
                </a:tc>
                <a:tc>
                  <a:txBody>
                    <a:bodyPr/>
                    <a:lstStyle/>
                    <a:p>
                      <a:pPr algn="ctr"/>
                      <a:r>
                        <a:rPr lang="en-GB" sz="1600" dirty="0"/>
                        <a:t>Surface Area of Reactant</a:t>
                      </a:r>
                    </a:p>
                    <a:p>
                      <a:pPr algn="ctr"/>
                      <a:r>
                        <a:rPr lang="en-GB" sz="1600" dirty="0"/>
                        <a:t>Mass</a:t>
                      </a:r>
                      <a:r>
                        <a:rPr lang="en-GB" sz="1600" baseline="0" dirty="0"/>
                        <a:t> of Reactant</a:t>
                      </a:r>
                    </a:p>
                    <a:p>
                      <a:pPr algn="ctr"/>
                      <a:r>
                        <a:rPr lang="en-GB" sz="1600" baseline="0" dirty="0"/>
                        <a:t>Concentration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3" name="Picture 2" descr="A picture containing clock, light&#10;&#10;Description automatically generated">
            <a:extLst>
              <a:ext uri="{FF2B5EF4-FFF2-40B4-BE49-F238E27FC236}">
                <a16:creationId xmlns:a16="http://schemas.microsoft.com/office/drawing/2014/main" id="{5417B331-6EFB-EE46-A4CF-91692798CC3A}"/>
              </a:ext>
            </a:extLst>
          </p:cNvPr>
          <p:cNvPicPr>
            <a:picLocks noChangeAspect="1"/>
          </p:cNvPicPr>
          <p:nvPr/>
        </p:nvPicPr>
        <p:blipFill>
          <a:blip r:embed="rId4"/>
          <a:stretch>
            <a:fillRect/>
          </a:stretch>
        </p:blipFill>
        <p:spPr>
          <a:xfrm>
            <a:off x="2270286" y="6453554"/>
            <a:ext cx="3378670" cy="3241881"/>
          </a:xfrm>
          <a:prstGeom prst="rect">
            <a:avLst/>
          </a:prstGeom>
        </p:spPr>
      </p:pic>
      <p:sp>
        <p:nvSpPr>
          <p:cNvPr id="19" name="TextBox 18">
            <a:extLst>
              <a:ext uri="{FF2B5EF4-FFF2-40B4-BE49-F238E27FC236}">
                <a16:creationId xmlns:a16="http://schemas.microsoft.com/office/drawing/2014/main" id="{AAD10BB4-71CC-CE4B-976B-576E42814581}"/>
              </a:ext>
            </a:extLst>
          </p:cNvPr>
          <p:cNvSpPr txBox="1"/>
          <p:nvPr/>
        </p:nvSpPr>
        <p:spPr>
          <a:xfrm>
            <a:off x="5402911" y="7354865"/>
            <a:ext cx="1386674" cy="343620"/>
          </a:xfrm>
          <a:prstGeom prst="rect">
            <a:avLst/>
          </a:prstGeom>
          <a:noFill/>
        </p:spPr>
        <p:txBody>
          <a:bodyPr wrap="square" rtlCol="0">
            <a:spAutoFit/>
          </a:bodyPr>
          <a:lstStyle/>
          <a:p>
            <a:pPr algn="ctr"/>
            <a:r>
              <a:rPr lang="en-GB" sz="1633" dirty="0"/>
              <a:t>Conical Flask</a:t>
            </a:r>
          </a:p>
        </p:txBody>
      </p:sp>
      <p:cxnSp>
        <p:nvCxnSpPr>
          <p:cNvPr id="20" name="Straight Arrow Connector 19">
            <a:extLst>
              <a:ext uri="{FF2B5EF4-FFF2-40B4-BE49-F238E27FC236}">
                <a16:creationId xmlns:a16="http://schemas.microsoft.com/office/drawing/2014/main" id="{CD0F3D6C-B4F3-8340-A736-6D55842BF13E}"/>
              </a:ext>
            </a:extLst>
          </p:cNvPr>
          <p:cNvCxnSpPr>
            <a:cxnSpLocks/>
          </p:cNvCxnSpPr>
          <p:nvPr/>
        </p:nvCxnSpPr>
        <p:spPr>
          <a:xfrm flipH="1">
            <a:off x="4393879" y="7648036"/>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6633AB8-D3D2-9D4F-86CE-42E6DBD26FAF}"/>
              </a:ext>
            </a:extLst>
          </p:cNvPr>
          <p:cNvSpPr txBox="1"/>
          <p:nvPr/>
        </p:nvSpPr>
        <p:spPr>
          <a:xfrm>
            <a:off x="4955619" y="6371162"/>
            <a:ext cx="1386674" cy="343620"/>
          </a:xfrm>
          <a:prstGeom prst="rect">
            <a:avLst/>
          </a:prstGeom>
          <a:noFill/>
        </p:spPr>
        <p:txBody>
          <a:bodyPr wrap="square" rtlCol="0">
            <a:spAutoFit/>
          </a:bodyPr>
          <a:lstStyle/>
          <a:p>
            <a:pPr algn="ctr"/>
            <a:r>
              <a:rPr lang="en-GB" sz="1633" dirty="0"/>
              <a:t>Cotton Wool</a:t>
            </a:r>
          </a:p>
        </p:txBody>
      </p:sp>
      <p:cxnSp>
        <p:nvCxnSpPr>
          <p:cNvPr id="22" name="Straight Arrow Connector 21">
            <a:extLst>
              <a:ext uri="{FF2B5EF4-FFF2-40B4-BE49-F238E27FC236}">
                <a16:creationId xmlns:a16="http://schemas.microsoft.com/office/drawing/2014/main" id="{357213A1-832A-6B4E-BA5E-C4A033EB893E}"/>
              </a:ext>
            </a:extLst>
          </p:cNvPr>
          <p:cNvCxnSpPr>
            <a:cxnSpLocks/>
          </p:cNvCxnSpPr>
          <p:nvPr/>
        </p:nvCxnSpPr>
        <p:spPr>
          <a:xfrm flipH="1">
            <a:off x="3946587" y="6664332"/>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C71C19A-D224-0345-9B0E-FC5512E0D4DA}"/>
              </a:ext>
            </a:extLst>
          </p:cNvPr>
          <p:cNvSpPr txBox="1"/>
          <p:nvPr/>
        </p:nvSpPr>
        <p:spPr>
          <a:xfrm>
            <a:off x="1309042" y="7905035"/>
            <a:ext cx="1386674" cy="343620"/>
          </a:xfrm>
          <a:prstGeom prst="rect">
            <a:avLst/>
          </a:prstGeom>
          <a:noFill/>
        </p:spPr>
        <p:txBody>
          <a:bodyPr wrap="square" rtlCol="0">
            <a:spAutoFit/>
          </a:bodyPr>
          <a:lstStyle/>
          <a:p>
            <a:pPr algn="ctr"/>
            <a:r>
              <a:rPr lang="en-GB" sz="1633" dirty="0"/>
              <a:t>Balance</a:t>
            </a:r>
          </a:p>
        </p:txBody>
      </p:sp>
      <p:cxnSp>
        <p:nvCxnSpPr>
          <p:cNvPr id="28" name="Straight Arrow Connector 27">
            <a:extLst>
              <a:ext uri="{FF2B5EF4-FFF2-40B4-BE49-F238E27FC236}">
                <a16:creationId xmlns:a16="http://schemas.microsoft.com/office/drawing/2014/main" id="{E21A1B39-38E9-D745-8C82-9CB5F0A7EA10}"/>
              </a:ext>
            </a:extLst>
          </p:cNvPr>
          <p:cNvCxnSpPr>
            <a:cxnSpLocks/>
          </p:cNvCxnSpPr>
          <p:nvPr/>
        </p:nvCxnSpPr>
        <p:spPr>
          <a:xfrm>
            <a:off x="2270286" y="8297390"/>
            <a:ext cx="378380" cy="72695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oogle Shape;70;p15">
            <a:extLst>
              <a:ext uri="{FF2B5EF4-FFF2-40B4-BE49-F238E27FC236}">
                <a16:creationId xmlns:a16="http://schemas.microsoft.com/office/drawing/2014/main" id="{FDF07B09-F17E-3E47-9EFD-546146AF68E1}"/>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3" name="Oval 22">
            <a:extLst>
              <a:ext uri="{FF2B5EF4-FFF2-40B4-BE49-F238E27FC236}">
                <a16:creationId xmlns:a16="http://schemas.microsoft.com/office/drawing/2014/main" id="{504AD14B-C862-C040-BE4E-F9E27F842F7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8CF8CFB-3F68-384F-A2E6-68FF488C9471}"/>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
        <p:nvSpPr>
          <p:cNvPr id="27" name="TextBox 26">
            <a:extLst>
              <a:ext uri="{FF2B5EF4-FFF2-40B4-BE49-F238E27FC236}">
                <a16:creationId xmlns:a16="http://schemas.microsoft.com/office/drawing/2014/main" id="{0606AB99-2CB1-0949-BD6C-FD43F8E85485}"/>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Tree>
    <p:extLst>
      <p:ext uri="{BB962C8B-B14F-4D97-AF65-F5344CB8AC3E}">
        <p14:creationId xmlns:p14="http://schemas.microsoft.com/office/powerpoint/2010/main" val="1273473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74824"/>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Method when one of the products is a solid...</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7"/>
          <a:ext cx="6449573" cy="3743384"/>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algn="just"/>
                      <a:r>
                        <a:rPr lang="en-GB" sz="1600" dirty="0"/>
                        <a:t>When a solid (precipitate)</a:t>
                      </a:r>
                      <a:r>
                        <a:rPr lang="en-GB" sz="1600" baseline="0" dirty="0"/>
                        <a:t> is made.</a:t>
                      </a:r>
                      <a:endParaRPr lang="en-GB" sz="1600" dirty="0"/>
                    </a:p>
                  </a:txBody>
                  <a:tcPr marL="82953" marR="82953" marT="41476" marB="41476" anchor="ctr"/>
                </a:tc>
                <a:extLst>
                  <a:ext uri="{0D108BD9-81ED-4DB2-BD59-A6C34878D82A}">
                    <a16:rowId xmlns:a16="http://schemas.microsoft.com/office/drawing/2014/main" val="1316750378"/>
                  </a:ext>
                </a:extLst>
              </a:tr>
              <a:tr h="1576101">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Put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sodium thiosulfate solution into a container.</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Put the container on a cross drawn on a piece of paper.</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dilute hydrochloric acid and start timing.</a:t>
                      </a:r>
                    </a:p>
                  </a:txBody>
                  <a:tcPr marL="82953" marR="82953" marT="41476" marB="41476" anchor="ctr"/>
                </a:tc>
                <a:extLst>
                  <a:ext uri="{0D108BD9-81ED-4DB2-BD59-A6C34878D82A}">
                    <a16:rowId xmlns:a16="http://schemas.microsoft.com/office/drawing/2014/main" val="3825604431"/>
                  </a:ext>
                </a:extLst>
              </a:tr>
              <a:tr h="917736">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Time it takes for the cross to disappear.</a:t>
                      </a:r>
                    </a:p>
                  </a:txBody>
                  <a:tcPr marL="82953" marR="82953" marT="41476" marB="41476" anchor="ctr"/>
                </a:tc>
                <a:extLst>
                  <a:ext uri="{0D108BD9-81ED-4DB2-BD59-A6C34878D82A}">
                    <a16:rowId xmlns:a16="http://schemas.microsoft.com/office/drawing/2014/main" val="2378239251"/>
                  </a:ext>
                </a:extLst>
              </a:tr>
              <a:tr h="917736">
                <a:tc>
                  <a:txBody>
                    <a:bodyPr/>
                    <a:lstStyle/>
                    <a:p>
                      <a:pPr algn="ctr"/>
                      <a:r>
                        <a:rPr lang="en-GB" sz="1600" b="1" dirty="0"/>
                        <a:t>Possible Variables</a:t>
                      </a:r>
                    </a:p>
                  </a:txBody>
                  <a:tcPr marL="82953" marR="82953" marT="41476" marB="41476" anchor="ctr"/>
                </a:tc>
                <a:tc>
                  <a:txBody>
                    <a:bodyPr/>
                    <a:lstStyle/>
                    <a:p>
                      <a:pPr algn="ctr"/>
                      <a:r>
                        <a:rPr lang="en-GB" sz="1600" dirty="0"/>
                        <a:t>Concentration/Volume of Sodium Thiosulfate</a:t>
                      </a:r>
                    </a:p>
                    <a:p>
                      <a:pPr algn="ctr"/>
                      <a:r>
                        <a:rPr lang="en-GB" sz="1600" baseline="0" dirty="0"/>
                        <a:t>Concentration/Volume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3" name="Picture 2" descr="A picture containing computer&#10;&#10;Description automatically generated">
            <a:extLst>
              <a:ext uri="{FF2B5EF4-FFF2-40B4-BE49-F238E27FC236}">
                <a16:creationId xmlns:a16="http://schemas.microsoft.com/office/drawing/2014/main" id="{7BF9B9DA-02D9-E14A-86F8-274D02F22972}"/>
              </a:ext>
            </a:extLst>
          </p:cNvPr>
          <p:cNvPicPr>
            <a:picLocks noChangeAspect="1"/>
          </p:cNvPicPr>
          <p:nvPr/>
        </p:nvPicPr>
        <p:blipFill>
          <a:blip r:embed="rId4"/>
          <a:stretch>
            <a:fillRect/>
          </a:stretch>
        </p:blipFill>
        <p:spPr>
          <a:xfrm>
            <a:off x="3259175" y="5865615"/>
            <a:ext cx="2751291" cy="3851808"/>
          </a:xfrm>
          <a:prstGeom prst="rect">
            <a:avLst/>
          </a:prstGeom>
        </p:spPr>
      </p:pic>
      <p:sp>
        <p:nvSpPr>
          <p:cNvPr id="19" name="TextBox 18">
            <a:extLst>
              <a:ext uri="{FF2B5EF4-FFF2-40B4-BE49-F238E27FC236}">
                <a16:creationId xmlns:a16="http://schemas.microsoft.com/office/drawing/2014/main" id="{D22DCB95-E2DB-294F-8AAB-5251C385BBB9}"/>
              </a:ext>
            </a:extLst>
          </p:cNvPr>
          <p:cNvSpPr txBox="1"/>
          <p:nvPr/>
        </p:nvSpPr>
        <p:spPr>
          <a:xfrm>
            <a:off x="2105359" y="7448575"/>
            <a:ext cx="1386674" cy="343620"/>
          </a:xfrm>
          <a:prstGeom prst="rect">
            <a:avLst/>
          </a:prstGeom>
          <a:noFill/>
        </p:spPr>
        <p:txBody>
          <a:bodyPr wrap="square" rtlCol="0">
            <a:spAutoFit/>
          </a:bodyPr>
          <a:lstStyle/>
          <a:p>
            <a:pPr algn="ctr"/>
            <a:r>
              <a:rPr lang="en-GB" sz="1633" dirty="0"/>
              <a:t>Conical Flask</a:t>
            </a:r>
          </a:p>
        </p:txBody>
      </p:sp>
      <p:cxnSp>
        <p:nvCxnSpPr>
          <p:cNvPr id="20" name="Straight Arrow Connector 19">
            <a:extLst>
              <a:ext uri="{FF2B5EF4-FFF2-40B4-BE49-F238E27FC236}">
                <a16:creationId xmlns:a16="http://schemas.microsoft.com/office/drawing/2014/main" id="{A3154926-404B-7744-AEB3-DA26ACCCCAB7}"/>
              </a:ext>
            </a:extLst>
          </p:cNvPr>
          <p:cNvCxnSpPr>
            <a:cxnSpLocks/>
          </p:cNvCxnSpPr>
          <p:nvPr/>
        </p:nvCxnSpPr>
        <p:spPr>
          <a:xfrm>
            <a:off x="3259175" y="8130218"/>
            <a:ext cx="741771" cy="59474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B2A65-B7FB-C942-A389-E6885EEC69A4}"/>
              </a:ext>
            </a:extLst>
          </p:cNvPr>
          <p:cNvSpPr txBox="1"/>
          <p:nvPr/>
        </p:nvSpPr>
        <p:spPr>
          <a:xfrm>
            <a:off x="1376434" y="8393549"/>
            <a:ext cx="1386674" cy="846194"/>
          </a:xfrm>
          <a:prstGeom prst="rect">
            <a:avLst/>
          </a:prstGeom>
          <a:noFill/>
        </p:spPr>
        <p:txBody>
          <a:bodyPr wrap="square" rtlCol="0">
            <a:spAutoFit/>
          </a:bodyPr>
          <a:lstStyle/>
          <a:p>
            <a:pPr algn="ctr"/>
            <a:r>
              <a:rPr lang="en-GB" sz="1633" dirty="0"/>
              <a:t>Black cross drawn on paper</a:t>
            </a:r>
          </a:p>
        </p:txBody>
      </p:sp>
      <p:cxnSp>
        <p:nvCxnSpPr>
          <p:cNvPr id="22" name="Straight Arrow Connector 21">
            <a:extLst>
              <a:ext uri="{FF2B5EF4-FFF2-40B4-BE49-F238E27FC236}">
                <a16:creationId xmlns:a16="http://schemas.microsoft.com/office/drawing/2014/main" id="{576594CA-297F-1D40-96B9-11C97F777129}"/>
              </a:ext>
            </a:extLst>
          </p:cNvPr>
          <p:cNvCxnSpPr>
            <a:cxnSpLocks/>
          </p:cNvCxnSpPr>
          <p:nvPr/>
        </p:nvCxnSpPr>
        <p:spPr>
          <a:xfrm>
            <a:off x="2687230" y="8827035"/>
            <a:ext cx="741771" cy="59474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70;p15">
            <a:extLst>
              <a:ext uri="{FF2B5EF4-FFF2-40B4-BE49-F238E27FC236}">
                <a16:creationId xmlns:a16="http://schemas.microsoft.com/office/drawing/2014/main" id="{FF8D34C3-5FCC-AA49-A014-5D9E7618E76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3" name="Oval 12">
            <a:extLst>
              <a:ext uri="{FF2B5EF4-FFF2-40B4-BE49-F238E27FC236}">
                <a16:creationId xmlns:a16="http://schemas.microsoft.com/office/drawing/2014/main" id="{E351FF64-A5B3-1B47-B591-D9EC04EC168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AEEFEEB-CBD0-764F-B849-83872AA717A9}"/>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
        <p:nvSpPr>
          <p:cNvPr id="23" name="TextBox 22">
            <a:extLst>
              <a:ext uri="{FF2B5EF4-FFF2-40B4-BE49-F238E27FC236}">
                <a16:creationId xmlns:a16="http://schemas.microsoft.com/office/drawing/2014/main" id="{F3E9F77F-03DB-5D44-869D-9638BADC41E4}"/>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Tree>
    <p:extLst>
      <p:ext uri="{BB962C8B-B14F-4D97-AF65-F5344CB8AC3E}">
        <p14:creationId xmlns:p14="http://schemas.microsoft.com/office/powerpoint/2010/main" val="11445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is how fast a reaction occurs.</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cloudiness of a solution due to the presence of particles invisible to the eye that are suspended in the fluid.</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Balance</a:t>
            </a: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Stop clock</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Measuring cylinder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Use a pipette or burette.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Volume of gas made, decrease in mass or time it takes for a cross to disappear.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When at least one of the products is a gas and has the state symbol (g) after it.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One of the products will be a solid and will have the state symbol (s) after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When one of the products is a solid and has the state symbol (s) after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Draw a tangent to the curve and calculate the gradient using: difference in y-axis/ difference in x-axis.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Different people may decide that they cannot see the cross at different amounts of cloudiness which can lead to errors deciding when to take the reaction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If the experiment is repeated by another person, the same results are obtained.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If the experiment is repeated by the same person and the same results are obtained.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Concentration of reactants, volume/mass of reactants, surface area of reactants, temperature of reactants, pressure of reactants, presence of a catalyst.</a:t>
            </a:r>
            <a:endParaRPr lang="en-US" sz="1077"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77" dirty="0">
                <a:latin typeface="Calibri" panose="020F0502020204030204" pitchFamily="34" charset="0"/>
                <a:cs typeface="Calibri" panose="020F0502020204030204" pitchFamily="34" charset="0"/>
                <a:sym typeface="Wingdings" pitchFamily="2" charset="2"/>
              </a:rPr>
              <a:t>Repeat the experiment twice more, discard any outliers and calculate a mean.</a:t>
            </a:r>
            <a:endParaRPr lang="en-GB" sz="998" dirty="0">
              <a:latin typeface="Calibri" panose="020F0502020204030204" pitchFamily="34" charset="0"/>
              <a:cs typeface="Calibri" panose="020F0502020204030204" pitchFamily="34" charset="0"/>
              <a:sym typeface="Cabin"/>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rate of reaction?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turbidity?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mass?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temperature?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need to measure volume?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the most accurate way of measuring 25cm</a:t>
            </a:r>
            <a:r>
              <a:rPr lang="en-GB" sz="998" baseline="30000" dirty="0">
                <a:latin typeface="Calibri" panose="020F0502020204030204" pitchFamily="34" charset="0"/>
                <a:cs typeface="Calibri" panose="020F0502020204030204" pitchFamily="34" charset="0"/>
              </a:rPr>
              <a:t>3</a:t>
            </a:r>
            <a:r>
              <a:rPr lang="en-GB" sz="998" dirty="0">
                <a:latin typeface="Calibri" panose="020F0502020204030204" pitchFamily="34" charset="0"/>
                <a:cs typeface="Calibri" panose="020F0502020204030204" pitchFamily="34" charset="0"/>
              </a:rPr>
              <a:t> of liquid?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are the possible dependent variables if you were investigating the rate of reaction?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would you measure rate of reaction by their measuring the volume of gas produced or decrease in mass?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would you measure the rate of reaction by measuring the time taken for a cross to disappear?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tell from a symbol equation if the solution is going to turn cloudy?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calculate rate of reaction at a specific time?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investigating the rate at which a precipitate forms why should the same person should look at the black cross?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does the word reproducible mean?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does the word repeatable mean?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the effect of a particular factor on the rate of reaction what are the possible variables, one you could change, and the others you would need to keep the same?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could results when investigating rates of reaction be made more accurate?</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7955"/>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RP11: Rate of Reaction</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2389599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003442908"/>
              </p:ext>
            </p:extLst>
          </p:nvPr>
        </p:nvGraphicFramePr>
        <p:xfrm>
          <a:off x="222253" y="372804"/>
          <a:ext cx="6351065" cy="9179003"/>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367424">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RP11 Rates of Reaction Practical</a:t>
                      </a:r>
                    </a:p>
                  </a:txBody>
                  <a:tcPr marL="89533" marR="89533" marT="44767" marB="44767" anchor="ctr"/>
                </a:tc>
                <a:extLst>
                  <a:ext uri="{0D108BD9-81ED-4DB2-BD59-A6C34878D82A}">
                    <a16:rowId xmlns:a16="http://schemas.microsoft.com/office/drawing/2014/main" val="1109385184"/>
                  </a:ext>
                </a:extLst>
              </a:tr>
              <a:tr h="515561">
                <a:tc>
                  <a:txBody>
                    <a:bodyPr/>
                    <a:lstStyle/>
                    <a:p>
                      <a:pPr algn="ctr"/>
                      <a:r>
                        <a:rPr lang="en-US" sz="1400" b="1">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investigation to show how ______________________ affects the rate of the reaction with _________________________.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3483752">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US" sz="1400" dirty="0">
                          <a:latin typeface="Calibri" panose="020F0502020204030204" pitchFamily="34" charset="0"/>
                          <a:cs typeface="Calibri" panose="020F0502020204030204" pitchFamily="34" charset="0"/>
                        </a:rPr>
                        <a:t>You could be asked this question for different practical's.  Some that have come up in the past include:</a:t>
                      </a:r>
                    </a:p>
                    <a:p>
                      <a:pPr marL="285750" indent="-285750" algn="just">
                        <a:buFont typeface="Arial" panose="020B0604020202020204" pitchFamily="34" charset="0"/>
                        <a:buChar char="•"/>
                      </a:pPr>
                      <a:r>
                        <a:rPr lang="en-GB" sz="1300" b="0" i="0" u="none" strike="noStrike" cap="none" dirty="0">
                          <a:solidFill>
                            <a:schemeClr val="tx1"/>
                          </a:solidFill>
                          <a:effectLst/>
                          <a:latin typeface="+mn-lt"/>
                          <a:ea typeface="+mn-ea"/>
                          <a:cs typeface="+mn-cs"/>
                          <a:sym typeface="Arial"/>
                        </a:rPr>
                        <a:t>The concentration of the sodium thiosulfate solution reacting with hydrochloric acid.</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i="0" u="none" strike="noStrike" cap="none" dirty="0">
                          <a:solidFill>
                            <a:schemeClr val="tx1"/>
                          </a:solidFill>
                          <a:effectLst/>
                          <a:latin typeface="+mn-lt"/>
                          <a:ea typeface="+mn-ea"/>
                          <a:cs typeface="+mn-cs"/>
                          <a:sym typeface="Arial"/>
                        </a:rPr>
                        <a:t>The temperature of the sodium thiosulfate solution reacting with hydrochloric acid.</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i="0" u="none" strike="noStrike" cap="none" dirty="0">
                          <a:solidFill>
                            <a:schemeClr val="tx1"/>
                          </a:solidFill>
                          <a:effectLst/>
                          <a:latin typeface="+mn-lt"/>
                          <a:ea typeface="+mn-ea"/>
                          <a:cs typeface="+mn-cs"/>
                          <a:sym typeface="Arial"/>
                        </a:rPr>
                        <a:t>The mass of marble chips reacting with hydrochloric acid.</a:t>
                      </a:r>
                    </a:p>
                    <a:p>
                      <a:pPr marL="285750" indent="-285750" algn="just">
                        <a:buFont typeface="Arial" panose="020B0604020202020204" pitchFamily="34" charset="0"/>
                        <a:buChar char="•"/>
                      </a:pPr>
                      <a:endParaRPr lang="en-US" sz="1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Construct a diagram of the equipment.</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Describe how you will collect results.</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what you will measure.</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repeats you will do.  If you are investigating the effect of a variable you will need 5.</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what you will control.</a:t>
                      </a:r>
                    </a:p>
                  </a:txBody>
                  <a:tcPr marL="89533" marR="89533" marT="44767" marB="44767" anchor="ctr"/>
                </a:tc>
                <a:extLst>
                  <a:ext uri="{0D108BD9-81ED-4DB2-BD59-A6C34878D82A}">
                    <a16:rowId xmlns:a16="http://schemas.microsoft.com/office/drawing/2014/main" val="337813050"/>
                  </a:ext>
                </a:extLst>
              </a:tr>
              <a:tr h="1236982">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Your method needs to produce valid results.  This means you need to clearly identify what you are changing and measuring and what you are going to control.</a:t>
                      </a:r>
                      <a:endParaRPr lang="en-US" sz="1400" b="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3569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investigation to show how the concentration of the sodium thiosulfate solution affects the rate of the reaction with dilute hydrochloric acid.</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b="1" dirty="0">
                        <a:latin typeface="Calibri" panose="020F0502020204030204" pitchFamily="34" charset="0"/>
                        <a:cs typeface="Calibri" panose="020F0502020204030204" pitchFamily="34" charset="0"/>
                      </a:endParaRPr>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sz="1400" i="1" dirty="0">
                          <a:latin typeface="Calibri" panose="020F0502020204030204" pitchFamily="34" charset="0"/>
                          <a:cs typeface="Calibri" panose="020F0502020204030204" pitchFamily="34" charset="0"/>
                        </a:rPr>
                        <a:t>Measure 25cm</a:t>
                      </a:r>
                      <a:r>
                        <a:rPr lang="en-US" sz="1400" i="1" baseline="30000" dirty="0">
                          <a:latin typeface="Calibri" panose="020F0502020204030204" pitchFamily="34" charset="0"/>
                          <a:cs typeface="Calibri" panose="020F0502020204030204" pitchFamily="34" charset="0"/>
                        </a:rPr>
                        <a:t>3</a:t>
                      </a:r>
                      <a:r>
                        <a:rPr lang="en-US" sz="1400" i="1" baseline="0" dirty="0">
                          <a:latin typeface="Calibri" panose="020F0502020204030204" pitchFamily="34" charset="0"/>
                          <a:cs typeface="Calibri" panose="020F0502020204030204" pitchFamily="34" charset="0"/>
                        </a:rPr>
                        <a:t> of sodium hydroxide using a measuring cylinder and add to a conical flask. Measure out 100cm</a:t>
                      </a:r>
                      <a:r>
                        <a:rPr lang="en-US" sz="1400" i="1" baseline="30000" dirty="0">
                          <a:latin typeface="Calibri" panose="020F0502020204030204" pitchFamily="34" charset="0"/>
                          <a:cs typeface="Calibri" panose="020F0502020204030204" pitchFamily="34" charset="0"/>
                        </a:rPr>
                        <a:t>3 </a:t>
                      </a:r>
                      <a:r>
                        <a:rPr lang="en-US" sz="1400" i="1" baseline="0" dirty="0">
                          <a:latin typeface="Calibri" panose="020F0502020204030204" pitchFamily="34" charset="0"/>
                          <a:cs typeface="Calibri" panose="020F0502020204030204" pitchFamily="34" charset="0"/>
                        </a:rPr>
                        <a:t>hydrochloric acid and add it to the conical flask.  Place the flask on a piece of paper with a black cross and time how long it takes for the cross to disappear. Repeat this two more times to identify outliers and calculate an average.  Repeat with 5 different concentrations of sodium thiosulfate. I will control the concentration and volume of sodium thiosulfate and hydrochloric acid.</a:t>
                      </a:r>
                      <a:endParaRPr lang="en-GB" sz="1400" i="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971397409"/>
                  </a:ext>
                </a:extLst>
              </a:tr>
              <a:tr h="939587">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investigate the effect of temperature, surface area and mass on the rate of reaction.</a:t>
                      </a:r>
                    </a:p>
                  </a:txBody>
                  <a:tcPr marL="89533" marR="89533" marT="44767" marB="44767"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989435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21" name="Google Shape;108;p18">
            <a:extLst>
              <a:ext uri="{FF2B5EF4-FFF2-40B4-BE49-F238E27FC236}">
                <a16:creationId xmlns:a16="http://schemas.microsoft.com/office/drawing/2014/main" id="{23A976B0-FEE6-C442-A1E5-02FFA0F308B9}"/>
              </a:ext>
            </a:extLst>
          </p:cNvPr>
          <p:cNvSpPr txBox="1"/>
          <p:nvPr/>
        </p:nvSpPr>
        <p:spPr>
          <a:xfrm>
            <a:off x="1" y="674824"/>
            <a:ext cx="6858000"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Draw a horizontal origin pencil line 2cm from a short edge of the chromatography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Use a glass capillary tube to put a small spot of each of the samples onto the paper.  </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solvent to a beaker and place the chromatography in making sure that the origin line is above the water level.</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Wait for the solvent to travel up to the top of the chromatography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Remove the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Let the paper dry.</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Measure the distance the solvent moved.  This is the solvent front.</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Measure the distance the substances in the samples travelled this is the solvent front.</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Calculate the Rf Value.</a:t>
            </a:r>
          </a:p>
          <a:p>
            <a:pPr marL="311079" indent="-311079">
              <a:buFont typeface="+mj-lt"/>
              <a:buAutoNum type="arabicPeriod"/>
            </a:pPr>
            <a:endParaRPr lang="en-GB" sz="1633" dirty="0">
              <a:latin typeface="Cabin"/>
              <a:ea typeface="Cabin"/>
              <a:cs typeface="Cabin"/>
              <a:sym typeface="Cabin"/>
            </a:endParaRPr>
          </a:p>
        </p:txBody>
      </p:sp>
      <p:sp>
        <p:nvSpPr>
          <p:cNvPr id="11" name="Google Shape;69;p15">
            <a:extLst>
              <a:ext uri="{FF2B5EF4-FFF2-40B4-BE49-F238E27FC236}">
                <a16:creationId xmlns:a16="http://schemas.microsoft.com/office/drawing/2014/main" id="{E5BEBC77-3C52-664D-9142-1124EBA73F27}"/>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43" name="Google Shape;143;p21"/>
          <p:cNvPicPr preferRelativeResize="0"/>
          <p:nvPr/>
        </p:nvPicPr>
        <p:blipFill>
          <a:blip r:embed="rId3">
            <a:alphaModFix/>
            <a:biLevel thresh="75000"/>
          </a:blip>
          <a:stretch>
            <a:fillRect/>
          </a:stretch>
        </p:blipFill>
        <p:spPr>
          <a:xfrm>
            <a:off x="120443" y="8454966"/>
            <a:ext cx="1190926" cy="1190926"/>
          </a:xfrm>
          <a:prstGeom prst="rect">
            <a:avLst/>
          </a:prstGeom>
          <a:noFill/>
          <a:ln>
            <a:noFill/>
          </a:ln>
        </p:spPr>
      </p:pic>
      <p:grpSp>
        <p:nvGrpSpPr>
          <p:cNvPr id="9" name="Group 8">
            <a:extLst>
              <a:ext uri="{FF2B5EF4-FFF2-40B4-BE49-F238E27FC236}">
                <a16:creationId xmlns:a16="http://schemas.microsoft.com/office/drawing/2014/main" id="{55DEDEE7-A218-F24E-BF96-F54BBC3985C5}"/>
              </a:ext>
            </a:extLst>
          </p:cNvPr>
          <p:cNvGrpSpPr/>
          <p:nvPr/>
        </p:nvGrpSpPr>
        <p:grpSpPr>
          <a:xfrm>
            <a:off x="4513879" y="6590511"/>
            <a:ext cx="2202941" cy="3055381"/>
            <a:chOff x="3332384" y="7006590"/>
            <a:chExt cx="2428335" cy="3367992"/>
          </a:xfrm>
        </p:grpSpPr>
        <p:pic>
          <p:nvPicPr>
            <p:cNvPr id="3" name="Picture 2" descr="A screen shot of a computer&#10;&#10;Description automatically generated">
              <a:extLst>
                <a:ext uri="{FF2B5EF4-FFF2-40B4-BE49-F238E27FC236}">
                  <a16:creationId xmlns:a16="http://schemas.microsoft.com/office/drawing/2014/main" id="{E219AF3B-E0BB-BC4F-B984-FCB472C6D0C5}"/>
                </a:ext>
              </a:extLst>
            </p:cNvPr>
            <p:cNvPicPr>
              <a:picLocks noChangeAspect="1"/>
            </p:cNvPicPr>
            <p:nvPr/>
          </p:nvPicPr>
          <p:blipFill>
            <a:blip r:embed="rId4"/>
            <a:stretch>
              <a:fillRect/>
            </a:stretch>
          </p:blipFill>
          <p:spPr>
            <a:xfrm>
              <a:off x="3332384" y="7321818"/>
              <a:ext cx="2428335" cy="3052764"/>
            </a:xfrm>
            <a:prstGeom prst="rect">
              <a:avLst/>
            </a:prstGeom>
          </p:spPr>
        </p:pic>
        <p:sp>
          <p:nvSpPr>
            <p:cNvPr id="4" name="Rectangle 3">
              <a:extLst>
                <a:ext uri="{FF2B5EF4-FFF2-40B4-BE49-F238E27FC236}">
                  <a16:creationId xmlns:a16="http://schemas.microsoft.com/office/drawing/2014/main" id="{04DBC8BB-9D45-684B-A306-00005F6F0ACA}"/>
                </a:ext>
              </a:extLst>
            </p:cNvPr>
            <p:cNvSpPr/>
            <p:nvPr/>
          </p:nvSpPr>
          <p:spPr>
            <a:xfrm>
              <a:off x="3749336" y="7006590"/>
              <a:ext cx="1424214" cy="301752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cxnSp>
          <p:nvCxnSpPr>
            <p:cNvPr id="6" name="Straight Connector 5">
              <a:extLst>
                <a:ext uri="{FF2B5EF4-FFF2-40B4-BE49-F238E27FC236}">
                  <a16:creationId xmlns:a16="http://schemas.microsoft.com/office/drawing/2014/main" id="{B4D1EEA1-BC09-3448-9CD9-7DD8C00EC10E}"/>
                </a:ext>
              </a:extLst>
            </p:cNvPr>
            <p:cNvCxnSpPr>
              <a:cxnSpLocks/>
            </p:cNvCxnSpPr>
            <p:nvPr/>
          </p:nvCxnSpPr>
          <p:spPr>
            <a:xfrm>
              <a:off x="3749336" y="9206175"/>
              <a:ext cx="142421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9FC3A20-AE8F-D44E-B5FB-B1F400697AAC}"/>
                </a:ext>
              </a:extLst>
            </p:cNvPr>
            <p:cNvSpPr/>
            <p:nvPr/>
          </p:nvSpPr>
          <p:spPr>
            <a:xfrm>
              <a:off x="3973073" y="9100667"/>
              <a:ext cx="195384" cy="211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sp>
          <p:nvSpPr>
            <p:cNvPr id="19" name="Oval 18">
              <a:extLst>
                <a:ext uri="{FF2B5EF4-FFF2-40B4-BE49-F238E27FC236}">
                  <a16:creationId xmlns:a16="http://schemas.microsoft.com/office/drawing/2014/main" id="{5F8C7439-DE17-B649-B28D-69CC458FE84D}"/>
                </a:ext>
              </a:extLst>
            </p:cNvPr>
            <p:cNvSpPr/>
            <p:nvPr/>
          </p:nvSpPr>
          <p:spPr>
            <a:xfrm>
              <a:off x="4392194" y="9100667"/>
              <a:ext cx="195384" cy="21101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sp>
          <p:nvSpPr>
            <p:cNvPr id="20" name="Oval 19">
              <a:extLst>
                <a:ext uri="{FF2B5EF4-FFF2-40B4-BE49-F238E27FC236}">
                  <a16:creationId xmlns:a16="http://schemas.microsoft.com/office/drawing/2014/main" id="{6D2041D3-4753-AD4A-A8CD-C094B00572A6}"/>
                </a:ext>
              </a:extLst>
            </p:cNvPr>
            <p:cNvSpPr/>
            <p:nvPr/>
          </p:nvSpPr>
          <p:spPr>
            <a:xfrm>
              <a:off x="4796054" y="9100667"/>
              <a:ext cx="195384" cy="21101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grpSp>
      <p:cxnSp>
        <p:nvCxnSpPr>
          <p:cNvPr id="23" name="Straight Arrow Connector 22">
            <a:extLst>
              <a:ext uri="{FF2B5EF4-FFF2-40B4-BE49-F238E27FC236}">
                <a16:creationId xmlns:a16="http://schemas.microsoft.com/office/drawing/2014/main" id="{476D7DED-A425-9A45-86CE-1DE8506D00DE}"/>
              </a:ext>
            </a:extLst>
          </p:cNvPr>
          <p:cNvCxnSpPr>
            <a:cxnSpLocks/>
          </p:cNvCxnSpPr>
          <p:nvPr/>
        </p:nvCxnSpPr>
        <p:spPr>
          <a:xfrm>
            <a:off x="3555163" y="1455012"/>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2CFFF81E-468F-7340-82A5-966EC4818C6A}"/>
              </a:ext>
            </a:extLst>
          </p:cNvPr>
          <p:cNvCxnSpPr>
            <a:cxnSpLocks/>
          </p:cNvCxnSpPr>
          <p:nvPr/>
        </p:nvCxnSpPr>
        <p:spPr>
          <a:xfrm>
            <a:off x="3564898" y="2282592"/>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F28699C-49AE-0640-B764-CF70F426EBC0}"/>
              </a:ext>
            </a:extLst>
          </p:cNvPr>
          <p:cNvCxnSpPr>
            <a:cxnSpLocks/>
          </p:cNvCxnSpPr>
          <p:nvPr/>
        </p:nvCxnSpPr>
        <p:spPr>
          <a:xfrm>
            <a:off x="3562949" y="3110171"/>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2A2EC74-7719-9647-BEA8-0E765ABE10F8}"/>
              </a:ext>
            </a:extLst>
          </p:cNvPr>
          <p:cNvCxnSpPr>
            <a:cxnSpLocks/>
          </p:cNvCxnSpPr>
          <p:nvPr/>
        </p:nvCxnSpPr>
        <p:spPr>
          <a:xfrm>
            <a:off x="3572172" y="3714351"/>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2A000C10-A4D2-9745-8E3E-34235B4BE74C}"/>
              </a:ext>
            </a:extLst>
          </p:cNvPr>
          <p:cNvCxnSpPr>
            <a:cxnSpLocks/>
          </p:cNvCxnSpPr>
          <p:nvPr/>
        </p:nvCxnSpPr>
        <p:spPr>
          <a:xfrm>
            <a:off x="3572172" y="4296577"/>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83EFB463-F9CD-FC4C-B8B5-75FE7B1CCCA2}"/>
              </a:ext>
            </a:extLst>
          </p:cNvPr>
          <p:cNvCxnSpPr>
            <a:cxnSpLocks/>
          </p:cNvCxnSpPr>
          <p:nvPr/>
        </p:nvCxnSpPr>
        <p:spPr>
          <a:xfrm>
            <a:off x="3572172" y="486818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C75CCED3-2F5C-844F-A7E4-422C7DAF65E2}"/>
              </a:ext>
            </a:extLst>
          </p:cNvPr>
          <p:cNvCxnSpPr>
            <a:cxnSpLocks/>
          </p:cNvCxnSpPr>
          <p:nvPr/>
        </p:nvCxnSpPr>
        <p:spPr>
          <a:xfrm>
            <a:off x="3578935" y="5462096"/>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615286EF-288E-E247-B2B1-499B3F074336}"/>
              </a:ext>
            </a:extLst>
          </p:cNvPr>
          <p:cNvCxnSpPr>
            <a:cxnSpLocks/>
          </p:cNvCxnSpPr>
          <p:nvPr/>
        </p:nvCxnSpPr>
        <p:spPr>
          <a:xfrm>
            <a:off x="3578935" y="6270968"/>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D1FA649B-4DAE-614E-8610-89C84B0470BC}"/>
              </a:ext>
            </a:extLst>
          </p:cNvPr>
          <p:cNvSpPr txBox="1"/>
          <p:nvPr/>
        </p:nvSpPr>
        <p:spPr>
          <a:xfrm>
            <a:off x="2072135" y="8911799"/>
            <a:ext cx="1386674" cy="343620"/>
          </a:xfrm>
          <a:prstGeom prst="rect">
            <a:avLst/>
          </a:prstGeom>
          <a:noFill/>
        </p:spPr>
        <p:txBody>
          <a:bodyPr wrap="square" rtlCol="0">
            <a:spAutoFit/>
          </a:bodyPr>
          <a:lstStyle/>
          <a:p>
            <a:pPr algn="ctr"/>
            <a:r>
              <a:rPr lang="en-GB" sz="1633" dirty="0"/>
              <a:t>Beaker</a:t>
            </a:r>
          </a:p>
        </p:txBody>
      </p:sp>
      <p:cxnSp>
        <p:nvCxnSpPr>
          <p:cNvPr id="32" name="Straight Arrow Connector 31">
            <a:extLst>
              <a:ext uri="{FF2B5EF4-FFF2-40B4-BE49-F238E27FC236}">
                <a16:creationId xmlns:a16="http://schemas.microsoft.com/office/drawing/2014/main" id="{4819624C-5E2C-6143-A080-8326448D8ACF}"/>
              </a:ext>
            </a:extLst>
          </p:cNvPr>
          <p:cNvCxnSpPr>
            <a:cxnSpLocks/>
          </p:cNvCxnSpPr>
          <p:nvPr/>
        </p:nvCxnSpPr>
        <p:spPr>
          <a:xfrm>
            <a:off x="3316374" y="9124511"/>
            <a:ext cx="12911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F73B610-7BA4-5947-BE13-1AE268BDCA16}"/>
              </a:ext>
            </a:extLst>
          </p:cNvPr>
          <p:cNvCxnSpPr>
            <a:cxnSpLocks/>
          </p:cNvCxnSpPr>
          <p:nvPr/>
        </p:nvCxnSpPr>
        <p:spPr>
          <a:xfrm>
            <a:off x="3293007" y="9433097"/>
            <a:ext cx="159912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0A46B2A-2E8F-6546-B232-7007C1D08E09}"/>
              </a:ext>
            </a:extLst>
          </p:cNvPr>
          <p:cNvSpPr txBox="1"/>
          <p:nvPr/>
        </p:nvSpPr>
        <p:spPr>
          <a:xfrm>
            <a:off x="2105238" y="9265571"/>
            <a:ext cx="1386674" cy="343620"/>
          </a:xfrm>
          <a:prstGeom prst="rect">
            <a:avLst/>
          </a:prstGeom>
          <a:noFill/>
        </p:spPr>
        <p:txBody>
          <a:bodyPr wrap="square" rtlCol="0">
            <a:spAutoFit/>
          </a:bodyPr>
          <a:lstStyle/>
          <a:p>
            <a:pPr algn="ctr"/>
            <a:r>
              <a:rPr lang="en-GB" sz="1633" dirty="0"/>
              <a:t>Solvent</a:t>
            </a:r>
          </a:p>
        </p:txBody>
      </p:sp>
      <p:cxnSp>
        <p:nvCxnSpPr>
          <p:cNvPr id="39" name="Straight Arrow Connector 38">
            <a:extLst>
              <a:ext uri="{FF2B5EF4-FFF2-40B4-BE49-F238E27FC236}">
                <a16:creationId xmlns:a16="http://schemas.microsoft.com/office/drawing/2014/main" id="{17712EC0-C5C9-A545-98A8-B03500B0D4B4}"/>
              </a:ext>
            </a:extLst>
          </p:cNvPr>
          <p:cNvCxnSpPr>
            <a:cxnSpLocks/>
          </p:cNvCxnSpPr>
          <p:nvPr/>
        </p:nvCxnSpPr>
        <p:spPr>
          <a:xfrm>
            <a:off x="3491911" y="7477734"/>
            <a:ext cx="169181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D1535E6-82F4-FA4C-A46A-C3A0DE2C7054}"/>
              </a:ext>
            </a:extLst>
          </p:cNvPr>
          <p:cNvSpPr txBox="1"/>
          <p:nvPr/>
        </p:nvSpPr>
        <p:spPr>
          <a:xfrm>
            <a:off x="1157780" y="7310209"/>
            <a:ext cx="2336342" cy="343620"/>
          </a:xfrm>
          <a:prstGeom prst="rect">
            <a:avLst/>
          </a:prstGeom>
          <a:noFill/>
        </p:spPr>
        <p:txBody>
          <a:bodyPr wrap="square" rtlCol="0">
            <a:spAutoFit/>
          </a:bodyPr>
          <a:lstStyle/>
          <a:p>
            <a:pPr algn="ctr"/>
            <a:r>
              <a:rPr lang="en-GB" sz="1633" dirty="0"/>
              <a:t>Chromatography Paper</a:t>
            </a:r>
          </a:p>
        </p:txBody>
      </p:sp>
      <p:cxnSp>
        <p:nvCxnSpPr>
          <p:cNvPr id="42" name="Straight Arrow Connector 41">
            <a:extLst>
              <a:ext uri="{FF2B5EF4-FFF2-40B4-BE49-F238E27FC236}">
                <a16:creationId xmlns:a16="http://schemas.microsoft.com/office/drawing/2014/main" id="{5679CEA8-267A-1A4B-A38B-2B00D99590AB}"/>
              </a:ext>
            </a:extLst>
          </p:cNvPr>
          <p:cNvCxnSpPr>
            <a:cxnSpLocks/>
            <a:endCxn id="19" idx="0"/>
          </p:cNvCxnSpPr>
          <p:nvPr/>
        </p:nvCxnSpPr>
        <p:spPr>
          <a:xfrm>
            <a:off x="3905194" y="7959231"/>
            <a:ext cx="1658749" cy="5309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5E6E9A6-7B50-6542-8BB1-9B43153B658B}"/>
              </a:ext>
            </a:extLst>
          </p:cNvPr>
          <p:cNvSpPr txBox="1"/>
          <p:nvPr/>
        </p:nvSpPr>
        <p:spPr>
          <a:xfrm>
            <a:off x="2338211" y="8398229"/>
            <a:ext cx="1386674" cy="343620"/>
          </a:xfrm>
          <a:prstGeom prst="rect">
            <a:avLst/>
          </a:prstGeom>
          <a:noFill/>
        </p:spPr>
        <p:txBody>
          <a:bodyPr wrap="square" rtlCol="0">
            <a:spAutoFit/>
          </a:bodyPr>
          <a:lstStyle/>
          <a:p>
            <a:pPr algn="ctr"/>
            <a:r>
              <a:rPr lang="en-GB" sz="1633" dirty="0"/>
              <a:t>Origin Line</a:t>
            </a:r>
          </a:p>
        </p:txBody>
      </p:sp>
      <p:cxnSp>
        <p:nvCxnSpPr>
          <p:cNvPr id="44" name="Straight Arrow Connector 43">
            <a:extLst>
              <a:ext uri="{FF2B5EF4-FFF2-40B4-BE49-F238E27FC236}">
                <a16:creationId xmlns:a16="http://schemas.microsoft.com/office/drawing/2014/main" id="{F9234B05-E9F3-A248-B4AD-A54B85E63F39}"/>
              </a:ext>
            </a:extLst>
          </p:cNvPr>
          <p:cNvCxnSpPr>
            <a:cxnSpLocks/>
          </p:cNvCxnSpPr>
          <p:nvPr/>
        </p:nvCxnSpPr>
        <p:spPr>
          <a:xfrm>
            <a:off x="3647710" y="8585934"/>
            <a:ext cx="12911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620F44E8-F3B7-B346-BE18-6925468F7AF5}"/>
              </a:ext>
            </a:extLst>
          </p:cNvPr>
          <p:cNvSpPr txBox="1"/>
          <p:nvPr/>
        </p:nvSpPr>
        <p:spPr>
          <a:xfrm>
            <a:off x="2718992" y="7751615"/>
            <a:ext cx="1386674" cy="343620"/>
          </a:xfrm>
          <a:prstGeom prst="rect">
            <a:avLst/>
          </a:prstGeom>
          <a:noFill/>
        </p:spPr>
        <p:txBody>
          <a:bodyPr wrap="square" rtlCol="0">
            <a:spAutoFit/>
          </a:bodyPr>
          <a:lstStyle/>
          <a:p>
            <a:pPr algn="ctr"/>
            <a:r>
              <a:rPr lang="en-GB" sz="1633" dirty="0"/>
              <a:t>Sample</a:t>
            </a:r>
          </a:p>
        </p:txBody>
      </p:sp>
      <p:sp>
        <p:nvSpPr>
          <p:cNvPr id="33" name="Google Shape;70;p15">
            <a:extLst>
              <a:ext uri="{FF2B5EF4-FFF2-40B4-BE49-F238E27FC236}">
                <a16:creationId xmlns:a16="http://schemas.microsoft.com/office/drawing/2014/main" id="{4280116A-2FCD-EC4D-94AF-F8FB8A464970}"/>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35" name="Oval 34">
            <a:extLst>
              <a:ext uri="{FF2B5EF4-FFF2-40B4-BE49-F238E27FC236}">
                <a16:creationId xmlns:a16="http://schemas.microsoft.com/office/drawing/2014/main" id="{4AA0C6BF-CD2C-F045-BA2F-73741828D5D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420DBC6-1AF8-4B4A-860F-7AD401D2C6CF}"/>
              </a:ext>
            </a:extLst>
          </p:cNvPr>
          <p:cNvSpPr txBox="1"/>
          <p:nvPr/>
        </p:nvSpPr>
        <p:spPr>
          <a:xfrm>
            <a:off x="214926" y="288783"/>
            <a:ext cx="901700" cy="483209"/>
          </a:xfrm>
          <a:prstGeom prst="rect">
            <a:avLst/>
          </a:prstGeom>
          <a:noFill/>
        </p:spPr>
        <p:txBody>
          <a:bodyPr wrap="square" rtlCol="0">
            <a:spAutoFit/>
          </a:bodyPr>
          <a:lstStyle/>
          <a:p>
            <a:pPr algn="ctr"/>
            <a:r>
              <a:rPr lang="en-US" sz="2540" b="1" dirty="0">
                <a:solidFill>
                  <a:schemeClr val="bg1"/>
                </a:solidFill>
              </a:rPr>
              <a:t>RP12</a:t>
            </a:r>
          </a:p>
        </p:txBody>
      </p:sp>
      <p:sp>
        <p:nvSpPr>
          <p:cNvPr id="37" name="TextBox 36">
            <a:extLst>
              <a:ext uri="{FF2B5EF4-FFF2-40B4-BE49-F238E27FC236}">
                <a16:creationId xmlns:a16="http://schemas.microsoft.com/office/drawing/2014/main" id="{69AE9211-90E4-9B4B-A9D7-238BDCBD0137}"/>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Chromatography</a:t>
            </a:r>
          </a:p>
        </p:txBody>
      </p:sp>
    </p:spTree>
    <p:extLst>
      <p:ext uri="{BB962C8B-B14F-4D97-AF65-F5344CB8AC3E}">
        <p14:creationId xmlns:p14="http://schemas.microsoft.com/office/powerpoint/2010/main" val="3548470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process whereby small amounts of dissolved substances are separated by running a solvent along a material such as absorbent paper.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measurement from chromatography. It is the distance a spot of a substance has been carried above the baseline divided by the distance of the solvent front.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phase the moves during chromatography.  This is the solvent.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Water or ethanol.</a:t>
            </a: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Use ethanol instead.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phases that does not move during chromatography paper.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Chromatography paper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Separate and identify substances in mixtures.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mobile phase moves through the stationary phase. A substance with stronger forces of attraction between itself and the mobile phase will be carried a greater distance in a given time. </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It is insoluble and so will not move during chromatography.</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So that the soluble substances do not just dissolve into the water.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There would only be 1 ink spot.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There would be more than 1 ink spot for each sample.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Count the number of spots.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Rf Value = Distance moved by colour / Distance moved by solvent.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distance the solvent travelled.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solvent moves through the paper and different dyes have different solubilities and different attractions to the paper and so are carried different distances.</a:t>
            </a: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chromatography?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Rf value?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mobile phase?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typically used for a mobile phase?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you need to do if a sample does not dissolve in water?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stationary phase?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used for the stationary phase?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can chromatography be used for?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does chromatography work?</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pencil used to draw an origin line?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must the origin line be placed above the water level?</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determine that a substance is pure from a chromatogram?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determine that a substance is a mixture from a chromatogram?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tell how many substances there are in a mixture using chromatography?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 you calculate the Rf value?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solvent front?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 Why are different dyes separated during chromatography?</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5185"/>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RP12: Chromatography</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2427422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410535056"/>
              </p:ext>
            </p:extLst>
          </p:nvPr>
        </p:nvGraphicFramePr>
        <p:xfrm>
          <a:off x="207951" y="254129"/>
          <a:ext cx="6351065" cy="9155889"/>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296915">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RP12 Chromatography</a:t>
                      </a:r>
                    </a:p>
                  </a:txBody>
                  <a:tcPr marL="89533" marR="89533" marT="44767" marB="44767" anchor="ctr"/>
                </a:tc>
                <a:extLst>
                  <a:ext uri="{0D108BD9-81ED-4DB2-BD59-A6C34878D82A}">
                    <a16:rowId xmlns:a16="http://schemas.microsoft.com/office/drawing/2014/main" val="1109385184"/>
                  </a:ext>
                </a:extLst>
              </a:tr>
              <a:tr h="29691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experiment to identify the colours in an 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2992878">
                <a:tc>
                  <a:txBody>
                    <a:bodyPr/>
                    <a:lstStyle/>
                    <a:p>
                      <a:pPr algn="ctr"/>
                      <a:r>
                        <a:rPr lang="en-GB" sz="1400" b="1" noProof="0"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GB" sz="1400" noProof="0" dirty="0">
                          <a:latin typeface="Calibri" panose="020F0502020204030204" pitchFamily="34" charset="0"/>
                          <a:cs typeface="Calibri" panose="020F0502020204030204" pitchFamily="34" charset="0"/>
                        </a:rPr>
                        <a:t>You could be asked this question for lots of different substances.  Some that have come up in the past include:</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Inks</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Paint</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Food colouring</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Additives</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Drugs</a:t>
                      </a:r>
                    </a:p>
                    <a:p>
                      <a:pPr marL="285750" indent="-285750">
                        <a:buFont typeface="Arial" panose="020B0604020202020204" pitchFamily="34" charset="0"/>
                        <a:buChar char="•"/>
                      </a:pPr>
                      <a:endParaRPr lang="en-GB" sz="1400" noProof="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GB" sz="1400" noProof="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GB" sz="1400" noProof="0" dirty="0">
                          <a:latin typeface="Calibri" panose="020F0502020204030204" pitchFamily="34" charset="0"/>
                          <a:cs typeface="Calibri" panose="020F0502020204030204" pitchFamily="34" charset="0"/>
                        </a:rPr>
                        <a:t>Draw a  labelled diagram of your equipment to show how equipment should be set up</a:t>
                      </a:r>
                    </a:p>
                    <a:p>
                      <a:pPr marL="342900" indent="-342900" algn="just">
                        <a:buFont typeface="+mj-lt"/>
                        <a:buAutoNum type="arabicPeriod"/>
                      </a:pPr>
                      <a:r>
                        <a:rPr lang="en-GB" sz="1400" noProof="0" dirty="0">
                          <a:latin typeface="Calibri" panose="020F0502020204030204" pitchFamily="34" charset="0"/>
                          <a:cs typeface="Calibri" panose="020F0502020204030204" pitchFamily="34" charset="0"/>
                        </a:rPr>
                        <a:t>Describe how you would carry</a:t>
                      </a:r>
                      <a:r>
                        <a:rPr lang="en-GB" sz="1400" baseline="0" noProof="0" dirty="0">
                          <a:latin typeface="Calibri" panose="020F0502020204030204" pitchFamily="34" charset="0"/>
                          <a:cs typeface="Calibri" panose="020F0502020204030204" pitchFamily="34" charset="0"/>
                        </a:rPr>
                        <a:t> out your experiment.</a:t>
                      </a:r>
                    </a:p>
                    <a:p>
                      <a:pPr marL="342900" indent="-342900" algn="just">
                        <a:buFont typeface="+mj-lt"/>
                        <a:buAutoNum type="arabicPeriod"/>
                      </a:pPr>
                      <a:r>
                        <a:rPr lang="en-GB" sz="1400" baseline="0" noProof="0" dirty="0">
                          <a:latin typeface="Calibri" panose="020F0502020204030204" pitchFamily="34" charset="0"/>
                          <a:cs typeface="Calibri" panose="020F0502020204030204" pitchFamily="34" charset="0"/>
                        </a:rPr>
                        <a:t>Describe what measurements you would take.</a:t>
                      </a:r>
                    </a:p>
                    <a:p>
                      <a:pPr marL="342900" indent="-342900" algn="just">
                        <a:buFont typeface="+mj-lt"/>
                        <a:buAutoNum type="arabicPeriod"/>
                      </a:pPr>
                      <a:r>
                        <a:rPr lang="en-GB" sz="1400" baseline="0" noProof="0" dirty="0">
                          <a:latin typeface="Calibri" panose="020F0502020204030204" pitchFamily="34" charset="0"/>
                          <a:cs typeface="Calibri" panose="020F0502020204030204" pitchFamily="34" charset="0"/>
                        </a:rPr>
                        <a:t>Describe what you would do with these measurements.</a:t>
                      </a:r>
                      <a:endParaRPr lang="en-GB" sz="1400" noProof="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37813050"/>
                  </a:ext>
                </a:extLst>
              </a:tr>
              <a:tr h="782615">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GB" sz="1400" noProof="0" dirty="0">
                          <a:latin typeface="Calibri" panose="020F0502020204030204" pitchFamily="34" charset="0"/>
                          <a:cs typeface="Calibri" panose="020F0502020204030204" pitchFamily="34" charset="0"/>
                        </a:rPr>
                        <a:t>Be clear how you will use the Rf values to identify an unknown substance.  You need to describe how to find the Rf value and then that you will match this to a known sample.  </a:t>
                      </a:r>
                      <a:endParaRPr lang="en-GB" sz="1400" b="1" noProof="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3961298">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rPr>
                        <a:t>Plan a chromatography experiment to investigate the colours in an ink.</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txBody>
                  <a:tcPr marL="89533" marR="89533" marT="44767" marB="44767"/>
                </a:tc>
                <a:extLst>
                  <a:ext uri="{0D108BD9-81ED-4DB2-BD59-A6C34878D82A}">
                    <a16:rowId xmlns:a16="http://schemas.microsoft.com/office/drawing/2014/main" val="971397409"/>
                  </a:ext>
                </a:extLst>
              </a:tr>
              <a:tr h="711679">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determine if</a:t>
                      </a:r>
                      <a:r>
                        <a:rPr lang="en-GB" sz="1400" i="0" baseline="0" dirty="0">
                          <a:latin typeface="Calibri" panose="020F0502020204030204" pitchFamily="34" charset="0"/>
                          <a:cs typeface="Calibri" panose="020F0502020204030204" pitchFamily="34" charset="0"/>
                        </a:rPr>
                        <a:t> a drink contained banned  food colourings.</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pic>
        <p:nvPicPr>
          <p:cNvPr id="21" name="Picture 20" descr="A close up of a device&#10;&#10;Description automatically generated">
            <a:extLst>
              <a:ext uri="{FF2B5EF4-FFF2-40B4-BE49-F238E27FC236}">
                <a16:creationId xmlns:a16="http://schemas.microsoft.com/office/drawing/2014/main" id="{53EF7AF0-5440-2A44-A886-0027D3502DF8}"/>
              </a:ext>
            </a:extLst>
          </p:cNvPr>
          <p:cNvPicPr>
            <a:picLocks noChangeAspect="1"/>
          </p:cNvPicPr>
          <p:nvPr/>
        </p:nvPicPr>
        <p:blipFill>
          <a:blip r:embed="rId2"/>
          <a:stretch>
            <a:fillRect/>
          </a:stretch>
        </p:blipFill>
        <p:spPr>
          <a:xfrm>
            <a:off x="5003085" y="5539141"/>
            <a:ext cx="1460313" cy="1869747"/>
          </a:xfrm>
          <a:prstGeom prst="rect">
            <a:avLst/>
          </a:prstGeom>
        </p:spPr>
      </p:pic>
      <p:sp>
        <p:nvSpPr>
          <p:cNvPr id="3" name="Rectangle 2">
            <a:extLst>
              <a:ext uri="{FF2B5EF4-FFF2-40B4-BE49-F238E27FC236}">
                <a16:creationId xmlns:a16="http://schemas.microsoft.com/office/drawing/2014/main" id="{9C138F2D-B36D-5348-8651-4C8F250EFDE7}"/>
              </a:ext>
            </a:extLst>
          </p:cNvPr>
          <p:cNvSpPr/>
          <p:nvPr/>
        </p:nvSpPr>
        <p:spPr>
          <a:xfrm>
            <a:off x="1200214" y="5163263"/>
            <a:ext cx="3906562" cy="3024161"/>
          </a:xfrm>
          <a:prstGeom prst="rect">
            <a:avLst/>
          </a:prstGeom>
        </p:spPr>
        <p:txBody>
          <a:bodyPr wrap="square">
            <a:spAutoFit/>
          </a:bodyPr>
          <a:lstStyle/>
          <a:p>
            <a:pPr algn="just" defTabSz="622158">
              <a:defRPr/>
            </a:pPr>
            <a:r>
              <a:rPr lang="en-GB" sz="1361" i="1" dirty="0">
                <a:latin typeface="Calibri" panose="020F0502020204030204" pitchFamily="34" charset="0"/>
                <a:cs typeface="Calibri" panose="020F0502020204030204" pitchFamily="34" charset="0"/>
              </a:rPr>
              <a:t>I would set my equipment up as shown in the diagram. I would place dots of known colours and a dot of the unknown ink on the pencil line using a capillary tube.  I would place the bottom of the chromatography paper in the solvent (water) making sure the pencil line was above the solvent. I would then leave it for the solvent to rise up the paper approximately three quarters of the way. I would then remove the chromatography paper and mark where the solvent reached up the paper. I would measure the solvent front and the distance the sample moved to calculate the Rf value.  If the substance has an Rf value that matches a known sample, it can be identified.</a:t>
            </a:r>
          </a:p>
        </p:txBody>
      </p:sp>
    </p:spTree>
    <p:extLst>
      <p:ext uri="{BB962C8B-B14F-4D97-AF65-F5344CB8AC3E}">
        <p14:creationId xmlns:p14="http://schemas.microsoft.com/office/powerpoint/2010/main" val="19239145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4370</TotalTime>
  <Words>6132</Words>
  <Application>Microsoft Macintosh PowerPoint</Application>
  <PresentationFormat>A4 Paper (210x297 mm)</PresentationFormat>
  <Paragraphs>738</Paragraphs>
  <Slides>21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119</cp:revision>
  <cp:lastPrinted>2020-03-09T09:18:24Z</cp:lastPrinted>
  <dcterms:created xsi:type="dcterms:W3CDTF">2020-03-08T14:02:10Z</dcterms:created>
  <dcterms:modified xsi:type="dcterms:W3CDTF">2022-02-20T17:29:17Z</dcterms:modified>
</cp:coreProperties>
</file>