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67" r:id="rId2"/>
    <p:sldId id="266" r:id="rId3"/>
    <p:sldId id="264" r:id="rId4"/>
    <p:sldId id="263" r:id="rId5"/>
    <p:sldId id="261" r:id="rId6"/>
    <p:sldId id="288" r:id="rId7"/>
    <p:sldId id="284" r:id="rId8"/>
    <p:sldId id="314" r:id="rId9"/>
    <p:sldId id="310" r:id="rId10"/>
    <p:sldId id="312" r:id="rId11"/>
    <p:sldId id="315" r:id="rId12"/>
    <p:sldId id="285" r:id="rId13"/>
    <p:sldId id="258" r:id="rId14"/>
    <p:sldId id="268" r:id="rId15"/>
    <p:sldId id="299" r:id="rId16"/>
    <p:sldId id="313" r:id="rId17"/>
    <p:sldId id="300" r:id="rId18"/>
    <p:sldId id="301" r:id="rId19"/>
    <p:sldId id="302" r:id="rId20"/>
    <p:sldId id="303" r:id="rId21"/>
    <p:sldId id="304" r:id="rId2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43"/>
    <p:restoredTop sz="95707"/>
  </p:normalViewPr>
  <p:slideViewPr>
    <p:cSldViewPr snapToGrid="0" snapToObjects="1">
      <p:cViewPr>
        <p:scale>
          <a:sx n="133" d="100"/>
          <a:sy n="133" d="100"/>
        </p:scale>
        <p:origin x="1848" y="-1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C8890-0E2E-8C49-AA02-97D4E61C3230}" type="datetimeFigureOut">
              <a:rPr lang="en-US" smtClean="0"/>
              <a:t>2/20/22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2D1D41-4CDD-0F4B-B8C5-22A5BD86FCE4}" type="slidenum">
              <a:rPr lang="en-US" smtClean="0"/>
              <a:t>‹#›</a:t>
            </a:fld>
            <a:endParaRPr lang="en-US"/>
          </a:p>
        </p:txBody>
      </p:sp>
    </p:spTree>
    <p:extLst>
      <p:ext uri="{BB962C8B-B14F-4D97-AF65-F5344CB8AC3E}">
        <p14:creationId xmlns:p14="http://schemas.microsoft.com/office/powerpoint/2010/main" val="152075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363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701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5409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3587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4BFD0691-E684-724D-8AF3-81FDB5E4D6C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C08C49B5-C192-E84B-87E1-13ADF225A26B}"/>
              </a:ext>
            </a:extLst>
          </p:cNvPr>
          <p:cNvCxnSpPr>
            <a:cxnSpLocks/>
          </p:cNvCxnSpPr>
          <p:nvPr userDrawn="1"/>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 Box 2">
            <a:extLst>
              <a:ext uri="{FF2B5EF4-FFF2-40B4-BE49-F238E27FC236}">
                <a16:creationId xmlns:a16="http://schemas.microsoft.com/office/drawing/2014/main" id="{1CEADD70-4B95-6342-B74F-6C4E27090351}"/>
              </a:ext>
            </a:extLst>
          </p:cNvPr>
          <p:cNvSpPr txBox="1">
            <a:spLocks noChangeArrowheads="1"/>
          </p:cNvSpPr>
          <p:nvPr userDrawn="1"/>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10" name="Text Box 3">
            <a:extLst>
              <a:ext uri="{FF2B5EF4-FFF2-40B4-BE49-F238E27FC236}">
                <a16:creationId xmlns:a16="http://schemas.microsoft.com/office/drawing/2014/main" id="{0CBDEB30-4132-5C43-87EF-FDD07D69F376}"/>
              </a:ext>
            </a:extLst>
          </p:cNvPr>
          <p:cNvSpPr txBox="1">
            <a:spLocks noChangeArrowheads="1"/>
          </p:cNvSpPr>
          <p:nvPr userDrawn="1"/>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Text Box 2">
            <a:extLst>
              <a:ext uri="{FF2B5EF4-FFF2-40B4-BE49-F238E27FC236}">
                <a16:creationId xmlns:a16="http://schemas.microsoft.com/office/drawing/2014/main" id="{0D3E5DF3-86A0-4E40-9115-CA378EF1E22E}"/>
              </a:ext>
            </a:extLst>
          </p:cNvPr>
          <p:cNvSpPr txBox="1">
            <a:spLocks noChangeArrowheads="1"/>
          </p:cNvSpPr>
          <p:nvPr userDrawn="1"/>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38D7EAEE-81D3-A143-90AF-5BD10CD62252}"/>
              </a:ext>
            </a:extLst>
          </p:cNvPr>
          <p:cNvSpPr/>
          <p:nvPr userDrawn="1"/>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47D1117-4F51-1E4D-A88F-1B8C4E8B20E5}"/>
              </a:ext>
            </a:extLst>
          </p:cNvPr>
          <p:cNvGraphicFramePr>
            <a:graphicFrameLocks noGrp="1"/>
          </p:cNvGraphicFramePr>
          <p:nvPr userDrawn="1">
            <p:extLst>
              <p:ext uri="{D42A27DB-BD31-4B8C-83A1-F6EECF244321}">
                <p14:modId xmlns:p14="http://schemas.microsoft.com/office/powerpoint/2010/main" val="1753830161"/>
              </p:ext>
            </p:extLst>
          </p:nvPr>
        </p:nvGraphicFramePr>
        <p:xfrm>
          <a:off x="153954" y="212190"/>
          <a:ext cx="6486332" cy="9561047"/>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30142">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699195">
                <a:tc>
                  <a:txBody>
                    <a:bodyPr/>
                    <a:lstStyle/>
                    <a:p>
                      <a:pPr algn="ctr"/>
                      <a:r>
                        <a:rPr lang="en-US" sz="1350" b="1" dirty="0"/>
                        <a:t>Qu</a:t>
                      </a:r>
                    </a:p>
                  </a:txBody>
                  <a:tcPr anchor="ctr">
                    <a:solidFill>
                      <a:schemeClr val="bg1">
                        <a:lumMod val="85000"/>
                      </a:schemeClr>
                    </a:solidFill>
                  </a:tcPr>
                </a:tc>
                <a:tc>
                  <a:txBody>
                    <a:bodyPr/>
                    <a:lstStyle/>
                    <a:p>
                      <a:pPr lvl="0" algn="just" fontAlgn="base"/>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498225">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822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971397409"/>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68375487"/>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721749">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C3F9C67-91DF-FB43-A870-8FC7646208C6}"/>
              </a:ext>
            </a:extLst>
          </p:cNvPr>
          <p:cNvGraphicFramePr>
            <a:graphicFrameLocks noGrp="1"/>
          </p:cNvGraphicFramePr>
          <p:nvPr userDrawn="1">
            <p:extLst>
              <p:ext uri="{D42A27DB-BD31-4B8C-83A1-F6EECF244321}">
                <p14:modId xmlns:p14="http://schemas.microsoft.com/office/powerpoint/2010/main" val="3988059232"/>
              </p:ext>
            </p:extLst>
          </p:nvPr>
        </p:nvGraphicFramePr>
        <p:xfrm>
          <a:off x="153954" y="215091"/>
          <a:ext cx="6486332" cy="955165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15278">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15278">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2218618">
                <a:tc>
                  <a:txBody>
                    <a:bodyPr/>
                    <a:lstStyle/>
                    <a:p>
                      <a:pPr algn="ctr"/>
                      <a:r>
                        <a:rPr lang="en-US" sz="1350" b="1" dirty="0"/>
                        <a:t>Info</a:t>
                      </a:r>
                    </a:p>
                  </a:txBody>
                  <a:tcPr anchor="ctr">
                    <a:solidFill>
                      <a:schemeClr val="bg1">
                        <a:lumMod val="85000"/>
                      </a:schemeClr>
                    </a:solidFill>
                  </a:tcPr>
                </a:tc>
                <a:tc>
                  <a:txBody>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txBody>
                  <a:tcPr anchor="ctr"/>
                </a:tc>
                <a:extLst>
                  <a:ext uri="{0D108BD9-81ED-4DB2-BD59-A6C34878D82A}">
                    <a16:rowId xmlns:a16="http://schemas.microsoft.com/office/drawing/2014/main" val="337813050"/>
                  </a:ext>
                </a:extLst>
              </a:tr>
              <a:tr h="125436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txBody>
                  <a:tcPr anchor="ctr"/>
                </a:tc>
                <a:extLst>
                  <a:ext uri="{0D108BD9-81ED-4DB2-BD59-A6C34878D82A}">
                    <a16:rowId xmlns:a16="http://schemas.microsoft.com/office/drawing/2014/main" val="2427651414"/>
                  </a:ext>
                </a:extLst>
              </a:tr>
              <a:tr h="2713525">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txBody>
                  <a:tcPr anchor="ctr"/>
                </a:tc>
                <a:extLst>
                  <a:ext uri="{0D108BD9-81ED-4DB2-BD59-A6C34878D82A}">
                    <a16:rowId xmlns:a16="http://schemas.microsoft.com/office/drawing/2014/main" val="971397409"/>
                  </a:ext>
                </a:extLst>
              </a:tr>
              <a:tr h="1058104">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A959047C-C649-1B4D-96A5-E16AEE38B19F}"/>
              </a:ext>
            </a:extLst>
          </p:cNvPr>
          <p:cNvGraphicFramePr>
            <a:graphicFrameLocks noGrp="1"/>
          </p:cNvGraphicFramePr>
          <p:nvPr userDrawn="1">
            <p:extLst>
              <p:ext uri="{D42A27DB-BD31-4B8C-83A1-F6EECF244321}">
                <p14:modId xmlns:p14="http://schemas.microsoft.com/office/powerpoint/2010/main" val="2976584829"/>
              </p:ext>
            </p:extLst>
          </p:nvPr>
        </p:nvGraphicFramePr>
        <p:xfrm>
          <a:off x="153954" y="215090"/>
          <a:ext cx="6486332" cy="4915400"/>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1136">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514264">
                <a:tc>
                  <a:txBody>
                    <a:bodyPr/>
                    <a:lstStyle/>
                    <a:p>
                      <a:pPr algn="ctr"/>
                      <a:r>
                        <a:rPr lang="en-US" sz="1350" b="1" dirty="0"/>
                        <a:t>Practice</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algn="just"/>
                      <a:endParaRPr lang="en-US" dirty="0"/>
                    </a:p>
                    <a:p>
                      <a:pPr algn="just"/>
                      <a:endParaRPr lang="en-US" dirty="0"/>
                    </a:p>
                    <a:p>
                      <a:pPr algn="just"/>
                      <a:endParaRPr lang="en-US" dirty="0"/>
                    </a:p>
                    <a:p>
                      <a:pPr algn="just"/>
                      <a:endParaRPr lang="en-US" dirty="0"/>
                    </a:p>
                  </a:txBody>
                  <a:tcPr anchor="ctr"/>
                </a:tc>
                <a:extLst>
                  <a:ext uri="{0D108BD9-81ED-4DB2-BD59-A6C34878D82A}">
                    <a16:rowId xmlns:a16="http://schemas.microsoft.com/office/drawing/2014/main" val="319181968"/>
                  </a:ext>
                </a:extLst>
              </a:tr>
            </a:tbl>
          </a:graphicData>
        </a:graphic>
      </p:graphicFrame>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F7276384-DD56-EA46-895C-D5623D44402E}"/>
              </a:ext>
            </a:extLst>
          </p:cNvPr>
          <p:cNvGraphicFramePr>
            <a:graphicFrameLocks noGrp="1"/>
          </p:cNvGraphicFramePr>
          <p:nvPr userDrawn="1">
            <p:extLst>
              <p:ext uri="{D42A27DB-BD31-4B8C-83A1-F6EECF244321}">
                <p14:modId xmlns:p14="http://schemas.microsoft.com/office/powerpoint/2010/main" val="1402215270"/>
              </p:ext>
            </p:extLst>
          </p:nvPr>
        </p:nvGraphicFramePr>
        <p:xfrm>
          <a:off x="153954" y="215091"/>
          <a:ext cx="6486332" cy="955165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15278">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15278">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2218618">
                <a:tc>
                  <a:txBody>
                    <a:bodyPr/>
                    <a:lstStyle/>
                    <a:p>
                      <a:pPr algn="ctr"/>
                      <a:r>
                        <a:rPr lang="en-US" sz="1350" b="1" dirty="0"/>
                        <a:t>Info</a:t>
                      </a:r>
                    </a:p>
                  </a:txBody>
                  <a:tcPr anchor="ctr">
                    <a:solidFill>
                      <a:schemeClr val="bg1">
                        <a:lumMod val="85000"/>
                      </a:schemeClr>
                    </a:solidFill>
                  </a:tcPr>
                </a:tc>
                <a:tc>
                  <a:txBody>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txBody>
                  <a:tcPr anchor="ctr"/>
                </a:tc>
                <a:extLst>
                  <a:ext uri="{0D108BD9-81ED-4DB2-BD59-A6C34878D82A}">
                    <a16:rowId xmlns:a16="http://schemas.microsoft.com/office/drawing/2014/main" val="337813050"/>
                  </a:ext>
                </a:extLst>
              </a:tr>
              <a:tr h="125436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txBody>
                  <a:tcPr anchor="ctr"/>
                </a:tc>
                <a:extLst>
                  <a:ext uri="{0D108BD9-81ED-4DB2-BD59-A6C34878D82A}">
                    <a16:rowId xmlns:a16="http://schemas.microsoft.com/office/drawing/2014/main" val="2427651414"/>
                  </a:ext>
                </a:extLst>
              </a:tr>
              <a:tr h="3771629">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600" i="1" dirty="0"/>
                    </a:p>
                    <a:p>
                      <a:pPr marL="0" indent="0" algn="just">
                        <a:buFont typeface="+mj-lt"/>
                        <a:buNone/>
                      </a:pPr>
                      <a:endParaRPr lang="en-GB" sz="1350" i="1" dirty="0"/>
                    </a:p>
                    <a:p>
                      <a:pPr marL="0" indent="0" algn="just">
                        <a:buFont typeface="+mj-lt"/>
                        <a:buNone/>
                      </a:pPr>
                      <a:endParaRPr lang="en-GB" sz="1350" i="1"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extLst>
                  <a:ext uri="{0D108BD9-81ED-4DB2-BD59-A6C34878D82A}">
                    <a16:rowId xmlns:a16="http://schemas.microsoft.com/office/drawing/2014/main" val="971397409"/>
                  </a:ext>
                </a:extLst>
              </a:tr>
            </a:tbl>
          </a:graphicData>
        </a:graphic>
      </p:graphicFrame>
    </p:spTree>
    <p:extLst>
      <p:ext uri="{BB962C8B-B14F-4D97-AF65-F5344CB8AC3E}">
        <p14:creationId xmlns:p14="http://schemas.microsoft.com/office/powerpoint/2010/main" val="1354163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29AE23C-9216-8A4E-A90B-978F2B179D42}"/>
              </a:ext>
            </a:extLst>
          </p:cNvPr>
          <p:cNvGraphicFramePr>
            <a:graphicFrameLocks noGrp="1"/>
          </p:cNvGraphicFramePr>
          <p:nvPr userDrawn="1">
            <p:extLst>
              <p:ext uri="{D42A27DB-BD31-4B8C-83A1-F6EECF244321}">
                <p14:modId xmlns:p14="http://schemas.microsoft.com/office/powerpoint/2010/main" val="1093001609"/>
              </p:ext>
            </p:extLst>
          </p:nvPr>
        </p:nvGraphicFramePr>
        <p:xfrm>
          <a:off x="153954" y="215091"/>
          <a:ext cx="6486332" cy="955165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15278">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15278">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3472983">
                <a:tc>
                  <a:txBody>
                    <a:bodyPr/>
                    <a:lstStyle/>
                    <a:p>
                      <a:pPr algn="ctr"/>
                      <a:r>
                        <a:rPr lang="en-US" sz="1350" b="1" dirty="0"/>
                        <a:t>Info</a:t>
                      </a:r>
                    </a:p>
                    <a:p>
                      <a:pPr algn="ctr"/>
                      <a:r>
                        <a:rPr lang="en-US" sz="1350" b="1" dirty="0"/>
                        <a:t>Top Tip</a:t>
                      </a:r>
                    </a:p>
                  </a:txBody>
                  <a:tcPr anchor="ctr">
                    <a:solidFill>
                      <a:schemeClr val="bg1">
                        <a:lumMod val="85000"/>
                      </a:schemeClr>
                    </a:solidFill>
                  </a:tcPr>
                </a:tc>
                <a:tc>
                  <a:txBody>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txBody>
                  <a:tcPr anchor="ctr"/>
                </a:tc>
                <a:extLst>
                  <a:ext uri="{0D108BD9-81ED-4DB2-BD59-A6C34878D82A}">
                    <a16:rowId xmlns:a16="http://schemas.microsoft.com/office/drawing/2014/main" val="337813050"/>
                  </a:ext>
                </a:extLst>
              </a:tr>
              <a:tr h="3771629">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600" i="1" dirty="0"/>
                    </a:p>
                    <a:p>
                      <a:pPr marL="0" indent="0" algn="just">
                        <a:buFont typeface="+mj-lt"/>
                        <a:buNone/>
                      </a:pPr>
                      <a:endParaRPr lang="en-GB" sz="1350" i="1" dirty="0"/>
                    </a:p>
                    <a:p>
                      <a:pPr marL="0" indent="0" algn="just">
                        <a:buFont typeface="+mj-lt"/>
                        <a:buNone/>
                      </a:pPr>
                      <a:endParaRPr lang="en-GB" sz="1350" i="1"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2000" i="0" dirty="0"/>
                    </a:p>
                  </a:txBody>
                  <a:tcPr anchor="ctr"/>
                </a:tc>
                <a:extLst>
                  <a:ext uri="{0D108BD9-81ED-4DB2-BD59-A6C34878D82A}">
                    <a16:rowId xmlns:a16="http://schemas.microsoft.com/office/drawing/2014/main" val="971397409"/>
                  </a:ext>
                </a:extLst>
              </a:tr>
            </a:tbl>
          </a:graphicData>
        </a:graphic>
      </p:graphicFrame>
    </p:spTree>
    <p:extLst>
      <p:ext uri="{BB962C8B-B14F-4D97-AF65-F5344CB8AC3E}">
        <p14:creationId xmlns:p14="http://schemas.microsoft.com/office/powerpoint/2010/main" val="3498606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2/20/22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F480309-1515-4947-AC19-41BBCEE7DA56}"/>
              </a:ext>
            </a:extLst>
          </p:cNvPr>
          <p:cNvSpPr txBox="1"/>
          <p:nvPr/>
        </p:nvSpPr>
        <p:spPr>
          <a:xfrm>
            <a:off x="268976" y="5822831"/>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your Physics 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
        <p:nvSpPr>
          <p:cNvPr id="10" name="TextBox 9">
            <a:extLst>
              <a:ext uri="{FF2B5EF4-FFF2-40B4-BE49-F238E27FC236}">
                <a16:creationId xmlns:a16="http://schemas.microsoft.com/office/drawing/2014/main" id="{FE7405FB-2469-FB41-BC0D-5E4492E6F42E}"/>
              </a:ext>
            </a:extLst>
          </p:cNvPr>
          <p:cNvSpPr txBox="1"/>
          <p:nvPr/>
        </p:nvSpPr>
        <p:spPr>
          <a:xfrm>
            <a:off x="48126" y="453524"/>
            <a:ext cx="3623733" cy="2862322"/>
          </a:xfrm>
          <a:prstGeom prst="rect">
            <a:avLst/>
          </a:prstGeom>
          <a:noFill/>
        </p:spPr>
        <p:txBody>
          <a:bodyPr wrap="square" rtlCol="0">
            <a:spAutoFit/>
          </a:bodyPr>
          <a:lstStyle/>
          <a:p>
            <a:pPr algn="ctr"/>
            <a:r>
              <a:rPr lang="en-US" sz="4000" b="1" dirty="0"/>
              <a:t>Physics Paper 1 </a:t>
            </a:r>
          </a:p>
          <a:p>
            <a:pPr algn="ctr"/>
            <a:endParaRPr lang="en-US" sz="2000" b="1" dirty="0"/>
          </a:p>
          <a:p>
            <a:pPr algn="ctr"/>
            <a:r>
              <a:rPr lang="en-US" sz="4000" b="1" dirty="0"/>
              <a:t>Model Exam Question Booklet</a:t>
            </a:r>
          </a:p>
        </p:txBody>
      </p:sp>
      <p:sp>
        <p:nvSpPr>
          <p:cNvPr id="15" name="Rectangle 14">
            <a:extLst>
              <a:ext uri="{FF2B5EF4-FFF2-40B4-BE49-F238E27FC236}">
                <a16:creationId xmlns:a16="http://schemas.microsoft.com/office/drawing/2014/main" id="{E14374FA-EFB3-BF42-A0A7-0F198C20DC8B}"/>
              </a:ext>
            </a:extLst>
          </p:cNvPr>
          <p:cNvSpPr/>
          <p:nvPr/>
        </p:nvSpPr>
        <p:spPr>
          <a:xfrm>
            <a:off x="240633" y="6109166"/>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D60FF4B-02A0-DB46-89EF-A0BE64DE084F}"/>
              </a:ext>
            </a:extLst>
          </p:cNvPr>
          <p:cNvSpPr/>
          <p:nvPr/>
        </p:nvSpPr>
        <p:spPr>
          <a:xfrm>
            <a:off x="259831" y="7383085"/>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AC63F4-3000-9D4F-B3F9-C11D3986CB77}"/>
              </a:ext>
            </a:extLst>
          </p:cNvPr>
          <p:cNvSpPr/>
          <p:nvPr/>
        </p:nvSpPr>
        <p:spPr>
          <a:xfrm>
            <a:off x="144547" y="5630125"/>
            <a:ext cx="3312796" cy="369332"/>
          </a:xfrm>
          <a:prstGeom prst="rect">
            <a:avLst/>
          </a:prstGeom>
        </p:spPr>
        <p:txBody>
          <a:bodyPr wrap="square">
            <a:spAutoFit/>
          </a:bodyPr>
          <a:lstStyle/>
          <a:p>
            <a:pPr algn="just"/>
            <a:r>
              <a:rPr lang="en-US" b="1" dirty="0"/>
              <a:t>This booklet is split into 3 parts:</a:t>
            </a:r>
          </a:p>
        </p:txBody>
      </p:sp>
      <p:sp>
        <p:nvSpPr>
          <p:cNvPr id="19" name="Rectangle 18">
            <a:extLst>
              <a:ext uri="{FF2B5EF4-FFF2-40B4-BE49-F238E27FC236}">
                <a16:creationId xmlns:a16="http://schemas.microsoft.com/office/drawing/2014/main" id="{D3085593-5181-EB48-ADD6-00B1416A1DBC}"/>
              </a:ext>
            </a:extLst>
          </p:cNvPr>
          <p:cNvSpPr/>
          <p:nvPr/>
        </p:nvSpPr>
        <p:spPr>
          <a:xfrm>
            <a:off x="268975" y="8657004"/>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10EB0D7-F430-694C-9814-0DECCED54877}"/>
              </a:ext>
            </a:extLst>
          </p:cNvPr>
          <p:cNvSpPr txBox="1"/>
          <p:nvPr/>
        </p:nvSpPr>
        <p:spPr>
          <a:xfrm>
            <a:off x="-7049" y="3968325"/>
            <a:ext cx="3758647" cy="1384995"/>
          </a:xfrm>
          <a:prstGeom prst="rect">
            <a:avLst/>
          </a:prstGeom>
          <a:noFill/>
        </p:spPr>
        <p:txBody>
          <a:bodyPr wrap="square" rtlCol="0">
            <a:spAutoFit/>
          </a:bodyPr>
          <a:lstStyle/>
          <a:p>
            <a:pPr algn="ctr"/>
            <a:r>
              <a:rPr lang="en-US" sz="2800" b="1" dirty="0">
                <a:solidFill>
                  <a:schemeClr val="accent1"/>
                </a:solidFill>
              </a:rPr>
              <a:t>Essential Content for the 2022 </a:t>
            </a:r>
            <a:r>
              <a:rPr lang="en-US" sz="2800" b="1" u="sng" dirty="0">
                <a:solidFill>
                  <a:schemeClr val="accent1"/>
                </a:solidFill>
              </a:rPr>
              <a:t>Foundation</a:t>
            </a:r>
            <a:r>
              <a:rPr lang="en-US" sz="2800" b="1" dirty="0">
                <a:solidFill>
                  <a:schemeClr val="accent1"/>
                </a:solidFill>
              </a:rPr>
              <a:t> Trilogy Science Exam</a:t>
            </a:r>
          </a:p>
        </p:txBody>
      </p:sp>
      <p:graphicFrame>
        <p:nvGraphicFramePr>
          <p:cNvPr id="12" name="Table 11">
            <a:extLst>
              <a:ext uri="{FF2B5EF4-FFF2-40B4-BE49-F238E27FC236}">
                <a16:creationId xmlns:a16="http://schemas.microsoft.com/office/drawing/2014/main" id="{E4424337-ADAC-4247-A3F9-3D3AAA507CF0}"/>
              </a:ext>
            </a:extLst>
          </p:cNvPr>
          <p:cNvGraphicFramePr>
            <a:graphicFrameLocks noGrp="1"/>
          </p:cNvGraphicFramePr>
          <p:nvPr>
            <p:extLst>
              <p:ext uri="{D42A27DB-BD31-4B8C-83A1-F6EECF244321}">
                <p14:modId xmlns:p14="http://schemas.microsoft.com/office/powerpoint/2010/main" val="4233510245"/>
              </p:ext>
            </p:extLst>
          </p:nvPr>
        </p:nvGraphicFramePr>
        <p:xfrm>
          <a:off x="3789810" y="616672"/>
          <a:ext cx="2846757" cy="3962400"/>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251460">
                <a:tc gridSpan="2">
                  <a:txBody>
                    <a:bodyPr/>
                    <a:lstStyle/>
                    <a:p>
                      <a:pPr algn="ctr">
                        <a:spcAft>
                          <a:spcPts val="0"/>
                        </a:spcAft>
                      </a:pPr>
                      <a:r>
                        <a:rPr lang="en-US" sz="2000" b="1" dirty="0">
                          <a:effectLst/>
                        </a:rPr>
                        <a:t>Physics Paper 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179070">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P1</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Energy stores and transfers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739149109"/>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P3</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Energy resources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08232980"/>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P4</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Electric circuits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317522224"/>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P6</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Particle model of matter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13658875"/>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P7</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Radioactivity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93227536"/>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RP14</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Specific Heat Capacity</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953137206"/>
                  </a:ext>
                </a:extLst>
              </a:tr>
              <a:tr h="48768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RP16</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Investigating  I-V Characteristics</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3495195"/>
                  </a:ext>
                </a:extLst>
              </a:tr>
            </a:tbl>
          </a:graphicData>
        </a:graphic>
      </p:graphicFrame>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Object or group of objects.</a:t>
            </a:r>
          </a:p>
          <a:p>
            <a:pPr marL="228600" lvl="0" indent="-228600" algn="just">
              <a:buFont typeface="+mj-lt"/>
              <a:buAutoNum type="arabicPeriod"/>
            </a:pPr>
            <a:r>
              <a:rPr lang="en-GB" sz="1100" dirty="0"/>
              <a:t>It gains gravitational potential energy and kinetic energy decreases.</a:t>
            </a:r>
          </a:p>
          <a:p>
            <a:pPr marL="228600" lvl="0" indent="-228600" algn="just">
              <a:buFont typeface="+mj-lt"/>
              <a:buAutoNum type="arabicPeriod"/>
            </a:pPr>
            <a:r>
              <a:rPr lang="en-GB" sz="1100" dirty="0"/>
              <a:t>The kinetic energy is transferred to heat and sound and kinetic energy of the obstacle that was hit.</a:t>
            </a:r>
          </a:p>
          <a:p>
            <a:pPr marL="228600" lvl="0" indent="-228600" algn="just">
              <a:buFont typeface="+mj-lt"/>
              <a:buAutoNum type="arabicPeriod"/>
            </a:pPr>
            <a:r>
              <a:rPr lang="en-GB" sz="1100" dirty="0"/>
              <a:t>Work is done by a force on an object. This work is converted to the object's kinetic store.</a:t>
            </a:r>
          </a:p>
          <a:p>
            <a:pPr marL="228600" lvl="0" indent="-228600" algn="just">
              <a:buFont typeface="+mj-lt"/>
              <a:buAutoNum type="arabicPeriod"/>
            </a:pPr>
            <a:r>
              <a:rPr lang="en-GB" sz="1100" dirty="0"/>
              <a:t>The kinetic energy of the vehicle decreases while energy is dissipated through heat and sound.</a:t>
            </a:r>
          </a:p>
          <a:p>
            <a:pPr marL="228600" lvl="0" indent="-228600" algn="just">
              <a:buFont typeface="+mj-lt"/>
              <a:buAutoNum type="arabicPeriod"/>
            </a:pPr>
            <a:r>
              <a:rPr lang="en-GB" sz="1100" dirty="0"/>
              <a:t>Energy transfers from the electrical store of the mains power supply to the thermal store of the water.</a:t>
            </a:r>
          </a:p>
          <a:p>
            <a:pPr marL="228600" lvl="0" indent="-228600" algn="just">
              <a:buFont typeface="+mj-lt"/>
              <a:buAutoNum type="arabicPeriod"/>
            </a:pPr>
            <a:r>
              <a:rPr lang="en-GB" sz="1100" dirty="0"/>
              <a:t>Kinetic Energy = 0.5 x mass x (speed)</a:t>
            </a:r>
            <a:r>
              <a:rPr lang="en-GB" sz="1100" baseline="30000" dirty="0"/>
              <a:t>2</a:t>
            </a:r>
            <a:endParaRPr lang="en-GB" sz="1100" dirty="0"/>
          </a:p>
          <a:p>
            <a:pPr marL="228600" lvl="0" indent="-228600" algn="just">
              <a:buFont typeface="+mj-lt"/>
              <a:buAutoNum type="arabicPeriod"/>
            </a:pPr>
            <a:r>
              <a:rPr lang="en-GB" sz="1100" dirty="0"/>
              <a:t>Joules, J</a:t>
            </a:r>
          </a:p>
          <a:p>
            <a:pPr marL="228600" lvl="0" indent="-228600" algn="just">
              <a:buFont typeface="+mj-lt"/>
              <a:buAutoNum type="arabicPeriod"/>
            </a:pPr>
            <a:r>
              <a:rPr lang="en-GB" sz="1100" dirty="0"/>
              <a:t>Kilograms, Kg</a:t>
            </a:r>
          </a:p>
          <a:p>
            <a:pPr marL="228600" lvl="0" indent="-228600" algn="just">
              <a:buFont typeface="+mj-lt"/>
              <a:buAutoNum type="arabicPeriod"/>
            </a:pPr>
            <a:r>
              <a:rPr lang="en-GB" sz="1100" dirty="0"/>
              <a:t>Metres per second, m/s</a:t>
            </a:r>
          </a:p>
          <a:p>
            <a:pPr marL="228600" lvl="0" indent="-228600" algn="just">
              <a:buFont typeface="+mj-lt"/>
              <a:buAutoNum type="arabicPeriod"/>
            </a:pPr>
            <a:r>
              <a:rPr lang="en-GB" sz="1100" dirty="0"/>
              <a:t>Joules, J</a:t>
            </a:r>
          </a:p>
          <a:p>
            <a:pPr marL="228600" lvl="0" indent="-228600" algn="just">
              <a:buFont typeface="+mj-lt"/>
              <a:buAutoNum type="arabicPeriod"/>
            </a:pPr>
            <a:r>
              <a:rPr lang="en-GB" sz="1100" dirty="0"/>
              <a:t>Newtons per metre, N/m</a:t>
            </a:r>
          </a:p>
          <a:p>
            <a:pPr marL="228600" lvl="0" indent="-228600" algn="just">
              <a:buFont typeface="+mj-lt"/>
              <a:buAutoNum type="arabicPeriod"/>
            </a:pPr>
            <a:r>
              <a:rPr lang="en-GB" sz="1100" dirty="0"/>
              <a:t>Metres, m</a:t>
            </a:r>
          </a:p>
          <a:p>
            <a:pPr marL="228600" lvl="0" indent="-228600" algn="just">
              <a:buFont typeface="+mj-lt"/>
              <a:buAutoNum type="arabicPeriod"/>
            </a:pPr>
            <a:r>
              <a:rPr lang="en-GB" sz="1100" dirty="0"/>
              <a:t>GPE = mass x gravitational field strength x height</a:t>
            </a:r>
          </a:p>
          <a:p>
            <a:pPr marL="228600" indent="-228600" algn="just">
              <a:buFont typeface="+mj-lt"/>
              <a:buAutoNum type="arabicPeriod"/>
            </a:pPr>
            <a:endParaRPr lang="en-GB" sz="1100" dirty="0"/>
          </a:p>
          <a:p>
            <a:pPr marL="228600" lvl="0" indent="-228600" algn="just">
              <a:buFont typeface="+mj-lt"/>
              <a:buAutoNum type="arabicPeriod"/>
            </a:pPr>
            <a:r>
              <a:rPr lang="en-GB" sz="1100" dirty="0"/>
              <a:t>Joules, J</a:t>
            </a:r>
          </a:p>
          <a:p>
            <a:pPr marL="228600" lvl="0" indent="-228600" algn="just">
              <a:buFont typeface="+mj-lt"/>
              <a:buAutoNum type="arabicPeriod"/>
            </a:pPr>
            <a:r>
              <a:rPr lang="en-GB" sz="1100" dirty="0"/>
              <a:t>Newtons per kilogram, N/kg</a:t>
            </a:r>
          </a:p>
          <a:p>
            <a:pPr marL="228600" lvl="0" indent="-228600" algn="just">
              <a:buFont typeface="+mj-lt"/>
              <a:buAutoNum type="arabicPeriod"/>
            </a:pPr>
            <a:r>
              <a:rPr lang="en-GB" sz="1100" dirty="0"/>
              <a:t>Metres, m</a:t>
            </a:r>
          </a:p>
          <a:p>
            <a:pPr marL="228600" lvl="0" indent="-228600" algn="just">
              <a:buFont typeface="+mj-lt"/>
              <a:buAutoNum type="arabicPeriod"/>
            </a:pPr>
            <a:r>
              <a:rPr lang="en-GB" sz="1100" dirty="0"/>
              <a:t>The rate at which energy is transferred or the rate at which work is done.</a:t>
            </a:r>
          </a:p>
          <a:p>
            <a:pPr marL="228600" lvl="0" indent="-228600" algn="just">
              <a:buFont typeface="+mj-lt"/>
              <a:buAutoNum type="arabicPeriod"/>
            </a:pPr>
            <a:r>
              <a:rPr lang="en-GB" sz="1100" dirty="0"/>
              <a:t>Power = Energy Transferred / Time</a:t>
            </a:r>
          </a:p>
          <a:p>
            <a:pPr marL="228600" indent="-228600" algn="just">
              <a:buFont typeface="+mj-lt"/>
              <a:buAutoNum type="arabicPeriod"/>
            </a:pPr>
            <a:endParaRPr lang="en-GB" sz="1100" dirty="0"/>
          </a:p>
          <a:p>
            <a:pPr marL="228600" lvl="0" indent="-228600" algn="just">
              <a:buFont typeface="+mj-lt"/>
              <a:buAutoNum type="arabicPeriod"/>
            </a:pPr>
            <a:r>
              <a:rPr lang="en-GB" sz="1100" dirty="0"/>
              <a:t>Power = Work Done / Time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Watts, W</a:t>
            </a:r>
          </a:p>
          <a:p>
            <a:pPr marL="228600" lvl="0" indent="-228600" algn="just">
              <a:buFont typeface="+mj-lt"/>
              <a:buAutoNum type="arabicPeriod"/>
            </a:pPr>
            <a:r>
              <a:rPr lang="en-GB" sz="1100" dirty="0"/>
              <a:t>Joules, J</a:t>
            </a:r>
          </a:p>
          <a:p>
            <a:pPr marL="228600" lvl="0" indent="-228600" algn="just">
              <a:buFont typeface="+mj-lt"/>
              <a:buAutoNum type="arabicPeriod"/>
            </a:pPr>
            <a:r>
              <a:rPr lang="en-GB" sz="1100" dirty="0"/>
              <a:t>Seconds, s</a:t>
            </a:r>
          </a:p>
          <a:p>
            <a:pPr marL="228600" lvl="0" indent="-228600" algn="just">
              <a:buFont typeface="+mj-lt"/>
              <a:buAutoNum type="arabicPeriod"/>
            </a:pPr>
            <a:r>
              <a:rPr lang="en-GB" sz="1100" dirty="0"/>
              <a:t>Joules, J</a:t>
            </a:r>
          </a:p>
          <a:p>
            <a:pPr marL="228600" lvl="0" indent="-228600" algn="just">
              <a:buFont typeface="+mj-lt"/>
              <a:buAutoNum type="arabicPeriod"/>
            </a:pPr>
            <a:r>
              <a:rPr lang="en-GB" sz="1100" dirty="0"/>
              <a:t>1 watt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a system?</a:t>
            </a:r>
          </a:p>
          <a:p>
            <a:pPr marL="228600" lvl="0" indent="-228600" algn="just">
              <a:buFont typeface="+mj-lt"/>
              <a:buAutoNum type="arabicPeriod"/>
            </a:pPr>
            <a:r>
              <a:rPr lang="en-GB" sz="1100" dirty="0"/>
              <a:t>What happens in terms of energy when an object is projected upwards?</a:t>
            </a:r>
          </a:p>
          <a:p>
            <a:pPr marL="228600" lvl="0" indent="-228600" algn="just">
              <a:buFont typeface="+mj-lt"/>
              <a:buAutoNum type="arabicPeriod"/>
            </a:pPr>
            <a:r>
              <a:rPr lang="en-GB" sz="1100" dirty="0"/>
              <a:t>What happens in terms of energy when a moving object hits an obstacle?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in terms of energy when an object is accelerated by a constant force?</a:t>
            </a:r>
          </a:p>
          <a:p>
            <a:pPr marL="228600" lvl="0" indent="-228600" algn="just">
              <a:buFont typeface="+mj-lt"/>
              <a:buAutoNum type="arabicPeriod"/>
            </a:pPr>
            <a:r>
              <a:rPr lang="en-GB" sz="1100" dirty="0"/>
              <a:t>What happens in terms of energy when a vehicle is slowing down?</a:t>
            </a:r>
          </a:p>
          <a:p>
            <a:pPr marL="228600" lvl="0" indent="-228600" algn="just">
              <a:buFont typeface="+mj-lt"/>
              <a:buAutoNum type="arabicPeriod"/>
            </a:pPr>
            <a:r>
              <a:rPr lang="en-GB" sz="1100" dirty="0"/>
              <a:t>What happens in terms of energy when water is brought to the boil in an electric kettle?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formula for kinetic energy?</a:t>
            </a:r>
          </a:p>
          <a:p>
            <a:pPr marL="228600" lvl="0" indent="-228600" algn="just">
              <a:buFont typeface="+mj-lt"/>
              <a:buAutoNum type="arabicPeriod"/>
            </a:pPr>
            <a:r>
              <a:rPr lang="en-GB" sz="1100" dirty="0"/>
              <a:t>What is the unit for kinetic energy?</a:t>
            </a:r>
          </a:p>
          <a:p>
            <a:pPr marL="228600" lvl="0" indent="-228600" algn="just">
              <a:buFont typeface="+mj-lt"/>
              <a:buAutoNum type="arabicPeriod"/>
            </a:pPr>
            <a:r>
              <a:rPr lang="en-GB" sz="1100" dirty="0"/>
              <a:t>What is the unit for mass?</a:t>
            </a:r>
          </a:p>
          <a:p>
            <a:pPr marL="228600" lvl="0" indent="-228600" algn="just">
              <a:buFont typeface="+mj-lt"/>
              <a:buAutoNum type="arabicPeriod"/>
            </a:pPr>
            <a:r>
              <a:rPr lang="en-GB" sz="1100" dirty="0"/>
              <a:t>What is the unit for speed?</a:t>
            </a:r>
          </a:p>
          <a:p>
            <a:pPr marL="228600" lvl="0" indent="-228600" algn="just">
              <a:buFont typeface="+mj-lt"/>
              <a:buAutoNum type="arabicPeriod"/>
            </a:pPr>
            <a:r>
              <a:rPr lang="en-GB" sz="1100" dirty="0"/>
              <a:t>What is the unit for elastic potential energy?</a:t>
            </a:r>
          </a:p>
          <a:p>
            <a:pPr marL="228600" lvl="0" indent="-228600" algn="just">
              <a:buFont typeface="+mj-lt"/>
              <a:buAutoNum type="arabicPeriod"/>
            </a:pPr>
            <a:r>
              <a:rPr lang="en-GB" sz="1100" dirty="0"/>
              <a:t>What is the unit for spring constant?</a:t>
            </a:r>
          </a:p>
          <a:p>
            <a:pPr marL="228600" lvl="0" indent="-228600" algn="just">
              <a:buFont typeface="+mj-lt"/>
              <a:buAutoNum type="arabicPeriod"/>
            </a:pPr>
            <a:r>
              <a:rPr lang="en-GB" sz="1100" dirty="0"/>
              <a:t>What is the unit for extension?</a:t>
            </a:r>
          </a:p>
          <a:p>
            <a:pPr marL="228600" lvl="0" indent="-228600" algn="just">
              <a:buFont typeface="+mj-lt"/>
              <a:buAutoNum type="arabicPeriod"/>
            </a:pPr>
            <a:r>
              <a:rPr lang="en-GB" sz="1100" dirty="0"/>
              <a:t>What is the formula for gravitational potential energy?</a:t>
            </a:r>
          </a:p>
          <a:p>
            <a:pPr marL="228600" lvl="0" indent="-228600" algn="just">
              <a:buFont typeface="+mj-lt"/>
              <a:buAutoNum type="arabicPeriod"/>
            </a:pPr>
            <a:r>
              <a:rPr lang="en-GB" sz="1100" dirty="0"/>
              <a:t>What is the unit for GPE?</a:t>
            </a:r>
          </a:p>
          <a:p>
            <a:pPr marL="228600" lvl="0" indent="-228600" algn="just">
              <a:buFont typeface="+mj-lt"/>
              <a:buAutoNum type="arabicPeriod"/>
            </a:pPr>
            <a:r>
              <a:rPr lang="en-GB" sz="1100" dirty="0"/>
              <a:t>What is the unit for gravitational field strength?</a:t>
            </a:r>
          </a:p>
          <a:p>
            <a:pPr marL="228600" lvl="0" indent="-228600" algn="just">
              <a:buFont typeface="+mj-lt"/>
              <a:buAutoNum type="arabicPeriod"/>
            </a:pPr>
            <a:r>
              <a:rPr lang="en-GB" sz="1100" dirty="0"/>
              <a:t>What is the unit for height?</a:t>
            </a:r>
          </a:p>
          <a:p>
            <a:pPr marL="228600" lvl="0" indent="-228600" algn="just">
              <a:buFont typeface="+mj-lt"/>
              <a:buAutoNum type="arabicPeriod"/>
            </a:pPr>
            <a:r>
              <a:rPr lang="en-GB" sz="1100" dirty="0"/>
              <a:t>What is the definition of power?</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formula would you use to calculate power if you had a value for energy transferred?</a:t>
            </a:r>
          </a:p>
          <a:p>
            <a:pPr marL="228600" lvl="0" indent="-228600" algn="just">
              <a:buFont typeface="+mj-lt"/>
              <a:buAutoNum type="arabicPeriod"/>
            </a:pPr>
            <a:r>
              <a:rPr lang="en-GB" sz="1100" dirty="0"/>
              <a:t>What formula would you use to calculate power if you had a value for work done?</a:t>
            </a:r>
          </a:p>
          <a:p>
            <a:pPr marL="228600" lvl="0" indent="-228600" algn="just">
              <a:buFont typeface="+mj-lt"/>
              <a:buAutoNum type="arabicPeriod"/>
            </a:pPr>
            <a:r>
              <a:rPr lang="en-GB" sz="1100" dirty="0"/>
              <a:t>What is the unit for power?</a:t>
            </a:r>
          </a:p>
          <a:p>
            <a:pPr marL="228600" lvl="0" indent="-228600" algn="just">
              <a:buFont typeface="+mj-lt"/>
              <a:buAutoNum type="arabicPeriod"/>
            </a:pPr>
            <a:r>
              <a:rPr lang="en-GB" sz="1100" dirty="0"/>
              <a:t>What is the unit for energy transferred?</a:t>
            </a:r>
          </a:p>
          <a:p>
            <a:pPr marL="228600" lvl="0" indent="-228600" algn="just">
              <a:buFont typeface="+mj-lt"/>
              <a:buAutoNum type="arabicPeriod"/>
            </a:pPr>
            <a:r>
              <a:rPr lang="en-GB" sz="1100" dirty="0"/>
              <a:t>What is the unit for time?</a:t>
            </a:r>
          </a:p>
          <a:p>
            <a:pPr marL="228600" lvl="0" indent="-228600" algn="just">
              <a:buFont typeface="+mj-lt"/>
              <a:buAutoNum type="arabicPeriod"/>
            </a:pPr>
            <a:r>
              <a:rPr lang="en-GB" sz="1100" dirty="0"/>
              <a:t>What is the unit for work done?</a:t>
            </a:r>
          </a:p>
          <a:p>
            <a:pPr marL="228600" lvl="0" indent="-228600" algn="just">
              <a:buFont typeface="+mj-lt"/>
              <a:buAutoNum type="arabicPeriod"/>
            </a:pPr>
            <a:r>
              <a:rPr lang="en-GB" sz="1100" dirty="0"/>
              <a:t>What is an energy transfer of 1 joule per second equal to?</a:t>
            </a:r>
          </a:p>
          <a:p>
            <a:r>
              <a:rPr lang="en-GB" b="1" dirty="0"/>
              <a:t> </a:t>
            </a:r>
            <a:endParaRPr lang="en-GB" dirty="0"/>
          </a:p>
          <a:p>
            <a:r>
              <a:rPr lang="en-GB" b="1" dirty="0"/>
              <a:t> </a:t>
            </a:r>
            <a:endParaRPr lang="en-GB"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P</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Energy Conservation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0157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Fossil fuels, nuclear, biofuel, wind, hydroelectricity, geothermal, tidal, sun and water waves.</a:t>
            </a:r>
          </a:p>
          <a:p>
            <a:pPr marL="228600" lvl="0" indent="-228600" algn="just">
              <a:buFont typeface="+mj-lt"/>
              <a:buAutoNum type="arabicPeriod"/>
            </a:pPr>
            <a:r>
              <a:rPr lang="en-GB" sz="1100" dirty="0"/>
              <a:t>Coal, oil and natural gas.</a:t>
            </a:r>
          </a:p>
          <a:p>
            <a:pPr marL="228600" lvl="0" indent="-228600" algn="just">
              <a:buFont typeface="+mj-lt"/>
              <a:buAutoNum type="arabicPeriod"/>
            </a:pPr>
            <a:r>
              <a:rPr lang="en-GB" sz="1100" dirty="0"/>
              <a:t>A resource that is replenished as it is used.</a:t>
            </a:r>
          </a:p>
          <a:p>
            <a:pPr marL="228600" lvl="0" indent="-228600" algn="just">
              <a:buFont typeface="+mj-lt"/>
              <a:buAutoNum type="arabicPeriod"/>
            </a:pPr>
            <a:r>
              <a:rPr lang="en-GB" sz="1100" dirty="0"/>
              <a:t>A resource that is used faster than it can be replenished.  It will run out eventually.</a:t>
            </a:r>
          </a:p>
          <a:p>
            <a:pPr marL="228600" lvl="0" indent="-228600" algn="just">
              <a:buFont typeface="+mj-lt"/>
              <a:buAutoNum type="arabicPeriod"/>
            </a:pPr>
            <a:r>
              <a:rPr lang="en-GB" sz="1100" dirty="0"/>
              <a:t>Transport, electricity generation and heating.</a:t>
            </a:r>
          </a:p>
          <a:p>
            <a:pPr marL="228600" lvl="0" indent="-228600" algn="just">
              <a:buFont typeface="+mj-lt"/>
              <a:buAutoNum type="arabicPeriod"/>
            </a:pPr>
            <a:r>
              <a:rPr lang="en-GB" sz="1100" dirty="0"/>
              <a:t>Biofuel, wind, hydroelectricity, geothermal, tidal, wave and the sun.</a:t>
            </a:r>
          </a:p>
          <a:p>
            <a:pPr marL="228600" lvl="0" indent="-228600" algn="just">
              <a:buFont typeface="+mj-lt"/>
              <a:buAutoNum type="arabicPeriod"/>
            </a:pPr>
            <a:r>
              <a:rPr lang="en-GB" sz="1100" dirty="0"/>
              <a:t>Coal, oil, natural gas and nuclear.</a:t>
            </a:r>
          </a:p>
          <a:p>
            <a:pPr marL="228600" indent="-228600" algn="just">
              <a:buFont typeface="+mj-lt"/>
              <a:buAutoNum type="arabicPeriod"/>
            </a:pPr>
            <a:endParaRPr lang="en-GB" sz="1100" dirty="0"/>
          </a:p>
          <a:p>
            <a:pPr marL="228600" lvl="0" indent="-228600" algn="just">
              <a:buFont typeface="+mj-lt"/>
              <a:buAutoNum type="arabicPeriod"/>
            </a:pPr>
            <a:r>
              <a:rPr lang="en-GB" sz="1100" dirty="0"/>
              <a:t>The wind has kinetic energy which turns the blades on a wind turbine.  The turbine turns and this turns a turbine.</a:t>
            </a:r>
          </a:p>
          <a:p>
            <a:pPr marL="228600" lvl="0" indent="-228600" algn="just">
              <a:buFont typeface="+mj-lt"/>
              <a:buAutoNum type="arabicPeriod"/>
            </a:pPr>
            <a:r>
              <a:rPr lang="en-GB" sz="1100" dirty="0"/>
              <a:t>Renewable, conserves fossil fuels, no release of pollutant gases, does not contribute to global warming.</a:t>
            </a:r>
          </a:p>
          <a:p>
            <a:pPr marL="228600" lvl="0" indent="-228600" algn="just">
              <a:buFont typeface="+mj-lt"/>
              <a:buAutoNum type="arabicPeriod"/>
            </a:pPr>
            <a:r>
              <a:rPr lang="en-GB" sz="1100" dirty="0"/>
              <a:t>Noise pollution, visual pollution, kills birds, don’t work when it’s not windy.</a:t>
            </a:r>
          </a:p>
          <a:p>
            <a:pPr marL="228600" lvl="0" indent="-228600" algn="just">
              <a:buFont typeface="+mj-lt"/>
              <a:buAutoNum type="arabicPeriod"/>
            </a:pPr>
            <a:r>
              <a:rPr lang="en-GB" sz="1100" dirty="0"/>
              <a:t>Renewable, conserves fossil fuels, no release of pollutant gases, does not contribute to global warming.</a:t>
            </a:r>
          </a:p>
          <a:p>
            <a:pPr marL="228600" lvl="0" indent="-228600" algn="just">
              <a:buFont typeface="+mj-lt"/>
              <a:buAutoNum type="arabicPeriod"/>
            </a:pPr>
            <a:r>
              <a:rPr lang="en-GB" sz="1100" dirty="0"/>
              <a:t>Noise pollution, visual pollution, kills fish, low power output.</a:t>
            </a:r>
          </a:p>
          <a:p>
            <a:pPr marL="228600" lvl="0" indent="-228600" algn="just">
              <a:buFont typeface="+mj-lt"/>
              <a:buAutoNum type="arabicPeriod"/>
            </a:pPr>
            <a:r>
              <a:rPr lang="en-GB" sz="1100" dirty="0"/>
              <a:t>Cold water is pumped into the ground and is heated by hot rocks.  The water returns to the surface as stem.  The moving steam turns a turbine which turns a generator.</a:t>
            </a:r>
          </a:p>
          <a:p>
            <a:pPr marL="228600" lvl="0" indent="-228600" algn="just">
              <a:buFont typeface="+mj-lt"/>
              <a:buAutoNum type="arabicPeriod"/>
            </a:pPr>
            <a:r>
              <a:rPr lang="en-GB" sz="1100" dirty="0"/>
              <a:t>Energy from the Earth’s core is used to heat water.</a:t>
            </a:r>
          </a:p>
          <a:p>
            <a:pPr marL="228600" lvl="0" indent="-228600" algn="just">
              <a:buFont typeface="+mj-lt"/>
              <a:buAutoNum type="arabicPeriod"/>
            </a:pPr>
            <a:r>
              <a:rPr lang="en-GB" sz="1100" dirty="0"/>
              <a:t>Fission of uranium nuclei which is used to heat water.</a:t>
            </a:r>
          </a:p>
          <a:p>
            <a:pPr marL="228600" lvl="0" indent="-228600" algn="just">
              <a:buFont typeface="+mj-lt"/>
              <a:buAutoNum type="arabicPeriod"/>
            </a:pPr>
            <a:r>
              <a:rPr lang="en-GB" sz="1100" dirty="0"/>
              <a:t>Gases from rotting plant material are burned to heat water.</a:t>
            </a:r>
          </a:p>
          <a:p>
            <a:pPr marL="228600" lvl="0" indent="-228600" algn="just">
              <a:buFont typeface="+mj-lt"/>
              <a:buAutoNum type="arabicPeriod"/>
            </a:pPr>
            <a:r>
              <a:rPr lang="en-GB" sz="1100" dirty="0"/>
              <a:t>Water in high level reservoir stores gravitational potential energy. The water flows downhill and has kinetic energy.  The water turns a turbine connected to a generator.</a:t>
            </a:r>
          </a:p>
          <a:p>
            <a:pPr marL="228600" lvl="0" indent="-228600" algn="just">
              <a:buFont typeface="+mj-lt"/>
              <a:buAutoNum type="arabicPeriod"/>
            </a:pPr>
            <a:r>
              <a:rPr lang="en-GB" sz="1100" dirty="0"/>
              <a:t>Renewable, conserves fossil fuels, no release of pollutant gases, does not contribute to global warming, constant reliable power.</a:t>
            </a:r>
          </a:p>
          <a:p>
            <a:pPr marL="228600" lvl="0" indent="-228600" algn="just">
              <a:buFont typeface="+mj-lt"/>
              <a:buAutoNum type="arabicPeriod"/>
            </a:pPr>
            <a:r>
              <a:rPr lang="en-GB" sz="1100" dirty="0"/>
              <a:t>Noise pollution, visual pollution, kills fish, low power output.</a:t>
            </a:r>
          </a:p>
          <a:p>
            <a:pPr marL="228600" lvl="0" indent="-228600" algn="just">
              <a:buFont typeface="+mj-lt"/>
              <a:buAutoNum type="arabicPeriod"/>
            </a:pPr>
            <a:r>
              <a:rPr lang="en-GB" sz="1100" dirty="0"/>
              <a:t>Water is heated in a boiler which turns into steam.  The steam turns a tribune which turns a generator.</a:t>
            </a:r>
          </a:p>
          <a:p>
            <a:pPr marL="228600" lvl="0" indent="-228600" algn="just">
              <a:buFont typeface="+mj-lt"/>
              <a:buAutoNum type="arabicPeriod"/>
            </a:pPr>
            <a:r>
              <a:rPr lang="en-GB" sz="1100" dirty="0"/>
              <a:t>Produces no greenhouse gases, higher energy density in fuel and a longer operating life.</a:t>
            </a:r>
          </a:p>
          <a:p>
            <a:pPr marL="228600" lvl="0" indent="-228600" algn="just">
              <a:buFont typeface="+mj-lt"/>
              <a:buAutoNum type="arabicPeriod"/>
            </a:pPr>
            <a:r>
              <a:rPr lang="en-GB" sz="1100" dirty="0"/>
              <a:t>Produce radioactive waste, possibility of accidents, long start up time and high decommissioning costs.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are the main energy resources available for use on Earth?</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three fossil fuels?</a:t>
            </a:r>
          </a:p>
          <a:p>
            <a:pPr marL="228600" lvl="0" indent="-228600" algn="just">
              <a:buFont typeface="+mj-lt"/>
              <a:buAutoNum type="arabicPeriod"/>
            </a:pPr>
            <a:r>
              <a:rPr lang="en-GB" sz="1100" dirty="0"/>
              <a:t>What is renewable energy?</a:t>
            </a:r>
          </a:p>
          <a:p>
            <a:pPr marL="228600" lvl="0" indent="-228600" algn="just">
              <a:buFont typeface="+mj-lt"/>
              <a:buAutoNum type="arabicPeriod"/>
            </a:pPr>
            <a:r>
              <a:rPr lang="en-GB" sz="1100" dirty="0"/>
              <a:t>What is non-renewable energy?</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uses to we have for energy resources?</a:t>
            </a:r>
          </a:p>
          <a:p>
            <a:pPr marL="228600" lvl="0" indent="-228600" algn="just">
              <a:buFont typeface="+mj-lt"/>
              <a:buAutoNum type="arabicPeriod"/>
            </a:pPr>
            <a:r>
              <a:rPr lang="en-GB" sz="1100" dirty="0"/>
              <a:t>What are examples of renewable energy resources?</a:t>
            </a:r>
          </a:p>
          <a:p>
            <a:pPr marL="228600" lvl="0" indent="-228600" algn="just">
              <a:buFont typeface="+mj-lt"/>
              <a:buAutoNum type="arabicPeriod"/>
            </a:pPr>
            <a:r>
              <a:rPr lang="en-GB" sz="1100" dirty="0"/>
              <a:t>What are examples of non-renewable energy resources?</a:t>
            </a:r>
          </a:p>
          <a:p>
            <a:pPr marL="228600" lvl="0" indent="-228600" algn="just">
              <a:buFont typeface="+mj-lt"/>
              <a:buAutoNum type="arabicPeriod"/>
            </a:pPr>
            <a:r>
              <a:rPr lang="en-GB" sz="1100" dirty="0"/>
              <a:t>How is electricity generated through wind?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advantages of wind turbines?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disadvantages of wind turbines?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advantages of tidal turbines?</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disadvantages of tidal turbines?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is electricity generated through geothermal energy?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geothermal energy?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nuclear energy?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energy source biofuel?</a:t>
            </a:r>
          </a:p>
          <a:p>
            <a:pPr marL="228600" indent="-228600" algn="just">
              <a:buFont typeface="+mj-lt"/>
              <a:buAutoNum type="arabicPeriod"/>
            </a:pPr>
            <a:endParaRPr lang="en-GB" sz="1100" dirty="0"/>
          </a:p>
          <a:p>
            <a:pPr marL="228600" lvl="0" indent="-228600" algn="just">
              <a:buFont typeface="+mj-lt"/>
              <a:buAutoNum type="arabicPeriod"/>
            </a:pPr>
            <a:r>
              <a:rPr lang="en-GB" sz="1100" dirty="0"/>
              <a:t>How is electricity generated through hydroelectricity?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advantages of hydroelectricity?</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disadvantages of hydroelectricity?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is water heated to generate electricity in a solar thermal power station?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advantages of nuclear fuel?</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disadvantages of nuclear fuel?</a:t>
            </a:r>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P3</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Energy Resources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8268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Electric current is the rate of flow of charge. </a:t>
            </a:r>
          </a:p>
          <a:p>
            <a:pPr marL="228600" lvl="0" indent="-228600" algn="just">
              <a:buFont typeface="+mj-lt"/>
              <a:buAutoNum type="arabicPeriod"/>
            </a:pPr>
            <a:r>
              <a:rPr lang="en-GB" sz="1100" dirty="0"/>
              <a:t>Q = I × t</a:t>
            </a:r>
          </a:p>
          <a:p>
            <a:pPr marL="228600" indent="-228600" algn="just">
              <a:buFont typeface="+mj-lt"/>
              <a:buAutoNum type="arabicPeriod"/>
            </a:pPr>
            <a:endParaRPr lang="en-GB" sz="1100" dirty="0"/>
          </a:p>
          <a:p>
            <a:pPr marL="228600" lvl="0" indent="-228600" algn="just">
              <a:buFont typeface="+mj-lt"/>
              <a:buAutoNum type="arabicPeriod"/>
            </a:pPr>
            <a:r>
              <a:rPr lang="en-GB" sz="1100" dirty="0"/>
              <a:t>Coulombs, C</a:t>
            </a:r>
          </a:p>
          <a:p>
            <a:pPr marL="228600" lvl="0" indent="-228600" algn="just">
              <a:buFont typeface="+mj-lt"/>
              <a:buAutoNum type="arabicPeriod"/>
            </a:pPr>
            <a:r>
              <a:rPr lang="en-GB" sz="1100" dirty="0"/>
              <a:t>Amperes, A</a:t>
            </a:r>
          </a:p>
          <a:p>
            <a:pPr marL="228600" lvl="0" indent="-228600" algn="just">
              <a:buFont typeface="+mj-lt"/>
              <a:buAutoNum type="arabicPeriod"/>
            </a:pPr>
            <a:r>
              <a:rPr lang="en-GB" sz="1100" dirty="0"/>
              <a:t>Seconds, s</a:t>
            </a:r>
          </a:p>
          <a:p>
            <a:pPr marL="228600" lvl="0" indent="-228600" algn="just">
              <a:buFont typeface="+mj-lt"/>
              <a:buAutoNum type="arabicPeriod"/>
            </a:pPr>
            <a:r>
              <a:rPr lang="en-GB" sz="1100" dirty="0"/>
              <a:t>V = I × 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Volts, V</a:t>
            </a:r>
          </a:p>
          <a:p>
            <a:pPr marL="228600" lvl="0" indent="-228600" algn="just">
              <a:buFont typeface="+mj-lt"/>
              <a:buAutoNum type="arabicPeriod"/>
            </a:pPr>
            <a:r>
              <a:rPr lang="en-GB" sz="1100" dirty="0"/>
              <a:t>Ohms, Ω</a:t>
            </a:r>
          </a:p>
          <a:p>
            <a:pPr marL="228600" lvl="0" indent="-228600" algn="just">
              <a:buFont typeface="+mj-lt"/>
              <a:buAutoNum type="arabicPeriod"/>
            </a:pPr>
            <a:r>
              <a:rPr lang="en-GB" sz="1100" dirty="0"/>
              <a:t>A series circuit has only one path for the current to flow; a parallel circuit has more than one. </a:t>
            </a:r>
          </a:p>
          <a:p>
            <a:pPr marL="228600" lvl="0" indent="-228600" algn="just">
              <a:buFont typeface="+mj-lt"/>
              <a:buAutoNum type="arabicPeriod"/>
            </a:pPr>
            <a:r>
              <a:rPr lang="en-GB" sz="1100" dirty="0"/>
              <a:t>The current through an ohmic conductor (at a constant temperature) is directly proportional to the potential difference across the resistor. </a:t>
            </a:r>
          </a:p>
          <a:p>
            <a:pPr marL="228600" lvl="0" indent="-228600" algn="just">
              <a:buFont typeface="+mj-lt"/>
              <a:buAutoNum type="arabicPeriod"/>
            </a:pPr>
            <a:r>
              <a:rPr lang="en-GB" sz="1100" dirty="0"/>
              <a:t>As the temperature increases, the resistance of a filament lamp also increases. </a:t>
            </a:r>
          </a:p>
          <a:p>
            <a:pPr marL="228600" lvl="0" indent="-228600" algn="just">
              <a:buFont typeface="+mj-lt"/>
              <a:buAutoNum type="arabicPeriod"/>
            </a:pPr>
            <a:r>
              <a:rPr lang="en-GB" sz="1100" dirty="0"/>
              <a:t>The resistance decreases as the temperature increases. </a:t>
            </a:r>
          </a:p>
          <a:p>
            <a:pPr marL="228600" lvl="0" indent="-228600" algn="just">
              <a:buFont typeface="+mj-lt"/>
              <a:buAutoNum type="arabicPeriod"/>
            </a:pPr>
            <a:r>
              <a:rPr lang="en-GB" sz="1100" dirty="0"/>
              <a:t>The resistance decreases as the light intensity increases. </a:t>
            </a:r>
          </a:p>
          <a:p>
            <a:pPr marL="228600" lvl="0" indent="-228600" algn="just">
              <a:buFont typeface="+mj-lt"/>
              <a:buAutoNum type="arabicPeriod"/>
            </a:pPr>
            <a:r>
              <a:rPr lang="en-GB" sz="1100" dirty="0"/>
              <a:t>Current can only flow one way through a diode. </a:t>
            </a:r>
          </a:p>
          <a:p>
            <a:pPr marL="228600" indent="-228600" algn="just">
              <a:buFont typeface="+mj-lt"/>
              <a:buAutoNum type="arabicPeriod"/>
            </a:pPr>
            <a:endParaRPr lang="en-GB" sz="1100" dirty="0"/>
          </a:p>
          <a:p>
            <a:pPr marL="228600" lvl="0" indent="-228600" algn="just">
              <a:buFont typeface="+mj-lt"/>
              <a:buAutoNum type="arabicPeriod"/>
            </a:pPr>
            <a:r>
              <a:rPr lang="en-GB" sz="1100" dirty="0"/>
              <a:t>In sensing circuits such as lights turning on when dark</a:t>
            </a:r>
          </a:p>
          <a:p>
            <a:pPr marL="228600" lvl="0" indent="-228600" algn="just">
              <a:buFont typeface="+mj-lt"/>
              <a:buAutoNum type="arabicPeriod"/>
            </a:pPr>
            <a:r>
              <a:rPr lang="en-GB" sz="1100" dirty="0"/>
              <a:t>Thermostat</a:t>
            </a:r>
          </a:p>
          <a:p>
            <a:pPr marL="228600" indent="-228600" algn="just">
              <a:buFont typeface="+mj-lt"/>
              <a:buAutoNum type="arabicPeriod"/>
            </a:pPr>
            <a:r>
              <a:rPr lang="en-GB" sz="1100" dirty="0"/>
              <a:t> </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definition of electrical current?</a:t>
            </a:r>
          </a:p>
          <a:p>
            <a:pPr marL="228600" lvl="0" indent="-228600" algn="just">
              <a:buFont typeface="+mj-lt"/>
              <a:buAutoNum type="arabicPeriod"/>
            </a:pPr>
            <a:r>
              <a:rPr lang="en-GB" sz="1100" dirty="0"/>
              <a:t>What is the equation that links charge, current and time?</a:t>
            </a:r>
          </a:p>
          <a:p>
            <a:pPr marL="228600" lvl="0" indent="-228600" algn="just">
              <a:buFont typeface="+mj-lt"/>
              <a:buAutoNum type="arabicPeriod"/>
            </a:pPr>
            <a:r>
              <a:rPr lang="en-GB" sz="1100" dirty="0"/>
              <a:t>What is the unit for charge flow?</a:t>
            </a:r>
          </a:p>
          <a:p>
            <a:pPr marL="228600" lvl="0" indent="-228600" algn="just">
              <a:buFont typeface="+mj-lt"/>
              <a:buAutoNum type="arabicPeriod"/>
            </a:pPr>
            <a:r>
              <a:rPr lang="en-GB" sz="1100" dirty="0"/>
              <a:t>What is the unit for current?</a:t>
            </a:r>
          </a:p>
          <a:p>
            <a:pPr marL="228600" lvl="0" indent="-228600" algn="just">
              <a:buFont typeface="+mj-lt"/>
              <a:buAutoNum type="arabicPeriod"/>
            </a:pPr>
            <a:r>
              <a:rPr lang="en-GB" sz="1100" dirty="0"/>
              <a:t>What Is the unit for time?</a:t>
            </a:r>
          </a:p>
          <a:p>
            <a:pPr marL="228600" lvl="0" indent="-228600" algn="just">
              <a:buFont typeface="+mj-lt"/>
              <a:buAutoNum type="arabicPeriod"/>
            </a:pPr>
            <a:r>
              <a:rPr lang="en-GB" sz="1100" dirty="0"/>
              <a:t>Give the equation that links potential difference, current and resistance. </a:t>
            </a:r>
          </a:p>
          <a:p>
            <a:pPr marL="228600" lvl="0" indent="-228600" algn="just">
              <a:buFont typeface="+mj-lt"/>
              <a:buAutoNum type="arabicPeriod"/>
            </a:pPr>
            <a:r>
              <a:rPr lang="en-GB" sz="1100" dirty="0"/>
              <a:t>What is the unit for potential difference?</a:t>
            </a:r>
          </a:p>
          <a:p>
            <a:pPr marL="228600" lvl="0" indent="-228600" algn="just">
              <a:buFont typeface="+mj-lt"/>
              <a:buAutoNum type="arabicPeriod"/>
            </a:pPr>
            <a:r>
              <a:rPr lang="en-GB" sz="1100" dirty="0"/>
              <a:t>What is the unit for resistance?</a:t>
            </a:r>
          </a:p>
          <a:p>
            <a:pPr marL="228600" lvl="0" indent="-228600" algn="just">
              <a:buFont typeface="+mj-lt"/>
              <a:buAutoNum type="arabicPeriod"/>
            </a:pPr>
            <a:r>
              <a:rPr lang="en-GB" sz="1100" dirty="0"/>
              <a:t>What’s the difference between a series and a parallel circuit?</a:t>
            </a:r>
          </a:p>
          <a:p>
            <a:pPr marL="228600" lvl="0" indent="-228600" algn="just">
              <a:buFont typeface="+mj-lt"/>
              <a:buAutoNum type="arabicPeriod"/>
            </a:pPr>
            <a:r>
              <a:rPr lang="en-GB" sz="1100" dirty="0"/>
              <a:t>What does Ohm’s law say?</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happens to the resistance of a filament lamp as the temperature increases?</a:t>
            </a:r>
          </a:p>
          <a:p>
            <a:pPr marL="228600" lvl="0" indent="-228600" algn="just">
              <a:buFont typeface="+mj-lt"/>
              <a:buAutoNum type="arabicPeriod"/>
            </a:pPr>
            <a:r>
              <a:rPr lang="en-GB" sz="1100" dirty="0"/>
              <a:t>What happens to the resistance of a thermistor as it increases in temperature?</a:t>
            </a:r>
          </a:p>
          <a:p>
            <a:pPr marL="228600" lvl="0" indent="-228600" algn="just">
              <a:buFont typeface="+mj-lt"/>
              <a:buAutoNum type="arabicPeriod"/>
            </a:pPr>
            <a:r>
              <a:rPr lang="en-GB" sz="1100" dirty="0"/>
              <a:t>What happens to the resistance of a LDR as the light intensity increases?</a:t>
            </a:r>
          </a:p>
          <a:p>
            <a:pPr marL="228600" lvl="0" indent="-228600" algn="just">
              <a:buFont typeface="+mj-lt"/>
              <a:buAutoNum type="arabicPeriod"/>
            </a:pPr>
            <a:r>
              <a:rPr lang="en-GB" sz="1100" dirty="0"/>
              <a:t>In what diode can the current flow through a diode?</a:t>
            </a:r>
          </a:p>
          <a:p>
            <a:pPr marL="228600" lvl="0" indent="-228600" algn="just">
              <a:buFont typeface="+mj-lt"/>
              <a:buAutoNum type="arabicPeriod"/>
            </a:pPr>
            <a:r>
              <a:rPr lang="en-GB" sz="1100" dirty="0"/>
              <a:t>Name an application of an LDR.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Name an application of a thermistor. </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r>
              <a:rPr lang="en-GB" b="1" dirty="0"/>
              <a:t> </a:t>
            </a:r>
            <a:endParaRPr lang="en-GB"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P4</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Electric Circuits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8786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err="1"/>
              <a:t>ρ</a:t>
            </a:r>
            <a:r>
              <a:rPr lang="en-GB" sz="1100" dirty="0"/>
              <a:t> = m ÷ V</a:t>
            </a:r>
          </a:p>
          <a:p>
            <a:pPr marL="228600" lvl="0" indent="-228600" algn="just">
              <a:buFont typeface="+mj-lt"/>
              <a:buAutoNum type="arabicPeriod"/>
            </a:pPr>
            <a:r>
              <a:rPr lang="en-GB" sz="1100" dirty="0"/>
              <a:t>kg/m</a:t>
            </a:r>
            <a:r>
              <a:rPr lang="en-GB" sz="1100" baseline="30000" dirty="0"/>
              <a:t>3</a:t>
            </a:r>
            <a:endParaRPr lang="en-GB" sz="1100" dirty="0"/>
          </a:p>
          <a:p>
            <a:pPr marL="228600" lvl="0" indent="-228600" algn="just">
              <a:buFont typeface="+mj-lt"/>
              <a:buAutoNum type="arabicPeriod"/>
            </a:pPr>
            <a:r>
              <a:rPr lang="en-GB" sz="1100" dirty="0"/>
              <a:t>kg</a:t>
            </a:r>
          </a:p>
          <a:p>
            <a:pPr marL="228600" lvl="0" indent="-228600" algn="just">
              <a:buFont typeface="+mj-lt"/>
              <a:buAutoNum type="arabicPeriod"/>
            </a:pPr>
            <a:r>
              <a:rPr lang="en-GB" sz="1100" dirty="0"/>
              <a:t>m</a:t>
            </a:r>
            <a:r>
              <a:rPr lang="en-GB" sz="1100" baseline="30000" dirty="0"/>
              <a:t>3</a:t>
            </a:r>
            <a:endParaRPr lang="en-GB" sz="1100" dirty="0"/>
          </a:p>
          <a:p>
            <a:pPr marL="228600" lvl="0" indent="-228600" algn="just">
              <a:buFont typeface="+mj-lt"/>
              <a:buAutoNum type="arabicPeriod"/>
            </a:pPr>
            <a:r>
              <a:rPr lang="en-GB" sz="1100" dirty="0"/>
              <a:t>The particles are touching and vibrate around a fixed pattern.</a:t>
            </a:r>
          </a:p>
          <a:p>
            <a:pPr marL="228600" lvl="0" indent="-228600" algn="just">
              <a:buFont typeface="+mj-lt"/>
              <a:buAutoNum type="arabicPeriod"/>
            </a:pPr>
            <a:r>
              <a:rPr lang="en-GB" sz="1100" dirty="0"/>
              <a:t>Particles are touching but not in fixed positions. They are free to flow around. </a:t>
            </a:r>
          </a:p>
          <a:p>
            <a:pPr marL="228600" lvl="0" indent="-228600" algn="just">
              <a:buFont typeface="+mj-lt"/>
              <a:buAutoNum type="arabicPeriod"/>
            </a:pPr>
            <a:r>
              <a:rPr lang="en-GB" sz="1100" dirty="0"/>
              <a:t>Particles are far apart and move around quickly and randomly. </a:t>
            </a:r>
          </a:p>
          <a:p>
            <a:pPr marL="228600" lvl="0" indent="-228600" algn="just">
              <a:buFont typeface="+mj-lt"/>
              <a:buAutoNum type="arabicPeriod"/>
            </a:pPr>
            <a:r>
              <a:rPr lang="en-GB" sz="1100" dirty="0"/>
              <a:t>The material recovers its original properties if the change is reversed.</a:t>
            </a:r>
          </a:p>
          <a:p>
            <a:pPr marL="228600" lvl="0" indent="-228600" algn="just">
              <a:buFont typeface="+mj-lt"/>
              <a:buAutoNum type="arabicPeriod"/>
            </a:pPr>
            <a:r>
              <a:rPr lang="en-GB" sz="1100" dirty="0"/>
              <a:t>Solid. </a:t>
            </a:r>
          </a:p>
          <a:p>
            <a:pPr marL="228600" lvl="0" indent="-228600" algn="just">
              <a:buFont typeface="+mj-lt"/>
              <a:buAutoNum type="arabicPeriod"/>
            </a:pPr>
            <a:r>
              <a:rPr lang="en-GB" sz="1100" dirty="0"/>
              <a:t>Melting (solid → liquid), evaporating (liquid → gas), freezing (liquid → solid), condensing (gas → liquid), sublimating (solid → gas/gas → solid).  </a:t>
            </a:r>
          </a:p>
          <a:p>
            <a:pPr marL="228600" lvl="0" indent="-228600" algn="just">
              <a:buFont typeface="+mj-lt"/>
              <a:buAutoNum type="arabicPeriod"/>
            </a:pPr>
            <a:r>
              <a:rPr lang="en-GB" sz="1100" dirty="0"/>
              <a:t>Measure the length of the three sides and multiply together. </a:t>
            </a:r>
          </a:p>
          <a:p>
            <a:pPr marL="228600" lvl="0" indent="-228600" algn="just">
              <a:buFont typeface="+mj-lt"/>
              <a:buAutoNum type="arabicPeriod"/>
            </a:pPr>
            <a:r>
              <a:rPr lang="en-GB" sz="1100" dirty="0"/>
              <a:t>Place the irregular solid in water in a measuring cylinder. Measure how much the water level has gone up by. </a:t>
            </a: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equation for density?</a:t>
            </a:r>
          </a:p>
          <a:p>
            <a:pPr marL="228600" lvl="0" indent="-228600" algn="just">
              <a:buFont typeface="+mj-lt"/>
              <a:buAutoNum type="arabicPeriod"/>
            </a:pPr>
            <a:r>
              <a:rPr lang="en-GB" sz="1100" dirty="0"/>
              <a:t>What are the units for density?</a:t>
            </a:r>
          </a:p>
          <a:p>
            <a:pPr marL="228600" lvl="0" indent="-228600" algn="just">
              <a:buFont typeface="+mj-lt"/>
              <a:buAutoNum type="arabicPeriod"/>
            </a:pPr>
            <a:r>
              <a:rPr lang="en-GB" sz="1100" dirty="0"/>
              <a:t>What are the units for mass?</a:t>
            </a:r>
          </a:p>
          <a:p>
            <a:pPr marL="228600" lvl="0" indent="-228600" algn="just">
              <a:buFont typeface="+mj-lt"/>
              <a:buAutoNum type="arabicPeriod"/>
            </a:pPr>
            <a:r>
              <a:rPr lang="en-GB" sz="1100" dirty="0"/>
              <a:t>What are the units for volume? </a:t>
            </a:r>
          </a:p>
          <a:p>
            <a:pPr marL="228600" lvl="0" indent="-228600" algn="just">
              <a:buFont typeface="+mj-lt"/>
              <a:buAutoNum type="arabicPeriod"/>
            </a:pPr>
            <a:r>
              <a:rPr lang="en-GB" sz="1100" dirty="0"/>
              <a:t>How are the particles in a solid arranged?</a:t>
            </a:r>
          </a:p>
          <a:p>
            <a:pPr marL="228600" indent="-228600" algn="just">
              <a:buFont typeface="+mj-lt"/>
              <a:buAutoNum type="arabicPeriod"/>
            </a:pPr>
            <a:endParaRPr lang="en-GB" sz="1100" dirty="0"/>
          </a:p>
          <a:p>
            <a:pPr marL="228600" lvl="0" indent="-228600" algn="just">
              <a:buFont typeface="+mj-lt"/>
              <a:buAutoNum type="arabicPeriod"/>
            </a:pPr>
            <a:r>
              <a:rPr lang="en-GB" sz="1100" dirty="0"/>
              <a:t>How are the particles in a liquid arranged?</a:t>
            </a:r>
          </a:p>
          <a:p>
            <a:pPr marL="228600" indent="-228600" algn="just">
              <a:buFont typeface="+mj-lt"/>
              <a:buAutoNum type="arabicPeriod"/>
            </a:pPr>
            <a:endParaRPr lang="en-GB" sz="1100" dirty="0"/>
          </a:p>
          <a:p>
            <a:pPr marL="228600" lvl="0" indent="-228600" algn="just">
              <a:buFont typeface="+mj-lt"/>
              <a:buAutoNum type="arabicPeriod"/>
            </a:pPr>
            <a:r>
              <a:rPr lang="en-GB" sz="1100" dirty="0"/>
              <a:t>How are the particles in a gas arranged?</a:t>
            </a:r>
          </a:p>
          <a:p>
            <a:pPr marL="228600" indent="-228600" algn="just">
              <a:buFont typeface="+mj-lt"/>
              <a:buAutoNum type="arabicPeriod"/>
            </a:pPr>
            <a:endParaRPr lang="en-GB" sz="1100" dirty="0"/>
          </a:p>
          <a:p>
            <a:pPr marL="228600" lvl="0" indent="-228600" algn="just">
              <a:buFont typeface="+mj-lt"/>
              <a:buAutoNum type="arabicPeriod"/>
            </a:pPr>
            <a:r>
              <a:rPr lang="en-GB" sz="1100" dirty="0"/>
              <a:t>How are changes in state different to chemical changes?</a:t>
            </a:r>
          </a:p>
          <a:p>
            <a:pPr marL="228600" lvl="0" indent="-228600" algn="just">
              <a:buFont typeface="+mj-lt"/>
              <a:buAutoNum type="arabicPeriod"/>
            </a:pPr>
            <a:r>
              <a:rPr lang="en-GB" sz="1100" dirty="0"/>
              <a:t>Which state of matter is most dense?</a:t>
            </a:r>
          </a:p>
          <a:p>
            <a:pPr marL="228600" lvl="0" indent="-228600" algn="just">
              <a:buFont typeface="+mj-lt"/>
              <a:buAutoNum type="arabicPeriod"/>
            </a:pPr>
            <a:r>
              <a:rPr lang="en-GB" sz="1100" dirty="0"/>
              <a:t>What are the names of the five state changes?</a:t>
            </a:r>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228600" lvl="0" indent="-228600" algn="just">
              <a:buFont typeface="+mj-lt"/>
              <a:buAutoNum type="arabicPeriod"/>
            </a:pPr>
            <a:r>
              <a:rPr lang="en-GB" sz="1100" dirty="0"/>
              <a:t>How do you measure the volume of a regular solid. </a:t>
            </a:r>
          </a:p>
          <a:p>
            <a:pPr marL="228600" lvl="0" indent="-228600" algn="just">
              <a:buFont typeface="+mj-lt"/>
              <a:buAutoNum type="arabicPeriod"/>
            </a:pPr>
            <a:r>
              <a:rPr lang="en-GB" sz="1100" dirty="0"/>
              <a:t>How do you measure the volume of an irregular solid. </a:t>
            </a:r>
          </a:p>
          <a:p>
            <a:pPr marL="228600" lvl="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P6: Particles and Matter</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0219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The random process by which the nucleus gives out radiation to become stable..</a:t>
            </a:r>
          </a:p>
          <a:p>
            <a:pPr marL="228600" lvl="0" indent="-228600" algn="just">
              <a:buFont typeface="+mj-lt"/>
              <a:buAutoNum type="arabicPeriod"/>
            </a:pPr>
            <a:r>
              <a:rPr lang="en-GB" sz="1100" dirty="0"/>
              <a:t>The rate at which a source of unstable nuclei decay.</a:t>
            </a:r>
          </a:p>
          <a:p>
            <a:pPr marL="228600" lvl="0" indent="-228600" algn="just">
              <a:buFont typeface="+mj-lt"/>
              <a:buAutoNum type="arabicPeriod"/>
            </a:pPr>
            <a:r>
              <a:rPr lang="en-GB" sz="1100" dirty="0"/>
              <a:t>Becquerel, </a:t>
            </a:r>
            <a:r>
              <a:rPr lang="en-GB" sz="1100" dirty="0" err="1"/>
              <a:t>Bq</a:t>
            </a:r>
            <a:endParaRPr lang="en-GB" sz="1100" dirty="0"/>
          </a:p>
          <a:p>
            <a:pPr marL="228600" lvl="0" indent="-228600" algn="just">
              <a:buFont typeface="+mj-lt"/>
              <a:buAutoNum type="arabicPeriod"/>
            </a:pPr>
            <a:r>
              <a:rPr lang="en-GB" sz="1100" dirty="0"/>
              <a:t>The number of decays recorded each second by a detector</a:t>
            </a:r>
          </a:p>
          <a:p>
            <a:pPr marL="228600" lvl="0" indent="-228600" algn="just">
              <a:buFont typeface="+mj-lt"/>
              <a:buAutoNum type="arabicPeriod"/>
            </a:pPr>
            <a:r>
              <a:rPr lang="en-GB" sz="1100" dirty="0"/>
              <a:t>A helium nucleus which is two neutrons and two protons.</a:t>
            </a:r>
          </a:p>
          <a:p>
            <a:pPr marL="228600" lvl="0" indent="-228600" algn="just">
              <a:buFont typeface="+mj-lt"/>
              <a:buAutoNum type="arabicPeriod"/>
            </a:pPr>
            <a:r>
              <a:rPr lang="en-GB" sz="1100" dirty="0"/>
              <a:t>A high-speed electron ejected from the nucleus as a neutron turns into a proton.</a:t>
            </a:r>
          </a:p>
          <a:p>
            <a:pPr marL="228600" lvl="0" indent="-228600" algn="just">
              <a:buFont typeface="+mj-lt"/>
              <a:buAutoNum type="arabicPeriod"/>
            </a:pPr>
            <a:r>
              <a:rPr lang="en-GB" sz="1100" dirty="0"/>
              <a:t>Electromagnetic radiation from the nucleus.</a:t>
            </a:r>
          </a:p>
          <a:p>
            <a:pPr marL="228600" lvl="0" indent="-228600" algn="just">
              <a:buFont typeface="+mj-lt"/>
              <a:buAutoNum type="arabicPeriod"/>
            </a:pPr>
            <a:r>
              <a:rPr lang="en-GB" sz="1100" dirty="0"/>
              <a:t>Weak, blocked by skin and paper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Blocked by a thin sheet of aluminium.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Able to pass through most materials except thick concrete and lead.</a:t>
            </a:r>
          </a:p>
          <a:p>
            <a:pPr marL="228600" lvl="0" indent="-228600" algn="just">
              <a:buFont typeface="+mj-lt"/>
              <a:buAutoNum type="arabicPeriod"/>
            </a:pPr>
            <a:r>
              <a:rPr lang="en-GB" sz="1100" dirty="0"/>
              <a:t>Up to 5cm</a:t>
            </a:r>
          </a:p>
          <a:p>
            <a:pPr marL="228600" lvl="0" indent="-228600" algn="just">
              <a:buFont typeface="+mj-lt"/>
              <a:buAutoNum type="arabicPeriod"/>
            </a:pPr>
            <a:r>
              <a:rPr lang="en-GB" sz="1100" dirty="0"/>
              <a:t>Up to 1m</a:t>
            </a:r>
          </a:p>
          <a:p>
            <a:pPr marL="228600" lvl="0" indent="-228600" algn="just">
              <a:buFont typeface="+mj-lt"/>
              <a:buAutoNum type="arabicPeriod"/>
            </a:pPr>
            <a:r>
              <a:rPr lang="en-GB" sz="1100" dirty="0"/>
              <a:t>Long distances</a:t>
            </a:r>
          </a:p>
          <a:p>
            <a:pPr marL="228600" lvl="0" indent="-228600" algn="just">
              <a:buFont typeface="+mj-lt"/>
              <a:buAutoNum type="arabicPeriod"/>
            </a:pPr>
            <a:r>
              <a:rPr lang="en-GB" sz="1100" dirty="0"/>
              <a:t>Most ionising</a:t>
            </a:r>
          </a:p>
          <a:p>
            <a:pPr marL="228600" lvl="0" indent="-228600" algn="just">
              <a:buFont typeface="+mj-lt"/>
              <a:buAutoNum type="arabicPeriod"/>
            </a:pPr>
            <a:r>
              <a:rPr lang="en-GB" sz="1100" dirty="0"/>
              <a:t>Less ionising than alpha, more ionising than gamma</a:t>
            </a:r>
          </a:p>
          <a:p>
            <a:pPr marL="228600" lvl="0" indent="-228600" algn="just">
              <a:buFont typeface="+mj-lt"/>
              <a:buAutoNum type="arabicPeriod"/>
            </a:pPr>
            <a:r>
              <a:rPr lang="en-GB" sz="1100" dirty="0"/>
              <a:t>Least ionising</a:t>
            </a:r>
          </a:p>
          <a:p>
            <a:pPr marL="228600" lvl="0" indent="-228600" algn="just">
              <a:buFont typeface="+mj-lt"/>
              <a:buAutoNum type="arabicPeriod"/>
            </a:pPr>
            <a:r>
              <a:rPr lang="en-GB" sz="1100" dirty="0"/>
              <a:t>Smoke detectors</a:t>
            </a:r>
          </a:p>
          <a:p>
            <a:pPr marL="228600" lvl="0" indent="-228600" algn="just">
              <a:buFont typeface="+mj-lt"/>
              <a:buAutoNum type="arabicPeriod"/>
            </a:pPr>
            <a:r>
              <a:rPr lang="en-GB" sz="1100" dirty="0"/>
              <a:t>Medical tracers and monitoring thicknesses off materials.</a:t>
            </a:r>
          </a:p>
          <a:p>
            <a:pPr marL="228600" lvl="0" indent="-228600" algn="just">
              <a:buFont typeface="+mj-lt"/>
              <a:buAutoNum type="arabicPeriod"/>
            </a:pPr>
            <a:r>
              <a:rPr lang="en-GB" sz="1100" dirty="0"/>
              <a:t>Sterilising medical equipment and food</a:t>
            </a:r>
          </a:p>
          <a:p>
            <a:pPr marL="228600" lvl="0" indent="-228600" algn="just">
              <a:buFont typeface="+mj-lt"/>
              <a:buAutoNum type="arabicPeriod"/>
            </a:pPr>
            <a:r>
              <a:rPr lang="en-GB" sz="1100" dirty="0"/>
              <a:t>A helium nucleus is released and so the mass and charge of the nucleus decrease.</a:t>
            </a:r>
          </a:p>
          <a:p>
            <a:pPr marL="228600" lvl="0" indent="-228600" algn="just">
              <a:buFont typeface="+mj-lt"/>
              <a:buAutoNum type="arabicPeriod"/>
            </a:pPr>
            <a:r>
              <a:rPr lang="en-GB" sz="1100" dirty="0"/>
              <a:t>An electron is released. The mass of the nucleus does not change while the mass increases.</a:t>
            </a:r>
          </a:p>
          <a:p>
            <a:pPr marL="228600" lvl="0" indent="-228600" algn="just">
              <a:buFont typeface="+mj-lt"/>
              <a:buAutoNum type="arabicPeriod"/>
            </a:pPr>
            <a:r>
              <a:rPr lang="en-GB" sz="1100" dirty="0"/>
              <a:t>The time it takes for the number of nuclei of the isotope in a sample to half.</a:t>
            </a:r>
          </a:p>
          <a:p>
            <a:pPr marL="228600" lvl="0" indent="-228600" algn="just">
              <a:buFont typeface="+mj-lt"/>
              <a:buAutoNum type="arabicPeriod"/>
            </a:pPr>
            <a:r>
              <a:rPr lang="en-GB" sz="1100" dirty="0"/>
              <a:t>The unwanted presence of materials containing radioactive atoms on other materials.</a:t>
            </a:r>
          </a:p>
          <a:p>
            <a:pPr marL="228600" lvl="0" indent="-228600" algn="just">
              <a:buFont typeface="+mj-lt"/>
              <a:buAutoNum type="arabicPeriod"/>
            </a:pPr>
            <a:r>
              <a:rPr lang="en-GB" sz="1100" dirty="0"/>
              <a:t>The process of exposing an object to nuclear radiation.  The irradiated object does not become radioactive.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radioactive decay?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activity?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unit for activity?</a:t>
            </a:r>
          </a:p>
          <a:p>
            <a:pPr marL="228600" lvl="0" indent="-228600" algn="just">
              <a:buFont typeface="+mj-lt"/>
              <a:buAutoNum type="arabicPeriod"/>
            </a:pPr>
            <a:r>
              <a:rPr lang="en-GB" sz="1100" dirty="0"/>
              <a:t>What is count rate?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an alpha particle?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beta particle?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gamma ray?</a:t>
            </a:r>
          </a:p>
          <a:p>
            <a:pPr marL="228600" lvl="0" indent="-228600" algn="just">
              <a:buFont typeface="+mj-lt"/>
              <a:buAutoNum type="arabicPeriod"/>
            </a:pPr>
            <a:r>
              <a:rPr lang="en-GB" sz="1100" dirty="0"/>
              <a:t>What is the penetrating power of an alpha particle?</a:t>
            </a:r>
          </a:p>
          <a:p>
            <a:pPr marL="228600" lvl="0" indent="-228600" algn="just">
              <a:buFont typeface="+mj-lt"/>
              <a:buAutoNum type="arabicPeriod"/>
            </a:pPr>
            <a:r>
              <a:rPr lang="en-GB" sz="1100" dirty="0"/>
              <a:t>What is the penetrating power of a beta particle?</a:t>
            </a:r>
          </a:p>
          <a:p>
            <a:pPr marL="228600" lvl="0" indent="-228600" algn="just">
              <a:buFont typeface="+mj-lt"/>
              <a:buAutoNum type="arabicPeriod"/>
            </a:pPr>
            <a:r>
              <a:rPr lang="en-GB" sz="1100" dirty="0"/>
              <a:t>What is the penetrating power of gamma radiation?</a:t>
            </a:r>
          </a:p>
          <a:p>
            <a:pPr marL="228600" lvl="0" indent="-228600" algn="just">
              <a:buFont typeface="+mj-lt"/>
              <a:buAutoNum type="arabicPeriod"/>
            </a:pPr>
            <a:r>
              <a:rPr lang="en-GB" sz="1100" dirty="0"/>
              <a:t>What is an alpha particles range in air?</a:t>
            </a:r>
          </a:p>
          <a:p>
            <a:pPr marL="228600" lvl="0" indent="-228600" algn="just">
              <a:buFont typeface="+mj-lt"/>
              <a:buAutoNum type="arabicPeriod"/>
            </a:pPr>
            <a:r>
              <a:rPr lang="en-GB" sz="1100" dirty="0"/>
              <a:t>What is a beta particles range in air?</a:t>
            </a:r>
          </a:p>
          <a:p>
            <a:pPr marL="228600" lvl="0" indent="-228600" algn="just">
              <a:buFont typeface="+mj-lt"/>
              <a:buAutoNum type="arabicPeriod"/>
            </a:pPr>
            <a:r>
              <a:rPr lang="en-GB" sz="1100" dirty="0"/>
              <a:t>What is the range of gamma radiation in air?</a:t>
            </a:r>
          </a:p>
          <a:p>
            <a:pPr marL="228600" lvl="0" indent="-228600" algn="just">
              <a:buFont typeface="+mj-lt"/>
              <a:buAutoNum type="arabicPeriod"/>
            </a:pPr>
            <a:r>
              <a:rPr lang="en-GB" sz="1100" dirty="0"/>
              <a:t>What is the ionising power of alpha particles?</a:t>
            </a:r>
          </a:p>
          <a:p>
            <a:pPr marL="228600" lvl="0" indent="-228600" algn="just">
              <a:buFont typeface="+mj-lt"/>
              <a:buAutoNum type="arabicPeriod"/>
            </a:pPr>
            <a:r>
              <a:rPr lang="en-GB" sz="1100" dirty="0"/>
              <a:t>What is the ionising power of beta particles?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ionising power of gamma radiation?</a:t>
            </a:r>
          </a:p>
          <a:p>
            <a:pPr marL="228600" lvl="0" indent="-228600" algn="just">
              <a:buFont typeface="+mj-lt"/>
              <a:buAutoNum type="arabicPeriod"/>
            </a:pPr>
            <a:r>
              <a:rPr lang="en-GB" sz="1100" dirty="0"/>
              <a:t>What is a use of alpha radiation?</a:t>
            </a:r>
          </a:p>
          <a:p>
            <a:pPr marL="228600" lvl="0" indent="-228600" algn="just">
              <a:buFont typeface="+mj-lt"/>
              <a:buAutoNum type="arabicPeriod"/>
            </a:pPr>
            <a:r>
              <a:rPr lang="en-GB" sz="1100" dirty="0"/>
              <a:t>What is a use of beta radiation?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use of gamma radiation?</a:t>
            </a:r>
          </a:p>
          <a:p>
            <a:pPr marL="228600" lvl="0" indent="-228600" algn="just">
              <a:buFont typeface="+mj-lt"/>
              <a:buAutoNum type="arabicPeriod"/>
            </a:pPr>
            <a:r>
              <a:rPr lang="en-GB" sz="1100" dirty="0"/>
              <a:t>What happens during alpha decay?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during beta decay?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half life?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contamination? </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irradiation?</a:t>
            </a:r>
          </a:p>
          <a:p>
            <a:pPr marL="228600" lvl="0" indent="-228600" algn="just">
              <a:buFont typeface="+mj-lt"/>
              <a:buAutoNum type="arabicPeriod"/>
            </a:pPr>
            <a:endParaRPr lang="en-GB" sz="1100"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P7: Radioactivity</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0730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0506DE-C8B1-1F42-A801-0D22676FB12C}"/>
              </a:ext>
            </a:extLst>
          </p:cNvPr>
          <p:cNvSpPr txBox="1"/>
          <p:nvPr/>
        </p:nvSpPr>
        <p:spPr>
          <a:xfrm>
            <a:off x="1052186" y="275573"/>
            <a:ext cx="1851661" cy="300082"/>
          </a:xfrm>
          <a:prstGeom prst="rect">
            <a:avLst/>
          </a:prstGeom>
          <a:noFill/>
        </p:spPr>
        <p:txBody>
          <a:bodyPr wrap="none" rtlCol="0">
            <a:spAutoFit/>
          </a:bodyPr>
          <a:lstStyle/>
          <a:p>
            <a:r>
              <a:rPr lang="en-US" sz="1350" dirty="0"/>
              <a:t>P1 Energy Conservation</a:t>
            </a:r>
          </a:p>
        </p:txBody>
      </p:sp>
      <p:sp>
        <p:nvSpPr>
          <p:cNvPr id="4" name="Rectangle 3">
            <a:extLst>
              <a:ext uri="{FF2B5EF4-FFF2-40B4-BE49-F238E27FC236}">
                <a16:creationId xmlns:a16="http://schemas.microsoft.com/office/drawing/2014/main" id="{C3F866FD-5A12-AC42-9031-4BCAC3B675AB}"/>
              </a:ext>
            </a:extLst>
          </p:cNvPr>
          <p:cNvSpPr/>
          <p:nvPr/>
        </p:nvSpPr>
        <p:spPr>
          <a:xfrm>
            <a:off x="1052186" y="710492"/>
            <a:ext cx="5549030" cy="300082"/>
          </a:xfrm>
          <a:prstGeom prst="rect">
            <a:avLst/>
          </a:prstGeom>
        </p:spPr>
        <p:txBody>
          <a:bodyPr wrap="square">
            <a:spAutoFit/>
          </a:bodyPr>
          <a:lstStyle/>
          <a:p>
            <a:pPr lvl="0" algn="just" defTabSz="685800">
              <a:defRPr/>
            </a:pPr>
            <a:r>
              <a:rPr lang="en-GB" sz="1350" dirty="0"/>
              <a:t>Describe the energy transfer for a ____.</a:t>
            </a:r>
            <a:endParaRPr lang="en-US" sz="1400" dirty="0"/>
          </a:p>
        </p:txBody>
      </p:sp>
      <p:sp>
        <p:nvSpPr>
          <p:cNvPr id="5" name="Rectangle 4">
            <a:extLst>
              <a:ext uri="{FF2B5EF4-FFF2-40B4-BE49-F238E27FC236}">
                <a16:creationId xmlns:a16="http://schemas.microsoft.com/office/drawing/2014/main" id="{A080B265-1EBA-4F43-B83E-059257DA5274}"/>
              </a:ext>
            </a:extLst>
          </p:cNvPr>
          <p:cNvSpPr/>
          <p:nvPr/>
        </p:nvSpPr>
        <p:spPr>
          <a:xfrm>
            <a:off x="1039660" y="1502975"/>
            <a:ext cx="5549030" cy="2354491"/>
          </a:xfrm>
          <a:prstGeom prst="rect">
            <a:avLst/>
          </a:prstGeom>
        </p:spPr>
        <p:txBody>
          <a:bodyPr wrap="square">
            <a:spAutoFit/>
          </a:bodyPr>
          <a:lstStyle/>
          <a:p>
            <a:pPr algn="just"/>
            <a:r>
              <a:rPr lang="en-US" sz="1350" dirty="0"/>
              <a:t>You could be asked this question for a range of scenarios including:</a:t>
            </a:r>
          </a:p>
          <a:p>
            <a:pPr algn="just"/>
            <a:r>
              <a:rPr lang="en-US" sz="1350" dirty="0"/>
              <a:t>A falling object</a:t>
            </a:r>
          </a:p>
          <a:p>
            <a:pPr algn="just"/>
            <a:r>
              <a:rPr lang="en-US" sz="1350" dirty="0"/>
              <a:t>A car driving uphill</a:t>
            </a:r>
          </a:p>
          <a:p>
            <a:pPr algn="just"/>
            <a:r>
              <a:rPr lang="en-US" sz="1350" dirty="0"/>
              <a:t>A catapult</a:t>
            </a:r>
          </a:p>
          <a:p>
            <a:pPr algn="just"/>
            <a:r>
              <a:rPr lang="en-US" sz="1350" dirty="0"/>
              <a:t>A pendulum</a:t>
            </a:r>
          </a:p>
          <a:p>
            <a:pPr algn="just"/>
            <a:endParaRPr lang="en-US" sz="1200" dirty="0"/>
          </a:p>
          <a:p>
            <a:r>
              <a:rPr lang="en-US" sz="1350" dirty="0"/>
              <a:t>To answer this question, you will need to do the following:</a:t>
            </a:r>
          </a:p>
          <a:p>
            <a:r>
              <a:rPr lang="en-US" sz="1350" dirty="0"/>
              <a:t>Identify the input energy</a:t>
            </a:r>
          </a:p>
          <a:p>
            <a:r>
              <a:rPr lang="en-US" sz="1350" dirty="0"/>
              <a:t>Identify the output energy</a:t>
            </a:r>
          </a:p>
          <a:p>
            <a:r>
              <a:rPr lang="en-US" sz="1350" dirty="0"/>
              <a:t>Identify the wasted energy</a:t>
            </a:r>
          </a:p>
          <a:p>
            <a:r>
              <a:rPr lang="en-US" sz="1350" dirty="0"/>
              <a:t>Describe the overall energy change</a:t>
            </a:r>
          </a:p>
        </p:txBody>
      </p:sp>
      <p:sp>
        <p:nvSpPr>
          <p:cNvPr id="6" name="Rectangle 5">
            <a:extLst>
              <a:ext uri="{FF2B5EF4-FFF2-40B4-BE49-F238E27FC236}">
                <a16:creationId xmlns:a16="http://schemas.microsoft.com/office/drawing/2014/main" id="{B683CE28-4F51-3D4E-ABF9-9378A6613C90}"/>
              </a:ext>
            </a:extLst>
          </p:cNvPr>
          <p:cNvSpPr/>
          <p:nvPr/>
        </p:nvSpPr>
        <p:spPr>
          <a:xfrm>
            <a:off x="1027134" y="4687543"/>
            <a:ext cx="5574082" cy="507831"/>
          </a:xfrm>
          <a:prstGeom prst="rect">
            <a:avLst/>
          </a:prstGeom>
        </p:spPr>
        <p:txBody>
          <a:bodyPr wrap="square">
            <a:spAutoFit/>
          </a:bodyPr>
          <a:lstStyle/>
          <a:p>
            <a:pPr algn="just"/>
            <a:r>
              <a:rPr lang="en-US" sz="1350" dirty="0"/>
              <a:t>If you are describing energy “wasted” as heat, make sure you say where it is going – e.g., heating the surrounding air.</a:t>
            </a:r>
          </a:p>
        </p:txBody>
      </p:sp>
      <p:sp>
        <p:nvSpPr>
          <p:cNvPr id="7" name="Rectangle 6">
            <a:extLst>
              <a:ext uri="{FF2B5EF4-FFF2-40B4-BE49-F238E27FC236}">
                <a16:creationId xmlns:a16="http://schemas.microsoft.com/office/drawing/2014/main" id="{1D140C22-FEF9-F04B-BAC2-383739190385}"/>
              </a:ext>
            </a:extLst>
          </p:cNvPr>
          <p:cNvSpPr/>
          <p:nvPr/>
        </p:nvSpPr>
        <p:spPr>
          <a:xfrm>
            <a:off x="1009972" y="6025451"/>
            <a:ext cx="5549030" cy="2169825"/>
          </a:xfrm>
          <a:prstGeom prst="rect">
            <a:avLst/>
          </a:prstGeom>
        </p:spPr>
        <p:txBody>
          <a:bodyPr wrap="square">
            <a:spAutoFit/>
          </a:bodyPr>
          <a:lstStyle/>
          <a:p>
            <a:pPr algn="just"/>
            <a:r>
              <a:rPr lang="en-US" sz="1350" b="1" dirty="0"/>
              <a:t>Describe the energy transfers for a falling object</a:t>
            </a:r>
            <a:endParaRPr lang="en-US" sz="1350" i="1" dirty="0"/>
          </a:p>
          <a:p>
            <a:pPr marL="342900" indent="-342900" algn="just">
              <a:buFont typeface="+mj-lt"/>
              <a:buAutoNum type="arabicPeriod"/>
            </a:pPr>
            <a:r>
              <a:rPr lang="en-US" sz="1350" i="1" dirty="0"/>
              <a:t>For a falling object the input energy is gravitational potential energy. As the object falls the gravitational potential energy decreases.</a:t>
            </a:r>
          </a:p>
          <a:p>
            <a:pPr marL="342900" indent="-342900" algn="just">
              <a:buFont typeface="+mj-lt"/>
              <a:buAutoNum type="arabicPeriod"/>
            </a:pPr>
            <a:r>
              <a:rPr lang="en-US" sz="1350" i="1" dirty="0"/>
              <a:t>The gravitational potential energy is transferred into kinetic energy and so as the object falls, and the gravitational potential energy decreases the kinetic energy of the object increases.</a:t>
            </a:r>
          </a:p>
          <a:p>
            <a:pPr marL="342900" indent="-342900" algn="just">
              <a:buFont typeface="+mj-lt"/>
              <a:buAutoNum type="arabicPeriod"/>
            </a:pPr>
            <a:r>
              <a:rPr lang="en-US" sz="1350" i="1" dirty="0"/>
              <a:t>Some of the energy is wasted as heat to the surroundings due to air resistance.</a:t>
            </a:r>
          </a:p>
          <a:p>
            <a:pPr marL="342900" indent="-342900" algn="just">
              <a:buFont typeface="+mj-lt"/>
              <a:buAutoNum type="arabicPeriod"/>
            </a:pPr>
            <a:r>
              <a:rPr lang="en-US" sz="1350" i="1" dirty="0"/>
              <a:t>Overall, the gravitational potential energy is transferred into kinetic energy.</a:t>
            </a:r>
          </a:p>
        </p:txBody>
      </p:sp>
      <p:sp>
        <p:nvSpPr>
          <p:cNvPr id="8" name="Rectangle 7">
            <a:extLst>
              <a:ext uri="{FF2B5EF4-FFF2-40B4-BE49-F238E27FC236}">
                <a16:creationId xmlns:a16="http://schemas.microsoft.com/office/drawing/2014/main" id="{837613DF-6E17-A740-9022-60276AF7D44E}"/>
              </a:ext>
            </a:extLst>
          </p:cNvPr>
          <p:cNvSpPr/>
          <p:nvPr/>
        </p:nvSpPr>
        <p:spPr>
          <a:xfrm>
            <a:off x="1052186" y="8889276"/>
            <a:ext cx="5549030" cy="715581"/>
          </a:xfrm>
          <a:prstGeom prst="rect">
            <a:avLst/>
          </a:prstGeom>
        </p:spPr>
        <p:txBody>
          <a:bodyPr wrap="square">
            <a:spAutoFit/>
          </a:bodyPr>
          <a:lstStyle/>
          <a:p>
            <a:pPr marL="342900" lvl="0" indent="-342900" algn="just" defTabSz="685800">
              <a:buFont typeface="+mj-lt"/>
              <a:buAutoNum type="arabicPeriod"/>
              <a:defRPr/>
            </a:pPr>
            <a:r>
              <a:rPr lang="en-GB" sz="1350" dirty="0"/>
              <a:t>Learn and practice the model answers above.</a:t>
            </a:r>
          </a:p>
          <a:p>
            <a:pPr marL="342900" lvl="0" indent="-342900" algn="just" defTabSz="685800">
              <a:buFont typeface="+mj-lt"/>
              <a:buAutoNum type="arabicPeriod"/>
              <a:defRPr/>
            </a:pPr>
            <a:r>
              <a:rPr lang="en-GB" sz="1350" dirty="0"/>
              <a:t>Prepare and learn model answers to describe the energy transfers for a car driving uphill, a catapult and a pendulum.</a:t>
            </a:r>
          </a:p>
        </p:txBody>
      </p:sp>
    </p:spTree>
    <p:extLst>
      <p:ext uri="{BB962C8B-B14F-4D97-AF65-F5344CB8AC3E}">
        <p14:creationId xmlns:p14="http://schemas.microsoft.com/office/powerpoint/2010/main" val="2727455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1BC93B-53DB-9A41-B32A-6C8A9C6FF537}"/>
              </a:ext>
            </a:extLst>
          </p:cNvPr>
          <p:cNvSpPr txBox="1"/>
          <p:nvPr/>
        </p:nvSpPr>
        <p:spPr>
          <a:xfrm>
            <a:off x="1052186" y="275573"/>
            <a:ext cx="1635448" cy="300082"/>
          </a:xfrm>
          <a:prstGeom prst="rect">
            <a:avLst/>
          </a:prstGeom>
          <a:noFill/>
        </p:spPr>
        <p:txBody>
          <a:bodyPr wrap="none" rtlCol="0">
            <a:spAutoFit/>
          </a:bodyPr>
          <a:lstStyle/>
          <a:p>
            <a:r>
              <a:rPr lang="en-US" sz="1350" dirty="0"/>
              <a:t>P3 Energy Resources</a:t>
            </a:r>
          </a:p>
        </p:txBody>
      </p:sp>
      <p:sp>
        <p:nvSpPr>
          <p:cNvPr id="4" name="Rectangle 3">
            <a:extLst>
              <a:ext uri="{FF2B5EF4-FFF2-40B4-BE49-F238E27FC236}">
                <a16:creationId xmlns:a16="http://schemas.microsoft.com/office/drawing/2014/main" id="{28E1574C-8676-E548-9319-7F3421763E22}"/>
              </a:ext>
            </a:extLst>
          </p:cNvPr>
          <p:cNvSpPr/>
          <p:nvPr/>
        </p:nvSpPr>
        <p:spPr>
          <a:xfrm>
            <a:off x="1052186" y="710492"/>
            <a:ext cx="5549030" cy="300082"/>
          </a:xfrm>
          <a:prstGeom prst="rect">
            <a:avLst/>
          </a:prstGeom>
        </p:spPr>
        <p:txBody>
          <a:bodyPr wrap="square">
            <a:spAutoFit/>
          </a:bodyPr>
          <a:lstStyle/>
          <a:p>
            <a:pPr lvl="0" algn="just" defTabSz="685800">
              <a:defRPr/>
            </a:pPr>
            <a:r>
              <a:rPr lang="en-GB" sz="1350" dirty="0"/>
              <a:t>Evaluate the use of _________ to generate electricity.</a:t>
            </a:r>
            <a:endParaRPr lang="en-US" sz="1400" dirty="0"/>
          </a:p>
        </p:txBody>
      </p:sp>
      <p:sp>
        <p:nvSpPr>
          <p:cNvPr id="5" name="Rectangle 4">
            <a:extLst>
              <a:ext uri="{FF2B5EF4-FFF2-40B4-BE49-F238E27FC236}">
                <a16:creationId xmlns:a16="http://schemas.microsoft.com/office/drawing/2014/main" id="{A545BF2F-464A-7747-A98E-FFF00628BEDB}"/>
              </a:ext>
            </a:extLst>
          </p:cNvPr>
          <p:cNvSpPr/>
          <p:nvPr/>
        </p:nvSpPr>
        <p:spPr>
          <a:xfrm>
            <a:off x="1027134" y="1661402"/>
            <a:ext cx="5549030" cy="1962076"/>
          </a:xfrm>
          <a:prstGeom prst="rect">
            <a:avLst/>
          </a:prstGeom>
        </p:spPr>
        <p:txBody>
          <a:bodyPr wrap="square">
            <a:spAutoFit/>
          </a:bodyPr>
          <a:lstStyle/>
          <a:p>
            <a:pPr algn="just"/>
            <a:r>
              <a:rPr lang="en-US" sz="1350" dirty="0"/>
              <a:t>You could be asked to evaluate any of the energy resources that you learned about in the topic including including fossil fuels, nuclear, biofuels, wind, solar, hydroelectric, geothermal, wave and tidal.</a:t>
            </a:r>
          </a:p>
          <a:p>
            <a:pPr algn="just"/>
            <a:endParaRPr lang="en-US" sz="1350" dirty="0"/>
          </a:p>
          <a:p>
            <a:pPr algn="just"/>
            <a:r>
              <a:rPr lang="en-US" sz="1350" dirty="0"/>
              <a:t>To answer this question, you need to:</a:t>
            </a:r>
          </a:p>
          <a:p>
            <a:pPr marL="342900" indent="-342900" algn="just">
              <a:buFont typeface="+mj-lt"/>
              <a:buAutoNum type="arabicPeriod"/>
            </a:pPr>
            <a:r>
              <a:rPr lang="en-US" sz="1350" dirty="0"/>
              <a:t>Describe the process used to generate electricity for the energy resource in one clear sentence.</a:t>
            </a:r>
          </a:p>
          <a:p>
            <a:pPr marL="342900" indent="-342900" algn="just">
              <a:buFont typeface="+mj-lt"/>
              <a:buAutoNum type="arabicPeriod"/>
            </a:pPr>
            <a:r>
              <a:rPr lang="en-US" sz="1350" dirty="0"/>
              <a:t>Describe the advantages.</a:t>
            </a:r>
          </a:p>
          <a:p>
            <a:pPr marL="342900" indent="-342900" algn="just">
              <a:buFont typeface="+mj-lt"/>
              <a:buAutoNum type="arabicPeriod"/>
            </a:pPr>
            <a:r>
              <a:rPr lang="en-US" sz="1350" dirty="0"/>
              <a:t>Describe the disadvantages.</a:t>
            </a:r>
          </a:p>
        </p:txBody>
      </p:sp>
      <p:sp>
        <p:nvSpPr>
          <p:cNvPr id="6" name="Rectangle 5">
            <a:extLst>
              <a:ext uri="{FF2B5EF4-FFF2-40B4-BE49-F238E27FC236}">
                <a16:creationId xmlns:a16="http://schemas.microsoft.com/office/drawing/2014/main" id="{F8D5589D-A100-9243-9CDA-F719B53756DA}"/>
              </a:ext>
            </a:extLst>
          </p:cNvPr>
          <p:cNvSpPr/>
          <p:nvPr/>
        </p:nvSpPr>
        <p:spPr>
          <a:xfrm>
            <a:off x="1014608" y="4595209"/>
            <a:ext cx="5574082" cy="715581"/>
          </a:xfrm>
          <a:prstGeom prst="rect">
            <a:avLst/>
          </a:prstGeom>
        </p:spPr>
        <p:txBody>
          <a:bodyPr wrap="square">
            <a:spAutoFit/>
          </a:bodyPr>
          <a:lstStyle/>
          <a:p>
            <a:pPr algn="just"/>
            <a:r>
              <a:rPr lang="en-US" sz="1350" dirty="0"/>
              <a:t>When discussing the advantages and disadvantages consider the reliability of the energy resource, if it is renewable or not as well as its impact on the environment</a:t>
            </a:r>
            <a:endParaRPr lang="en-US" sz="1350" b="1" dirty="0"/>
          </a:p>
        </p:txBody>
      </p:sp>
      <p:sp>
        <p:nvSpPr>
          <p:cNvPr id="7" name="Rectangle 6">
            <a:extLst>
              <a:ext uri="{FF2B5EF4-FFF2-40B4-BE49-F238E27FC236}">
                <a16:creationId xmlns:a16="http://schemas.microsoft.com/office/drawing/2014/main" id="{77B1848C-9252-234E-A7D5-87A1382AB2A8}"/>
              </a:ext>
            </a:extLst>
          </p:cNvPr>
          <p:cNvSpPr/>
          <p:nvPr/>
        </p:nvSpPr>
        <p:spPr>
          <a:xfrm>
            <a:off x="1027134" y="6074773"/>
            <a:ext cx="5549030" cy="2169825"/>
          </a:xfrm>
          <a:prstGeom prst="rect">
            <a:avLst/>
          </a:prstGeom>
        </p:spPr>
        <p:txBody>
          <a:bodyPr wrap="square">
            <a:spAutoFit/>
          </a:bodyPr>
          <a:lstStyle/>
          <a:p>
            <a:pPr algn="just"/>
            <a:r>
              <a:rPr lang="en-GB" sz="1350" b="1" dirty="0"/>
              <a:t>Evaluate the use of fossil fuels to generate electricity.</a:t>
            </a:r>
          </a:p>
          <a:p>
            <a:pPr algn="just"/>
            <a:endParaRPr lang="en-GB" sz="1350" b="1" dirty="0"/>
          </a:p>
          <a:p>
            <a:pPr marL="342900" indent="-342900" algn="just">
              <a:buFont typeface="+mj-lt"/>
              <a:buAutoNum type="arabicPeriod"/>
            </a:pPr>
            <a:r>
              <a:rPr lang="en-US" sz="1350" i="1" dirty="0"/>
              <a:t>In a fossil fuel power station a fuel is burned, this turns water into steam which turns a turbine to generate electricity.</a:t>
            </a:r>
          </a:p>
          <a:p>
            <a:pPr marL="342900" indent="-342900" algn="just">
              <a:buFont typeface="+mj-lt"/>
              <a:buAutoNum type="arabicPeriod"/>
            </a:pPr>
            <a:r>
              <a:rPr lang="en-US" sz="1350" i="1" dirty="0"/>
              <a:t>The advantages of a fossil fuel power station include that is has a high energy output and it is a reliable energy source.</a:t>
            </a:r>
          </a:p>
          <a:p>
            <a:pPr marL="342900" indent="-342900" algn="just">
              <a:buFont typeface="+mj-lt"/>
              <a:buAutoNum type="arabicPeriod"/>
            </a:pPr>
            <a:r>
              <a:rPr lang="en-US" sz="1350" i="1" dirty="0"/>
              <a:t>The disadvantages of using fossil fuels include that it uses a non-renewable energy resource and it produces carbon dioxide which is a greenhouse gas.</a:t>
            </a:r>
          </a:p>
          <a:p>
            <a:pPr marL="342900" indent="-342900" algn="just">
              <a:buFont typeface="+mj-lt"/>
              <a:buAutoNum type="arabicPeriod"/>
            </a:pPr>
            <a:endParaRPr lang="en-GB" sz="1350" i="1" dirty="0"/>
          </a:p>
        </p:txBody>
      </p:sp>
      <p:sp>
        <p:nvSpPr>
          <p:cNvPr id="8" name="Rectangle 7">
            <a:extLst>
              <a:ext uri="{FF2B5EF4-FFF2-40B4-BE49-F238E27FC236}">
                <a16:creationId xmlns:a16="http://schemas.microsoft.com/office/drawing/2014/main" id="{6AD29A15-0CC8-874D-B9E6-18B1833C856C}"/>
              </a:ext>
            </a:extLst>
          </p:cNvPr>
          <p:cNvSpPr/>
          <p:nvPr/>
        </p:nvSpPr>
        <p:spPr>
          <a:xfrm>
            <a:off x="1052186" y="8625061"/>
            <a:ext cx="5549030" cy="1338828"/>
          </a:xfrm>
          <a:prstGeom prst="rect">
            <a:avLst/>
          </a:prstGeom>
        </p:spPr>
        <p:txBody>
          <a:bodyPr wrap="square">
            <a:spAutoFit/>
          </a:bodyPr>
          <a:lstStyle/>
          <a:p>
            <a:pPr marL="342900" indent="-342900" algn="just" defTabSz="685800">
              <a:buFont typeface="+mj-lt"/>
              <a:buAutoNum type="arabicPeriod"/>
              <a:defRPr/>
            </a:pPr>
            <a:r>
              <a:rPr lang="en-GB" sz="1350" dirty="0"/>
              <a:t>Learn and practice the model answer above.</a:t>
            </a:r>
          </a:p>
          <a:p>
            <a:pPr marL="342900" lvl="0" indent="-342900" algn="just" defTabSz="685800">
              <a:buFont typeface="+mj-lt"/>
              <a:buAutoNum type="arabicPeriod"/>
              <a:defRPr/>
            </a:pPr>
            <a:r>
              <a:rPr lang="en-GB" sz="1350" dirty="0"/>
              <a:t>Evaluate the use of nuclear power stations.</a:t>
            </a:r>
          </a:p>
          <a:p>
            <a:pPr marL="342900" lvl="0" indent="-342900" algn="just" defTabSz="685800">
              <a:buFont typeface="+mj-lt"/>
              <a:buAutoNum type="arabicPeriod"/>
              <a:defRPr/>
            </a:pPr>
            <a:r>
              <a:rPr lang="en-GB" sz="1350" dirty="0"/>
              <a:t>Evaluate the use of wind turbines.</a:t>
            </a:r>
          </a:p>
          <a:p>
            <a:pPr marL="342900" lvl="0" indent="-342900" algn="just" defTabSz="685800">
              <a:buFont typeface="+mj-lt"/>
              <a:buAutoNum type="arabicPeriod"/>
              <a:defRPr/>
            </a:pPr>
            <a:r>
              <a:rPr lang="en-GB" sz="1350" dirty="0"/>
              <a:t>Evaluate the use of solar energy.</a:t>
            </a:r>
          </a:p>
          <a:p>
            <a:pPr marL="342900" lvl="0" indent="-342900" algn="just" defTabSz="685800">
              <a:buFont typeface="+mj-lt"/>
              <a:buAutoNum type="arabicPeriod"/>
              <a:defRPr/>
            </a:pPr>
            <a:r>
              <a:rPr lang="en-GB" sz="1350" dirty="0"/>
              <a:t>Evaluate the use of hydroelectric.</a:t>
            </a:r>
          </a:p>
          <a:p>
            <a:pPr marL="342900" lvl="0" indent="-342900" algn="just" defTabSz="685800">
              <a:buFont typeface="+mj-lt"/>
              <a:buAutoNum type="arabicPeriod"/>
              <a:defRPr/>
            </a:pPr>
            <a:endParaRPr lang="en-GB" sz="1350" dirty="0"/>
          </a:p>
        </p:txBody>
      </p:sp>
    </p:spTree>
    <p:extLst>
      <p:ext uri="{BB962C8B-B14F-4D97-AF65-F5344CB8AC3E}">
        <p14:creationId xmlns:p14="http://schemas.microsoft.com/office/powerpoint/2010/main" val="1334328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0506DE-C8B1-1F42-A801-0D22676FB12C}"/>
              </a:ext>
            </a:extLst>
          </p:cNvPr>
          <p:cNvSpPr txBox="1"/>
          <p:nvPr/>
        </p:nvSpPr>
        <p:spPr>
          <a:xfrm>
            <a:off x="1052186" y="275573"/>
            <a:ext cx="1478931" cy="300082"/>
          </a:xfrm>
          <a:prstGeom prst="rect">
            <a:avLst/>
          </a:prstGeom>
          <a:noFill/>
        </p:spPr>
        <p:txBody>
          <a:bodyPr wrap="none" rtlCol="0">
            <a:spAutoFit/>
          </a:bodyPr>
          <a:lstStyle/>
          <a:p>
            <a:r>
              <a:rPr lang="en-US" sz="1350" dirty="0"/>
              <a:t>P4 Electric Circuits</a:t>
            </a:r>
          </a:p>
        </p:txBody>
      </p:sp>
      <p:sp>
        <p:nvSpPr>
          <p:cNvPr id="4" name="Rectangle 3">
            <a:extLst>
              <a:ext uri="{FF2B5EF4-FFF2-40B4-BE49-F238E27FC236}">
                <a16:creationId xmlns:a16="http://schemas.microsoft.com/office/drawing/2014/main" id="{C3F866FD-5A12-AC42-9031-4BCAC3B675AB}"/>
              </a:ext>
            </a:extLst>
          </p:cNvPr>
          <p:cNvSpPr/>
          <p:nvPr/>
        </p:nvSpPr>
        <p:spPr>
          <a:xfrm>
            <a:off x="1052186" y="641668"/>
            <a:ext cx="5549030" cy="715581"/>
          </a:xfrm>
          <a:prstGeom prst="rect">
            <a:avLst/>
          </a:prstGeom>
        </p:spPr>
        <p:txBody>
          <a:bodyPr wrap="square">
            <a:spAutoFit/>
          </a:bodyPr>
          <a:lstStyle/>
          <a:p>
            <a:pPr lvl="0" algn="just" defTabSz="685800">
              <a:defRPr/>
            </a:pPr>
            <a:r>
              <a:rPr lang="en-GB" sz="1350" dirty="0"/>
              <a:t>Calculating a value using the equations:</a:t>
            </a:r>
          </a:p>
          <a:p>
            <a:pPr lvl="0" algn="ctr" defTabSz="685800">
              <a:defRPr/>
            </a:pPr>
            <a:r>
              <a:rPr lang="en-GB" sz="1350" i="1" dirty="0"/>
              <a:t>Charge Flow </a:t>
            </a:r>
            <a:r>
              <a:rPr lang="en-GB" sz="1350" dirty="0"/>
              <a:t>= </a:t>
            </a:r>
            <a:r>
              <a:rPr lang="en-GB" sz="1350" i="1" dirty="0"/>
              <a:t>Current </a:t>
            </a:r>
            <a:r>
              <a:rPr lang="en-GB" sz="1350" dirty="0"/>
              <a:t>× </a:t>
            </a:r>
            <a:r>
              <a:rPr lang="en-GB" sz="1350" i="1" dirty="0"/>
              <a:t>Time </a:t>
            </a:r>
            <a:r>
              <a:rPr lang="en-GB" sz="1350" b="1" i="1" u="sng" dirty="0"/>
              <a:t>OR</a:t>
            </a:r>
            <a:r>
              <a:rPr lang="en-GB" sz="1350" i="1" dirty="0"/>
              <a:t> P.D</a:t>
            </a:r>
            <a:r>
              <a:rPr lang="en-GB" sz="1350" dirty="0"/>
              <a:t>= </a:t>
            </a:r>
            <a:r>
              <a:rPr lang="en-GB" sz="1350" i="1" dirty="0"/>
              <a:t>Current </a:t>
            </a:r>
            <a:r>
              <a:rPr lang="en-GB" sz="1350" dirty="0"/>
              <a:t>× </a:t>
            </a:r>
            <a:r>
              <a:rPr lang="en-GB" sz="1350" i="1" dirty="0"/>
              <a:t>Resistance </a:t>
            </a:r>
            <a:endParaRPr lang="en-GB" sz="1350" dirty="0"/>
          </a:p>
          <a:p>
            <a:r>
              <a:rPr lang="en-GB" sz="1350" i="1" dirty="0"/>
              <a:t> </a:t>
            </a:r>
            <a:endParaRPr lang="en-GB" sz="1350" dirty="0"/>
          </a:p>
        </p:txBody>
      </p:sp>
      <p:sp>
        <p:nvSpPr>
          <p:cNvPr id="5" name="Rectangle 4">
            <a:extLst>
              <a:ext uri="{FF2B5EF4-FFF2-40B4-BE49-F238E27FC236}">
                <a16:creationId xmlns:a16="http://schemas.microsoft.com/office/drawing/2014/main" id="{A080B265-1EBA-4F43-B83E-059257DA5274}"/>
              </a:ext>
            </a:extLst>
          </p:cNvPr>
          <p:cNvSpPr/>
          <p:nvPr/>
        </p:nvSpPr>
        <p:spPr>
          <a:xfrm>
            <a:off x="1039660" y="1292004"/>
            <a:ext cx="5549030" cy="2977738"/>
          </a:xfrm>
          <a:prstGeom prst="rect">
            <a:avLst/>
          </a:prstGeom>
        </p:spPr>
        <p:txBody>
          <a:bodyPr wrap="square">
            <a:spAutoFit/>
          </a:bodyPr>
          <a:lstStyle/>
          <a:p>
            <a:pPr algn="just"/>
            <a:r>
              <a:rPr lang="en-US" sz="1350" dirty="0"/>
              <a:t>There is frequently a question in which you will need to use these formulas. Marks vary between 3 and 6 marks depending on how much processing of the information you need to do. If you need to use both formulas to answer the question this will usually be worth 6 marks.</a:t>
            </a:r>
          </a:p>
          <a:p>
            <a:pPr algn="just"/>
            <a:endParaRPr lang="en-US" sz="1200" dirty="0"/>
          </a:p>
          <a:p>
            <a:r>
              <a:rPr lang="en-US" sz="1350" dirty="0"/>
              <a:t>To answer this question, you will need to do the following:</a:t>
            </a:r>
          </a:p>
          <a:p>
            <a:pPr marL="342900" indent="-342900">
              <a:buFont typeface="+mj-lt"/>
              <a:buAutoNum type="arabicPeriod"/>
            </a:pPr>
            <a:r>
              <a:rPr lang="en-US" sz="1350" dirty="0"/>
              <a:t>Check for any unit conversions you may need to do. </a:t>
            </a:r>
          </a:p>
          <a:p>
            <a:pPr marL="342900" indent="-342900">
              <a:buFont typeface="+mj-lt"/>
              <a:buAutoNum type="arabicPeriod"/>
            </a:pPr>
            <a:r>
              <a:rPr lang="en-US" sz="1350" dirty="0"/>
              <a:t>Write down the formula you will be using.</a:t>
            </a:r>
          </a:p>
          <a:p>
            <a:pPr marL="342900" indent="-342900">
              <a:buFont typeface="+mj-lt"/>
              <a:buAutoNum type="arabicPeriod"/>
            </a:pPr>
            <a:r>
              <a:rPr lang="en-US" sz="1350" dirty="0"/>
              <a:t>Substitute in the values.</a:t>
            </a:r>
          </a:p>
          <a:p>
            <a:pPr marL="342900" indent="-342900">
              <a:buFont typeface="+mj-lt"/>
              <a:buAutoNum type="arabicPeriod"/>
            </a:pPr>
            <a:r>
              <a:rPr lang="en-US" sz="1350" dirty="0"/>
              <a:t>Rearrange.</a:t>
            </a:r>
          </a:p>
          <a:p>
            <a:pPr marL="342900" indent="-342900">
              <a:buFont typeface="+mj-lt"/>
              <a:buAutoNum type="arabicPeriod"/>
            </a:pPr>
            <a:r>
              <a:rPr lang="en-US" sz="1350" dirty="0"/>
              <a:t>Do the calculation.</a:t>
            </a:r>
          </a:p>
          <a:p>
            <a:pPr marL="342900" indent="-342900">
              <a:buFont typeface="+mj-lt"/>
              <a:buAutoNum type="arabicPeriod"/>
            </a:pPr>
            <a:r>
              <a:rPr lang="en-US" sz="1350" dirty="0"/>
              <a:t>Round to the correct number of significant figures.</a:t>
            </a:r>
          </a:p>
          <a:p>
            <a:pPr marL="342900" indent="-342900">
              <a:buFont typeface="+mj-lt"/>
              <a:buAutoNum type="arabicPeriod"/>
            </a:pPr>
            <a:r>
              <a:rPr lang="en-US" sz="1350" dirty="0"/>
              <a:t>Add units.</a:t>
            </a:r>
          </a:p>
          <a:p>
            <a:pPr marL="342900" indent="-342900">
              <a:buFont typeface="+mj-lt"/>
              <a:buAutoNum type="arabicPeriod"/>
            </a:pPr>
            <a:endParaRPr lang="en-US" sz="1350" dirty="0"/>
          </a:p>
        </p:txBody>
      </p:sp>
      <p:sp>
        <p:nvSpPr>
          <p:cNvPr id="6" name="Rectangle 5">
            <a:extLst>
              <a:ext uri="{FF2B5EF4-FFF2-40B4-BE49-F238E27FC236}">
                <a16:creationId xmlns:a16="http://schemas.microsoft.com/office/drawing/2014/main" id="{B683CE28-4F51-3D4E-ABF9-9378A6613C90}"/>
              </a:ext>
            </a:extLst>
          </p:cNvPr>
          <p:cNvSpPr/>
          <p:nvPr/>
        </p:nvSpPr>
        <p:spPr>
          <a:xfrm>
            <a:off x="1027134" y="4538936"/>
            <a:ext cx="5574082" cy="923330"/>
          </a:xfrm>
          <a:prstGeom prst="rect">
            <a:avLst/>
          </a:prstGeom>
        </p:spPr>
        <p:txBody>
          <a:bodyPr wrap="square">
            <a:spAutoFit/>
          </a:bodyPr>
          <a:lstStyle/>
          <a:p>
            <a:pPr algn="just"/>
            <a:r>
              <a:rPr lang="en-US" sz="1350" b="1" dirty="0"/>
              <a:t>You do not need to learn these formulas as they will both be given on a data sheet this year. Always write down the formula you are using, substitute numbers and then rearrange. Avoid writing a rearranged formula as its easy to make mistakes and can lose you marks.</a:t>
            </a:r>
          </a:p>
        </p:txBody>
      </p:sp>
      <p:sp>
        <p:nvSpPr>
          <p:cNvPr id="7" name="Rectangle 6">
            <a:extLst>
              <a:ext uri="{FF2B5EF4-FFF2-40B4-BE49-F238E27FC236}">
                <a16:creationId xmlns:a16="http://schemas.microsoft.com/office/drawing/2014/main" id="{1D140C22-FEF9-F04B-BAC2-383739190385}"/>
              </a:ext>
            </a:extLst>
          </p:cNvPr>
          <p:cNvSpPr/>
          <p:nvPr/>
        </p:nvSpPr>
        <p:spPr>
          <a:xfrm>
            <a:off x="1009972" y="5680200"/>
            <a:ext cx="5549030" cy="507831"/>
          </a:xfrm>
          <a:prstGeom prst="rect">
            <a:avLst/>
          </a:prstGeom>
        </p:spPr>
        <p:txBody>
          <a:bodyPr wrap="square">
            <a:spAutoFit/>
          </a:bodyPr>
          <a:lstStyle/>
          <a:p>
            <a:pPr algn="just"/>
            <a:r>
              <a:rPr lang="en-GB" sz="1350" b="1" dirty="0"/>
              <a:t>Calculate the resistance when there is a potential difference of 3.22 V and a current of 2.18 A</a:t>
            </a:r>
          </a:p>
        </p:txBody>
      </p:sp>
      <p:graphicFrame>
        <p:nvGraphicFramePr>
          <p:cNvPr id="2" name="Table 8">
            <a:extLst>
              <a:ext uri="{FF2B5EF4-FFF2-40B4-BE49-F238E27FC236}">
                <a16:creationId xmlns:a16="http://schemas.microsoft.com/office/drawing/2014/main" id="{97178C7B-DD2A-3B4A-A8C8-F43B3F7103D7}"/>
              </a:ext>
            </a:extLst>
          </p:cNvPr>
          <p:cNvGraphicFramePr>
            <a:graphicFrameLocks noGrp="1"/>
          </p:cNvGraphicFramePr>
          <p:nvPr/>
        </p:nvGraphicFramePr>
        <p:xfrm>
          <a:off x="1017787" y="6231260"/>
          <a:ext cx="5621884" cy="3531045"/>
        </p:xfrm>
        <a:graphic>
          <a:graphicData uri="http://schemas.openxmlformats.org/drawingml/2006/table">
            <a:tbl>
              <a:tblPr firstRow="1" bandRow="1">
                <a:tableStyleId>{5940675A-B579-460E-94D1-54222C63F5DA}</a:tableStyleId>
              </a:tblPr>
              <a:tblGrid>
                <a:gridCol w="2810942">
                  <a:extLst>
                    <a:ext uri="{9D8B030D-6E8A-4147-A177-3AD203B41FA5}">
                      <a16:colId xmlns:a16="http://schemas.microsoft.com/office/drawing/2014/main" val="188550303"/>
                    </a:ext>
                  </a:extLst>
                </a:gridCol>
                <a:gridCol w="2810942">
                  <a:extLst>
                    <a:ext uri="{9D8B030D-6E8A-4147-A177-3AD203B41FA5}">
                      <a16:colId xmlns:a16="http://schemas.microsoft.com/office/drawing/2014/main" val="775950510"/>
                    </a:ext>
                  </a:extLst>
                </a:gridCol>
              </a:tblGrid>
              <a:tr h="504435">
                <a:tc>
                  <a:txBody>
                    <a:bodyPr/>
                    <a:lstStyle/>
                    <a:p>
                      <a:pPr algn="ctr"/>
                      <a:r>
                        <a:rPr lang="en-US" i="1" dirty="0"/>
                        <a:t>-</a:t>
                      </a:r>
                      <a:endParaRPr lang="en-US" i="1" u="sng" dirty="0"/>
                    </a:p>
                  </a:txBody>
                  <a:tcPr anchor="ctr"/>
                </a:tc>
                <a:tc>
                  <a:txBody>
                    <a:bodyPr/>
                    <a:lstStyle/>
                    <a:p>
                      <a:pPr algn="ctr"/>
                      <a:r>
                        <a:rPr lang="en-US" dirty="0"/>
                        <a:t>Check for unit conversions.</a:t>
                      </a:r>
                    </a:p>
                  </a:txBody>
                  <a:tcPr anchor="ctr"/>
                </a:tc>
                <a:extLst>
                  <a:ext uri="{0D108BD9-81ED-4DB2-BD59-A6C34878D82A}">
                    <a16:rowId xmlns:a16="http://schemas.microsoft.com/office/drawing/2014/main" val="3312459105"/>
                  </a:ext>
                </a:extLst>
              </a:tr>
              <a:tr h="50443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350" i="1" dirty="0"/>
                        <a:t>P.D</a:t>
                      </a:r>
                      <a:r>
                        <a:rPr lang="en-GB" sz="1350" dirty="0"/>
                        <a:t>= </a:t>
                      </a:r>
                      <a:r>
                        <a:rPr lang="en-GB" sz="1350" i="1" dirty="0"/>
                        <a:t>Current </a:t>
                      </a:r>
                      <a:r>
                        <a:rPr lang="en-GB" sz="1350" dirty="0"/>
                        <a:t>× </a:t>
                      </a:r>
                      <a:r>
                        <a:rPr lang="en-GB" sz="1350" i="1" dirty="0"/>
                        <a:t>Resistance </a:t>
                      </a:r>
                      <a:endParaRPr lang="en-US" sz="1400" i="1" dirty="0"/>
                    </a:p>
                  </a:txBody>
                  <a:tcPr anchor="ctr"/>
                </a:tc>
                <a:tc>
                  <a:txBody>
                    <a:bodyPr/>
                    <a:lstStyle/>
                    <a:p>
                      <a:pPr algn="ctr"/>
                      <a:r>
                        <a:rPr lang="en-US" dirty="0"/>
                        <a:t>Formula to be used.</a:t>
                      </a:r>
                    </a:p>
                  </a:txBody>
                  <a:tcPr anchor="ctr"/>
                </a:tc>
                <a:extLst>
                  <a:ext uri="{0D108BD9-81ED-4DB2-BD59-A6C34878D82A}">
                    <a16:rowId xmlns:a16="http://schemas.microsoft.com/office/drawing/2014/main" val="1817768891"/>
                  </a:ext>
                </a:extLst>
              </a:tr>
              <a:tr h="504435">
                <a:tc>
                  <a:txBody>
                    <a:bodyPr/>
                    <a:lstStyle/>
                    <a:p>
                      <a:pPr algn="ctr"/>
                      <a:r>
                        <a:rPr lang="en-GB" sz="1350" i="1" dirty="0"/>
                        <a:t>3.22 = 2.18 x Resistance</a:t>
                      </a:r>
                      <a:endParaRPr lang="en-US" i="1" dirty="0"/>
                    </a:p>
                  </a:txBody>
                  <a:tcPr anchor="ctr"/>
                </a:tc>
                <a:tc>
                  <a:txBody>
                    <a:bodyPr/>
                    <a:lstStyle/>
                    <a:p>
                      <a:pPr algn="ctr"/>
                      <a:r>
                        <a:rPr lang="en-US" dirty="0"/>
                        <a:t>Substitute values.</a:t>
                      </a:r>
                    </a:p>
                  </a:txBody>
                  <a:tcPr anchor="ctr"/>
                </a:tc>
                <a:extLst>
                  <a:ext uri="{0D108BD9-81ED-4DB2-BD59-A6C34878D82A}">
                    <a16:rowId xmlns:a16="http://schemas.microsoft.com/office/drawing/2014/main" val="1922231196"/>
                  </a:ext>
                </a:extLst>
              </a:tr>
              <a:tr h="504435">
                <a:tc>
                  <a:txBody>
                    <a:bodyPr/>
                    <a:lstStyle/>
                    <a:p>
                      <a:pPr algn="ctr"/>
                      <a:r>
                        <a:rPr lang="en-US" i="1" dirty="0"/>
                        <a:t>3.22 / 2.18 = Resistance</a:t>
                      </a:r>
                    </a:p>
                  </a:txBody>
                  <a:tcPr anchor="ctr"/>
                </a:tc>
                <a:tc>
                  <a:txBody>
                    <a:bodyPr/>
                    <a:lstStyle/>
                    <a:p>
                      <a:pPr algn="ctr"/>
                      <a:r>
                        <a:rPr lang="en-US" dirty="0"/>
                        <a:t>Rearrange.</a:t>
                      </a:r>
                    </a:p>
                  </a:txBody>
                  <a:tcPr anchor="ctr"/>
                </a:tc>
                <a:extLst>
                  <a:ext uri="{0D108BD9-81ED-4DB2-BD59-A6C34878D82A}">
                    <a16:rowId xmlns:a16="http://schemas.microsoft.com/office/drawing/2014/main" val="2063102603"/>
                  </a:ext>
                </a:extLst>
              </a:tr>
              <a:tr h="50443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350" i="1" dirty="0"/>
                        <a:t>1.4770642202 = Resistance</a:t>
                      </a:r>
                      <a:endParaRPr lang="en-US" i="1" dirty="0"/>
                    </a:p>
                  </a:txBody>
                  <a:tcPr anchor="ctr"/>
                </a:tc>
                <a:tc>
                  <a:txBody>
                    <a:bodyPr/>
                    <a:lstStyle/>
                    <a:p>
                      <a:pPr algn="ctr"/>
                      <a:r>
                        <a:rPr lang="en-US" dirty="0"/>
                        <a:t>Do the calculation</a:t>
                      </a:r>
                    </a:p>
                  </a:txBody>
                  <a:tcPr anchor="ctr"/>
                </a:tc>
                <a:extLst>
                  <a:ext uri="{0D108BD9-81ED-4DB2-BD59-A6C34878D82A}">
                    <a16:rowId xmlns:a16="http://schemas.microsoft.com/office/drawing/2014/main" val="2296714648"/>
                  </a:ext>
                </a:extLst>
              </a:tr>
              <a:tr h="504435">
                <a:tc>
                  <a:txBody>
                    <a:bodyPr/>
                    <a:lstStyle/>
                    <a:p>
                      <a:pPr algn="ctr"/>
                      <a:r>
                        <a:rPr lang="en-US" i="1" dirty="0"/>
                        <a:t>1.48</a:t>
                      </a:r>
                    </a:p>
                  </a:txBody>
                  <a:tcPr anchor="ctr"/>
                </a:tc>
                <a:tc>
                  <a:txBody>
                    <a:bodyPr/>
                    <a:lstStyle/>
                    <a:p>
                      <a:pPr algn="ctr"/>
                      <a:r>
                        <a:rPr lang="en-US" dirty="0"/>
                        <a:t>Round to correct number of sig fig.</a:t>
                      </a:r>
                    </a:p>
                  </a:txBody>
                  <a:tcPr anchor="ctr"/>
                </a:tc>
                <a:extLst>
                  <a:ext uri="{0D108BD9-81ED-4DB2-BD59-A6C34878D82A}">
                    <a16:rowId xmlns:a16="http://schemas.microsoft.com/office/drawing/2014/main" val="212516235"/>
                  </a:ext>
                </a:extLst>
              </a:tr>
              <a:tr h="504435">
                <a:tc>
                  <a:txBody>
                    <a:bodyPr/>
                    <a:lstStyle/>
                    <a:p>
                      <a:pPr algn="ctr"/>
                      <a:r>
                        <a:rPr lang="en-US" b="1" i="1" dirty="0"/>
                        <a:t>1.48Ω</a:t>
                      </a:r>
                    </a:p>
                  </a:txBody>
                  <a:tcPr anchor="ctr"/>
                </a:tc>
                <a:tc>
                  <a:txBody>
                    <a:bodyPr/>
                    <a:lstStyle/>
                    <a:p>
                      <a:pPr algn="ctr"/>
                      <a:r>
                        <a:rPr lang="en-US" dirty="0"/>
                        <a:t>Answer with units</a:t>
                      </a:r>
                    </a:p>
                  </a:txBody>
                  <a:tcPr anchor="ctr"/>
                </a:tc>
                <a:extLst>
                  <a:ext uri="{0D108BD9-81ED-4DB2-BD59-A6C34878D82A}">
                    <a16:rowId xmlns:a16="http://schemas.microsoft.com/office/drawing/2014/main" val="1274988527"/>
                  </a:ext>
                </a:extLst>
              </a:tr>
            </a:tbl>
          </a:graphicData>
        </a:graphic>
      </p:graphicFrame>
    </p:spTree>
    <p:extLst>
      <p:ext uri="{BB962C8B-B14F-4D97-AF65-F5344CB8AC3E}">
        <p14:creationId xmlns:p14="http://schemas.microsoft.com/office/powerpoint/2010/main" val="4205313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608CFF0-FEAA-644A-BEF2-5569E11CAB4C}"/>
              </a:ext>
            </a:extLst>
          </p:cNvPr>
          <p:cNvSpPr/>
          <p:nvPr/>
        </p:nvSpPr>
        <p:spPr>
          <a:xfrm>
            <a:off x="1052186" y="1071032"/>
            <a:ext cx="5549030" cy="3693319"/>
          </a:xfrm>
          <a:prstGeom prst="rect">
            <a:avLst/>
          </a:prstGeom>
        </p:spPr>
        <p:txBody>
          <a:bodyPr wrap="square">
            <a:spAutoFit/>
          </a:bodyPr>
          <a:lstStyle/>
          <a:p>
            <a:pPr lvl="0" algn="just" defTabSz="685800">
              <a:defRPr/>
            </a:pPr>
            <a:r>
              <a:rPr lang="en-GB" sz="1350" dirty="0"/>
              <a:t>Practice using the formulas for charge flow and potential difference by answering the questions below:</a:t>
            </a:r>
          </a:p>
          <a:p>
            <a:pPr lvl="0" algn="just" defTabSz="685800">
              <a:defRPr/>
            </a:pPr>
            <a:endParaRPr lang="en-GB" sz="1350" dirty="0"/>
          </a:p>
          <a:p>
            <a:pPr marL="342900" indent="-342900" algn="just">
              <a:buFont typeface="+mj-lt"/>
              <a:buAutoNum type="arabicPeriod"/>
            </a:pPr>
            <a:r>
              <a:rPr lang="en-GB" sz="1350" dirty="0"/>
              <a:t>A set of lights consists of 20 lamps connected in series to the 230 V mains electricity supply.  When the lights are switched on and working correctly, the current through each lamp is 0.25 A. Calculate the charge passing through </a:t>
            </a:r>
            <a:r>
              <a:rPr lang="en-GB" sz="1350" b="1" dirty="0"/>
              <a:t>one</a:t>
            </a:r>
            <a:r>
              <a:rPr lang="en-GB" sz="1350" dirty="0"/>
              <a:t> of the lamps in 5 minutes.</a:t>
            </a:r>
          </a:p>
          <a:p>
            <a:pPr marL="342900" indent="-342900" algn="just">
              <a:buFont typeface="+mj-lt"/>
              <a:buAutoNum type="arabicPeriod"/>
            </a:pPr>
            <a:r>
              <a:rPr lang="en-GB" sz="1350" dirty="0"/>
              <a:t>A 1.7A bulb works at normal brightness for 30 seconds before it is switched off. Calculate the charge that flows through the bulb in the 30 seconds before it is switched off. Give the unit.</a:t>
            </a:r>
          </a:p>
          <a:p>
            <a:pPr marL="342900" indent="-342900" algn="just">
              <a:buFont typeface="+mj-lt"/>
              <a:buAutoNum type="arabicPeriod"/>
            </a:pPr>
            <a:r>
              <a:rPr lang="en-GB" sz="1350" dirty="0"/>
              <a:t>The current in the wire was 0.50 A. The mean potential difference across the wire was 0.32 V. Calculate the resistance.</a:t>
            </a:r>
          </a:p>
          <a:p>
            <a:pPr marL="342900" indent="-342900" algn="just">
              <a:buFont typeface="+mj-lt"/>
              <a:buAutoNum type="arabicPeriod"/>
            </a:pPr>
            <a:r>
              <a:rPr lang="en-GB" sz="1350" dirty="0"/>
              <a:t>Calculate the charge flow when there is a current of 0.50 A in the wire for 17 s.</a:t>
            </a:r>
          </a:p>
          <a:p>
            <a:pPr marL="342900" indent="-342900" algn="just">
              <a:buFont typeface="+mj-lt"/>
              <a:buAutoNum type="arabicPeriod"/>
            </a:pPr>
            <a:r>
              <a:rPr lang="en-GB" sz="1350" dirty="0"/>
              <a:t>Determine the resistance of the lamp when the current in the lamp is 0.22 A and the potential difference is 5V.</a:t>
            </a:r>
          </a:p>
          <a:p>
            <a:pPr marL="342900" indent="-342900" algn="just">
              <a:buFont typeface="+mj-lt"/>
              <a:buAutoNum type="arabicPeriod"/>
            </a:pPr>
            <a:endParaRPr lang="en-GB" dirty="0"/>
          </a:p>
        </p:txBody>
      </p:sp>
      <p:sp>
        <p:nvSpPr>
          <p:cNvPr id="5" name="TextBox 4">
            <a:extLst>
              <a:ext uri="{FF2B5EF4-FFF2-40B4-BE49-F238E27FC236}">
                <a16:creationId xmlns:a16="http://schemas.microsoft.com/office/drawing/2014/main" id="{A960F7C8-0BE3-CF4C-A357-5B6B4A05A153}"/>
              </a:ext>
            </a:extLst>
          </p:cNvPr>
          <p:cNvSpPr txBox="1"/>
          <p:nvPr/>
        </p:nvSpPr>
        <p:spPr>
          <a:xfrm>
            <a:off x="1052186" y="275573"/>
            <a:ext cx="1478931" cy="300082"/>
          </a:xfrm>
          <a:prstGeom prst="rect">
            <a:avLst/>
          </a:prstGeom>
          <a:noFill/>
        </p:spPr>
        <p:txBody>
          <a:bodyPr wrap="none" rtlCol="0">
            <a:spAutoFit/>
          </a:bodyPr>
          <a:lstStyle/>
          <a:p>
            <a:r>
              <a:rPr lang="en-US" sz="1350" dirty="0"/>
              <a:t>P4 Electric Circuits</a:t>
            </a:r>
          </a:p>
        </p:txBody>
      </p:sp>
    </p:spTree>
    <p:extLst>
      <p:ext uri="{BB962C8B-B14F-4D97-AF65-F5344CB8AC3E}">
        <p14:creationId xmlns:p14="http://schemas.microsoft.com/office/powerpoint/2010/main" val="1575678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459A37-8E24-FF4D-90BA-2D6C25CC35E2}"/>
              </a:ext>
            </a:extLst>
          </p:cNvPr>
          <p:cNvSpPr txBox="1"/>
          <p:nvPr/>
        </p:nvSpPr>
        <p:spPr>
          <a:xfrm>
            <a:off x="1052186" y="275573"/>
            <a:ext cx="1827744" cy="300082"/>
          </a:xfrm>
          <a:prstGeom prst="rect">
            <a:avLst/>
          </a:prstGeom>
          <a:noFill/>
        </p:spPr>
        <p:txBody>
          <a:bodyPr wrap="none" rtlCol="0">
            <a:spAutoFit/>
          </a:bodyPr>
          <a:lstStyle/>
          <a:p>
            <a:r>
              <a:rPr lang="en-US" sz="1350" dirty="0"/>
              <a:t>P6 Particles and Matter</a:t>
            </a:r>
          </a:p>
        </p:txBody>
      </p:sp>
      <p:sp>
        <p:nvSpPr>
          <p:cNvPr id="4" name="Rectangle 3">
            <a:extLst>
              <a:ext uri="{FF2B5EF4-FFF2-40B4-BE49-F238E27FC236}">
                <a16:creationId xmlns:a16="http://schemas.microsoft.com/office/drawing/2014/main" id="{A1CE13F1-21A6-CD49-8389-16E900D64879}"/>
              </a:ext>
            </a:extLst>
          </p:cNvPr>
          <p:cNvSpPr/>
          <p:nvPr/>
        </p:nvSpPr>
        <p:spPr>
          <a:xfrm>
            <a:off x="1039660" y="731232"/>
            <a:ext cx="5549030" cy="300082"/>
          </a:xfrm>
          <a:prstGeom prst="rect">
            <a:avLst/>
          </a:prstGeom>
        </p:spPr>
        <p:txBody>
          <a:bodyPr wrap="square">
            <a:spAutoFit/>
          </a:bodyPr>
          <a:lstStyle/>
          <a:p>
            <a:pPr lvl="0" algn="just" defTabSz="685800">
              <a:defRPr/>
            </a:pPr>
            <a:r>
              <a:rPr lang="en-GB" sz="1350" dirty="0"/>
              <a:t>Identify and explain the properties of _________________</a:t>
            </a:r>
            <a:endParaRPr lang="en-US" sz="1350" dirty="0"/>
          </a:p>
        </p:txBody>
      </p:sp>
      <p:sp>
        <p:nvSpPr>
          <p:cNvPr id="6" name="Rectangle 5">
            <a:extLst>
              <a:ext uri="{FF2B5EF4-FFF2-40B4-BE49-F238E27FC236}">
                <a16:creationId xmlns:a16="http://schemas.microsoft.com/office/drawing/2014/main" id="{A2EC84A2-5D60-8742-A1F7-B6DF273E13BA}"/>
              </a:ext>
            </a:extLst>
          </p:cNvPr>
          <p:cNvSpPr/>
          <p:nvPr/>
        </p:nvSpPr>
        <p:spPr>
          <a:xfrm>
            <a:off x="1027134" y="4870410"/>
            <a:ext cx="5574082" cy="300082"/>
          </a:xfrm>
          <a:prstGeom prst="rect">
            <a:avLst/>
          </a:prstGeom>
        </p:spPr>
        <p:txBody>
          <a:bodyPr wrap="square">
            <a:spAutoFit/>
          </a:bodyPr>
          <a:lstStyle/>
          <a:p>
            <a:pPr algn="just"/>
            <a:r>
              <a:rPr lang="en-US" sz="1350" dirty="0"/>
              <a:t>Link the properties of the states of matter to the  arrangement of particles.</a:t>
            </a:r>
          </a:p>
        </p:txBody>
      </p:sp>
      <p:sp>
        <p:nvSpPr>
          <p:cNvPr id="7" name="Rectangle 6">
            <a:extLst>
              <a:ext uri="{FF2B5EF4-FFF2-40B4-BE49-F238E27FC236}">
                <a16:creationId xmlns:a16="http://schemas.microsoft.com/office/drawing/2014/main" id="{CA5FF2A9-6AE2-2F4F-920C-5A475B02BD0E}"/>
              </a:ext>
            </a:extLst>
          </p:cNvPr>
          <p:cNvSpPr/>
          <p:nvPr/>
        </p:nvSpPr>
        <p:spPr>
          <a:xfrm>
            <a:off x="1027134" y="6272259"/>
            <a:ext cx="5549030" cy="1692771"/>
          </a:xfrm>
          <a:prstGeom prst="rect">
            <a:avLst/>
          </a:prstGeom>
        </p:spPr>
        <p:txBody>
          <a:bodyPr wrap="square">
            <a:spAutoFit/>
          </a:bodyPr>
          <a:lstStyle/>
          <a:p>
            <a:pPr algn="just"/>
            <a:r>
              <a:rPr lang="en-GB" sz="1300" b="1" dirty="0"/>
              <a:t>Identify and explain the properties of a gas.</a:t>
            </a:r>
          </a:p>
          <a:p>
            <a:pPr algn="just"/>
            <a:endParaRPr lang="en-GB" sz="1300" b="1" dirty="0"/>
          </a:p>
          <a:p>
            <a:pPr marL="342900" indent="-342900" algn="just">
              <a:buFont typeface="+mj-lt"/>
              <a:buAutoNum type="arabicPeriod"/>
            </a:pPr>
            <a:r>
              <a:rPr lang="en-US" sz="1300" i="1" dirty="0"/>
              <a:t>A gas can flow and will completely fill a container that they are in.</a:t>
            </a:r>
          </a:p>
          <a:p>
            <a:pPr marL="342900" indent="-342900" algn="just">
              <a:buFont typeface="+mj-lt"/>
              <a:buAutoNum type="arabicPeriod"/>
            </a:pPr>
            <a:r>
              <a:rPr lang="en-US" sz="1300" i="1" dirty="0"/>
              <a:t>This is because there are very little forces of attraction between the molecules and so they are able to move freely.</a:t>
            </a:r>
          </a:p>
          <a:p>
            <a:pPr marL="342900" indent="-342900" algn="just">
              <a:buFont typeface="+mj-lt"/>
              <a:buAutoNum type="arabicPeriod"/>
            </a:pPr>
            <a:r>
              <a:rPr lang="en-US" sz="1300" i="1" dirty="0"/>
              <a:t>A gas has a very low density and can be squashed and compressed.</a:t>
            </a:r>
          </a:p>
          <a:p>
            <a:pPr marL="342900" indent="-342900" algn="just">
              <a:buFont typeface="+mj-lt"/>
              <a:buAutoNum type="arabicPeriod"/>
            </a:pPr>
            <a:r>
              <a:rPr lang="en-US" sz="1300" i="1" dirty="0"/>
              <a:t>This is because the particles are very far apart and so there is lots of space between them.</a:t>
            </a:r>
            <a:endParaRPr lang="en-GB" sz="1300" i="1" dirty="0"/>
          </a:p>
        </p:txBody>
      </p:sp>
      <p:sp>
        <p:nvSpPr>
          <p:cNvPr id="8" name="Rectangle 7">
            <a:extLst>
              <a:ext uri="{FF2B5EF4-FFF2-40B4-BE49-F238E27FC236}">
                <a16:creationId xmlns:a16="http://schemas.microsoft.com/office/drawing/2014/main" id="{293350A9-4B93-3947-B726-1C077466AB9F}"/>
              </a:ext>
            </a:extLst>
          </p:cNvPr>
          <p:cNvSpPr/>
          <p:nvPr/>
        </p:nvSpPr>
        <p:spPr>
          <a:xfrm>
            <a:off x="1039660" y="8896558"/>
            <a:ext cx="5549030" cy="715581"/>
          </a:xfrm>
          <a:prstGeom prst="rect">
            <a:avLst/>
          </a:prstGeom>
        </p:spPr>
        <p:txBody>
          <a:bodyPr wrap="square">
            <a:spAutoFit/>
          </a:bodyPr>
          <a:lstStyle/>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Learn and practice the model answer above.</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Prepare and learn model answers to identify and explain the properties of solids and gases.</a:t>
            </a:r>
          </a:p>
        </p:txBody>
      </p:sp>
      <p:sp>
        <p:nvSpPr>
          <p:cNvPr id="9" name="Rectangle 8">
            <a:extLst>
              <a:ext uri="{FF2B5EF4-FFF2-40B4-BE49-F238E27FC236}">
                <a16:creationId xmlns:a16="http://schemas.microsoft.com/office/drawing/2014/main" id="{BDE9E43E-DB40-564D-99C0-56825DE17615}"/>
              </a:ext>
            </a:extLst>
          </p:cNvPr>
          <p:cNvSpPr/>
          <p:nvPr/>
        </p:nvSpPr>
        <p:spPr>
          <a:xfrm>
            <a:off x="1027134" y="1940970"/>
            <a:ext cx="5549030" cy="2169825"/>
          </a:xfrm>
          <a:prstGeom prst="rect">
            <a:avLst/>
          </a:prstGeom>
        </p:spPr>
        <p:txBody>
          <a:bodyPr wrap="square">
            <a:spAutoFit/>
          </a:bodyPr>
          <a:lstStyle/>
          <a:p>
            <a:pPr algn="just"/>
            <a:r>
              <a:rPr lang="en-US" sz="1350" dirty="0">
                <a:latin typeface="Calibri" panose="020F0502020204030204" pitchFamily="34" charset="0"/>
                <a:cs typeface="Calibri" panose="020F0502020204030204" pitchFamily="34" charset="0"/>
              </a:rPr>
              <a:t>You could be asked this question for solids, liquids and gases. To answer this question, you need to:</a:t>
            </a:r>
          </a:p>
          <a:p>
            <a:pPr marL="342900" indent="-342900" algn="just">
              <a:buFont typeface="+mj-lt"/>
              <a:buAutoNum type="arabicPeriod"/>
            </a:pPr>
            <a:r>
              <a:rPr lang="en-US" sz="1350" dirty="0">
                <a:latin typeface="Calibri" panose="020F0502020204030204" pitchFamily="34" charset="0"/>
                <a:cs typeface="Calibri" panose="020F0502020204030204" pitchFamily="34" charset="0"/>
              </a:rPr>
              <a:t>Describe its shape and if it can flow</a:t>
            </a:r>
          </a:p>
          <a:p>
            <a:pPr marL="342900" indent="-342900" algn="just">
              <a:buFont typeface="+mj-lt"/>
              <a:buAutoNum type="arabicPeriod"/>
            </a:pPr>
            <a:r>
              <a:rPr lang="en-US" sz="1350" dirty="0">
                <a:latin typeface="Calibri" panose="020F0502020204030204" pitchFamily="34" charset="0"/>
                <a:cs typeface="Calibri" panose="020F0502020204030204" pitchFamily="34" charset="0"/>
              </a:rPr>
              <a:t>Link the state of matters shape and ability to flow to the forces of attraction between the particles.</a:t>
            </a:r>
          </a:p>
          <a:p>
            <a:pPr marL="342900" indent="-342900" algn="just">
              <a:buFont typeface="+mj-lt"/>
              <a:buAutoNum type="arabicPeriod"/>
            </a:pPr>
            <a:r>
              <a:rPr lang="en-US" sz="1350" dirty="0">
                <a:latin typeface="Calibri" panose="020F0502020204030204" pitchFamily="34" charset="0"/>
                <a:cs typeface="Calibri" panose="020F0502020204030204" pitchFamily="34" charset="0"/>
              </a:rPr>
              <a:t>Describe its density and if it can be squashed or compressed.</a:t>
            </a:r>
          </a:p>
          <a:p>
            <a:pPr marL="342900" indent="-342900" algn="just">
              <a:buFont typeface="+mj-lt"/>
              <a:buAutoNum type="arabicPeriod"/>
            </a:pPr>
            <a:r>
              <a:rPr lang="en-US" sz="1350" dirty="0">
                <a:latin typeface="Calibri" panose="020F0502020204030204" pitchFamily="34" charset="0"/>
                <a:cs typeface="Calibri" panose="020F0502020204030204" pitchFamily="34" charset="0"/>
              </a:rPr>
              <a:t>Link the density and ability to be compressed of the state of matter to the closeness of the particles.</a:t>
            </a:r>
          </a:p>
          <a:p>
            <a:pPr algn="just"/>
            <a:endParaRPr lang="en-US" sz="1350" dirty="0">
              <a:latin typeface="Calibri" panose="020F0502020204030204" pitchFamily="34" charset="0"/>
              <a:cs typeface="Calibri" panose="020F0502020204030204" pitchFamily="34" charset="0"/>
            </a:endParaRPr>
          </a:p>
          <a:p>
            <a:pPr algn="just"/>
            <a:endParaRPr lang="en-US" sz="135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8848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04496F3-5FDD-9F44-BA5C-1F6643726CA0}"/>
              </a:ext>
            </a:extLst>
          </p:cNvPr>
          <p:cNvSpPr txBox="1"/>
          <p:nvPr/>
        </p:nvSpPr>
        <p:spPr>
          <a:xfrm>
            <a:off x="1052186" y="275573"/>
            <a:ext cx="1311578" cy="300082"/>
          </a:xfrm>
          <a:prstGeom prst="rect">
            <a:avLst/>
          </a:prstGeom>
          <a:noFill/>
        </p:spPr>
        <p:txBody>
          <a:bodyPr wrap="none" rtlCol="0">
            <a:spAutoFit/>
          </a:bodyPr>
          <a:lstStyle/>
          <a:p>
            <a:r>
              <a:rPr lang="en-US" sz="1350" dirty="0"/>
              <a:t>P7 Radioactivity</a:t>
            </a:r>
          </a:p>
        </p:txBody>
      </p:sp>
      <p:sp>
        <p:nvSpPr>
          <p:cNvPr id="10" name="Rectangle 9">
            <a:extLst>
              <a:ext uri="{FF2B5EF4-FFF2-40B4-BE49-F238E27FC236}">
                <a16:creationId xmlns:a16="http://schemas.microsoft.com/office/drawing/2014/main" id="{56565089-4760-CB4B-88BC-B5B80EC44EFB}"/>
              </a:ext>
            </a:extLst>
          </p:cNvPr>
          <p:cNvSpPr/>
          <p:nvPr/>
        </p:nvSpPr>
        <p:spPr>
          <a:xfrm>
            <a:off x="1052186" y="637581"/>
            <a:ext cx="5549030" cy="507831"/>
          </a:xfrm>
          <a:prstGeom prst="rect">
            <a:avLst/>
          </a:prstGeom>
        </p:spPr>
        <p:txBody>
          <a:bodyPr wrap="square">
            <a:spAutoFit/>
          </a:bodyPr>
          <a:lstStyle/>
          <a:p>
            <a:pPr lvl="0" algn="just" defTabSz="685800">
              <a:defRPr/>
            </a:pPr>
            <a:r>
              <a:rPr lang="en-GB" sz="1350" dirty="0">
                <a:latin typeface="Calibri" panose="020F0502020204030204" pitchFamily="34" charset="0"/>
                <a:cs typeface="Calibri" panose="020F0502020204030204" pitchFamily="34" charset="0"/>
                <a:sym typeface="Arial"/>
              </a:rPr>
              <a:t>Explain how the properties of ____ radiation affect the level of hazard at different distances.</a:t>
            </a:r>
            <a:endParaRPr lang="en-US" sz="135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84D4659A-CC41-F642-9543-0FB778C0232B}"/>
              </a:ext>
            </a:extLst>
          </p:cNvPr>
          <p:cNvSpPr/>
          <p:nvPr/>
        </p:nvSpPr>
        <p:spPr>
          <a:xfrm>
            <a:off x="1027134" y="2056971"/>
            <a:ext cx="5549030" cy="1546577"/>
          </a:xfrm>
          <a:prstGeom prst="rect">
            <a:avLst/>
          </a:prstGeom>
        </p:spPr>
        <p:txBody>
          <a:bodyPr wrap="square">
            <a:spAutoFit/>
          </a:bodyPr>
          <a:lstStyle/>
          <a:p>
            <a:pPr algn="just"/>
            <a:r>
              <a:rPr lang="en-US" sz="1350" dirty="0">
                <a:latin typeface="Calibri" panose="020F0502020204030204" pitchFamily="34" charset="0"/>
                <a:cs typeface="Calibri" panose="020F0502020204030204" pitchFamily="34" charset="0"/>
              </a:rPr>
              <a:t>You could be asked this question alpha, beta or gamma radiation. To answer this question, you need to:</a:t>
            </a:r>
          </a:p>
          <a:p>
            <a:pPr marL="342900" indent="-342900" algn="just">
              <a:buFont typeface="+mj-lt"/>
              <a:buAutoNum type="arabicPeriod"/>
            </a:pPr>
            <a:r>
              <a:rPr lang="en-US" sz="1350" dirty="0">
                <a:latin typeface="Calibri" panose="020F0502020204030204" pitchFamily="34" charset="0"/>
                <a:cs typeface="Calibri" panose="020F0502020204030204" pitchFamily="34" charset="0"/>
              </a:rPr>
              <a:t>Describe how penetrating the radiation is</a:t>
            </a:r>
          </a:p>
          <a:p>
            <a:pPr marL="342900" indent="-342900" algn="just">
              <a:buFont typeface="+mj-lt"/>
              <a:buAutoNum type="arabicPeriod"/>
            </a:pPr>
            <a:r>
              <a:rPr lang="en-US" sz="1350" dirty="0">
                <a:latin typeface="Calibri" panose="020F0502020204030204" pitchFamily="34" charset="0"/>
                <a:cs typeface="Calibri" panose="020F0502020204030204" pitchFamily="34" charset="0"/>
              </a:rPr>
              <a:t>Describe the range of radiation.</a:t>
            </a:r>
          </a:p>
          <a:p>
            <a:pPr marL="342900" indent="-342900" algn="just">
              <a:buFont typeface="+mj-lt"/>
              <a:buAutoNum type="arabicPeriod"/>
            </a:pPr>
            <a:r>
              <a:rPr lang="en-US" sz="1350" dirty="0">
                <a:latin typeface="Calibri" panose="020F0502020204030204" pitchFamily="34" charset="0"/>
                <a:cs typeface="Calibri" panose="020F0502020204030204" pitchFamily="34" charset="0"/>
              </a:rPr>
              <a:t>Describe the ionising power of radiation.</a:t>
            </a:r>
          </a:p>
          <a:p>
            <a:pPr marL="342900" indent="-342900" algn="just">
              <a:buFont typeface="+mj-lt"/>
              <a:buAutoNum type="arabicPeriod"/>
            </a:pPr>
            <a:r>
              <a:rPr lang="en-US" sz="1350" dirty="0">
                <a:latin typeface="Calibri" panose="020F0502020204030204" pitchFamily="34" charset="0"/>
                <a:cs typeface="Calibri" panose="020F0502020204030204" pitchFamily="34" charset="0"/>
              </a:rPr>
              <a:t>Describe the risk at a short range and give a reason why</a:t>
            </a:r>
          </a:p>
          <a:p>
            <a:pPr marL="342900" indent="-342900" algn="just">
              <a:buFont typeface="+mj-lt"/>
              <a:buAutoNum type="arabicPeriod"/>
            </a:pPr>
            <a:r>
              <a:rPr lang="en-US" sz="1350" dirty="0">
                <a:latin typeface="Calibri" panose="020F0502020204030204" pitchFamily="34" charset="0"/>
                <a:cs typeface="Calibri" panose="020F0502020204030204" pitchFamily="34" charset="0"/>
              </a:rPr>
              <a:t>Describe the risk at a long range and give a reason why</a:t>
            </a:r>
            <a:endParaRPr lang="en-US" sz="1350" dirty="0"/>
          </a:p>
        </p:txBody>
      </p:sp>
      <p:sp>
        <p:nvSpPr>
          <p:cNvPr id="12" name="Rectangle 11">
            <a:extLst>
              <a:ext uri="{FF2B5EF4-FFF2-40B4-BE49-F238E27FC236}">
                <a16:creationId xmlns:a16="http://schemas.microsoft.com/office/drawing/2014/main" id="{7D0F242A-A079-4F47-BFB0-3E468D49DD20}"/>
              </a:ext>
            </a:extLst>
          </p:cNvPr>
          <p:cNvSpPr/>
          <p:nvPr/>
        </p:nvSpPr>
        <p:spPr>
          <a:xfrm>
            <a:off x="1002082" y="4421258"/>
            <a:ext cx="5574082" cy="1131079"/>
          </a:xfrm>
          <a:prstGeom prst="rect">
            <a:avLst/>
          </a:prstGeom>
        </p:spPr>
        <p:txBody>
          <a:bodyPr wrap="square">
            <a:spAutoFit/>
          </a:bodyPr>
          <a:lstStyle/>
          <a:p>
            <a:pPr algn="just"/>
            <a:r>
              <a:rPr lang="en-US" sz="1350" dirty="0">
                <a:latin typeface="Calibri" panose="020F0502020204030204" pitchFamily="34" charset="0"/>
                <a:cs typeface="Calibri" panose="020F0502020204030204" pitchFamily="34" charset="0"/>
              </a:rPr>
              <a:t>The examiner may not use the key terms alpha, beta or gamma but use the symbols 𝛼 ,β, 𝛾 watch out for this.</a:t>
            </a:r>
          </a:p>
          <a:p>
            <a:pPr algn="just"/>
            <a:endParaRPr lang="en-US" sz="1350" dirty="0">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Be clear in your work how far the radiation can travel and what materials it is unable to penetrate.</a:t>
            </a:r>
          </a:p>
        </p:txBody>
      </p:sp>
      <p:sp>
        <p:nvSpPr>
          <p:cNvPr id="13" name="Rectangle 12">
            <a:extLst>
              <a:ext uri="{FF2B5EF4-FFF2-40B4-BE49-F238E27FC236}">
                <a16:creationId xmlns:a16="http://schemas.microsoft.com/office/drawing/2014/main" id="{9A3AFAB0-C896-E24D-BB45-B5CF7883FAD0}"/>
              </a:ext>
            </a:extLst>
          </p:cNvPr>
          <p:cNvSpPr/>
          <p:nvPr/>
        </p:nvSpPr>
        <p:spPr>
          <a:xfrm>
            <a:off x="1027134" y="8910628"/>
            <a:ext cx="5549030" cy="715581"/>
          </a:xfrm>
          <a:prstGeom prst="rect">
            <a:avLst/>
          </a:prstGeom>
        </p:spPr>
        <p:txBody>
          <a:bodyPr wrap="square">
            <a:spAutoFit/>
          </a:bodyPr>
          <a:lstStyle/>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Learn and practice the model answer above.</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Prepare and learn model answers to explain how dangerous beta and gamma radiation are at different distances.</a:t>
            </a:r>
          </a:p>
        </p:txBody>
      </p:sp>
      <p:sp>
        <p:nvSpPr>
          <p:cNvPr id="14" name="Rectangle 13">
            <a:extLst>
              <a:ext uri="{FF2B5EF4-FFF2-40B4-BE49-F238E27FC236}">
                <a16:creationId xmlns:a16="http://schemas.microsoft.com/office/drawing/2014/main" id="{468B289B-64D5-B147-98F0-D2B148F7D9D6}"/>
              </a:ext>
            </a:extLst>
          </p:cNvPr>
          <p:cNvSpPr/>
          <p:nvPr/>
        </p:nvSpPr>
        <p:spPr>
          <a:xfrm>
            <a:off x="1014608" y="6066677"/>
            <a:ext cx="5549030" cy="2169825"/>
          </a:xfrm>
          <a:prstGeom prst="rect">
            <a:avLst/>
          </a:prstGeom>
        </p:spPr>
        <p:txBody>
          <a:bodyPr wrap="square">
            <a:spAutoFit/>
          </a:bodyPr>
          <a:lstStyle/>
          <a:p>
            <a:pPr lvl="0" algn="just" defTabSz="685800">
              <a:defRPr/>
            </a:pPr>
            <a:r>
              <a:rPr lang="en-GB" sz="1350" b="1" dirty="0">
                <a:latin typeface="Calibri" panose="020F0502020204030204" pitchFamily="34" charset="0"/>
                <a:cs typeface="Calibri" panose="020F0502020204030204" pitchFamily="34" charset="0"/>
                <a:sym typeface="Arial"/>
              </a:rPr>
              <a:t>Explain how the properties of alpha radiation affect the level of hazard at different distances.</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sym typeface="Arial"/>
              </a:rPr>
              <a:t>Alpha radiation is the least penetrating and is unable to pass through a sheet of paper.</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sym typeface="Arial"/>
              </a:rPr>
              <a:t>It also has the least range in air and can only travel 5cm through the air.</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sym typeface="Arial"/>
              </a:rPr>
              <a:t>Alpha radiation is the most ionising.</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sym typeface="Arial"/>
              </a:rPr>
              <a:t>At a short range alpha radiation is very dangerous because of how ionising it is.</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sym typeface="Arial"/>
              </a:rPr>
              <a:t>At a long range alpha radiation is not dangerous because it does not have a long range.</a:t>
            </a:r>
          </a:p>
        </p:txBody>
      </p:sp>
    </p:spTree>
    <p:extLst>
      <p:ext uri="{BB962C8B-B14F-4D97-AF65-F5344CB8AC3E}">
        <p14:creationId xmlns:p14="http://schemas.microsoft.com/office/powerpoint/2010/main" val="3912591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3" name="Rectangle 2">
            <a:extLst>
              <a:ext uri="{FF2B5EF4-FFF2-40B4-BE49-F238E27FC236}">
                <a16:creationId xmlns:a16="http://schemas.microsoft.com/office/drawing/2014/main" id="{1176517C-3222-4440-8129-1D0558C3B707}"/>
              </a:ext>
            </a:extLst>
          </p:cNvPr>
          <p:cNvSpPr/>
          <p:nvPr/>
        </p:nvSpPr>
        <p:spPr>
          <a:xfrm>
            <a:off x="2052546" y="1506674"/>
            <a:ext cx="2501673" cy="846194"/>
          </a:xfrm>
          <a:prstGeom prst="rect">
            <a:avLst/>
          </a:prstGeom>
        </p:spPr>
        <p:txBody>
          <a:bodyPr wrap="square">
            <a:spAutoFit/>
          </a:bodyPr>
          <a:lstStyle/>
          <a:p>
            <a:pPr lvl="0" algn="ctr"/>
            <a:r>
              <a:rPr lang="en-US" sz="1633" b="1" dirty="0">
                <a:latin typeface="Cabin"/>
                <a:ea typeface="Cabin"/>
                <a:cs typeface="Cabin"/>
                <a:sym typeface="Cabin"/>
              </a:rPr>
              <a:t>1</a:t>
            </a:r>
          </a:p>
          <a:p>
            <a:pPr lvl="0" algn="ctr"/>
            <a:r>
              <a:rPr lang="en-US" sz="1633" dirty="0">
                <a:latin typeface="Cabin"/>
                <a:ea typeface="Cabin"/>
                <a:cs typeface="Cabin"/>
                <a:sym typeface="Cabin"/>
              </a:rPr>
              <a:t>Measure and record the mass of the metal block</a:t>
            </a:r>
          </a:p>
        </p:txBody>
      </p:sp>
      <p:sp>
        <p:nvSpPr>
          <p:cNvPr id="20" name="Rectangle 19">
            <a:extLst>
              <a:ext uri="{FF2B5EF4-FFF2-40B4-BE49-F238E27FC236}">
                <a16:creationId xmlns:a16="http://schemas.microsoft.com/office/drawing/2014/main" id="{A77209B7-37AC-3041-8609-DF729EFA3816}"/>
              </a:ext>
            </a:extLst>
          </p:cNvPr>
          <p:cNvSpPr/>
          <p:nvPr/>
        </p:nvSpPr>
        <p:spPr>
          <a:xfrm>
            <a:off x="-204955" y="6550787"/>
            <a:ext cx="7117976" cy="594906"/>
          </a:xfrm>
          <a:prstGeom prst="rect">
            <a:avLst/>
          </a:prstGeom>
        </p:spPr>
        <p:txBody>
          <a:bodyPr wrap="square">
            <a:spAutoFit/>
          </a:bodyPr>
          <a:lstStyle/>
          <a:p>
            <a:pPr lvl="0" algn="ctr"/>
            <a:r>
              <a:rPr lang="en-US" sz="1633" b="1" dirty="0">
                <a:latin typeface="Cabin"/>
                <a:ea typeface="Cabin"/>
                <a:cs typeface="Cabin"/>
                <a:sym typeface="Cabin"/>
              </a:rPr>
              <a:t>3</a:t>
            </a:r>
          </a:p>
          <a:p>
            <a:pPr lvl="0" algn="ctr"/>
            <a:r>
              <a:rPr lang="en-US" sz="1633" dirty="0">
                <a:latin typeface="Cabin"/>
                <a:ea typeface="Cabin"/>
                <a:cs typeface="Cabin"/>
                <a:sym typeface="Cabin"/>
              </a:rPr>
              <a:t>Record the start temperature, turn the power pack on and start the timer. </a:t>
            </a:r>
          </a:p>
        </p:txBody>
      </p:sp>
      <p:sp>
        <p:nvSpPr>
          <p:cNvPr id="25" name="Google Shape;70;p15">
            <a:extLst>
              <a:ext uri="{FF2B5EF4-FFF2-40B4-BE49-F238E27FC236}">
                <a16:creationId xmlns:a16="http://schemas.microsoft.com/office/drawing/2014/main" id="{CF081A71-5BF1-F24D-8DA4-664219C987E6}"/>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6" name="Oval 25">
            <a:extLst>
              <a:ext uri="{FF2B5EF4-FFF2-40B4-BE49-F238E27FC236}">
                <a16:creationId xmlns:a16="http://schemas.microsoft.com/office/drawing/2014/main" id="{FDD68D55-849F-554D-BFA3-78D95283884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DD6F6B4-1C3F-394F-8915-D3705EA9D77B}"/>
              </a:ext>
            </a:extLst>
          </p:cNvPr>
          <p:cNvSpPr txBox="1"/>
          <p:nvPr/>
        </p:nvSpPr>
        <p:spPr>
          <a:xfrm>
            <a:off x="228600" y="288783"/>
            <a:ext cx="888025" cy="483209"/>
          </a:xfrm>
          <a:prstGeom prst="rect">
            <a:avLst/>
          </a:prstGeom>
          <a:noFill/>
        </p:spPr>
        <p:txBody>
          <a:bodyPr wrap="square" rtlCol="0">
            <a:spAutoFit/>
          </a:bodyPr>
          <a:lstStyle/>
          <a:p>
            <a:pPr algn="ctr"/>
            <a:r>
              <a:rPr lang="en-US" sz="2540" b="1" dirty="0">
                <a:solidFill>
                  <a:schemeClr val="bg1"/>
                </a:solidFill>
              </a:rPr>
              <a:t>RP14</a:t>
            </a:r>
          </a:p>
        </p:txBody>
      </p:sp>
      <p:sp>
        <p:nvSpPr>
          <p:cNvPr id="29" name="TextBox 28">
            <a:extLst>
              <a:ext uri="{FF2B5EF4-FFF2-40B4-BE49-F238E27FC236}">
                <a16:creationId xmlns:a16="http://schemas.microsoft.com/office/drawing/2014/main" id="{6DD82AF4-3FE7-7048-A2B4-9A5BB289898C}"/>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Specific Heat Capacity</a:t>
            </a:r>
          </a:p>
        </p:txBody>
      </p:sp>
      <p:pic>
        <p:nvPicPr>
          <p:cNvPr id="13" name="Picture 12" descr="Graphical user interface, application&#10;&#10;Description automatically generated">
            <a:extLst>
              <a:ext uri="{FF2B5EF4-FFF2-40B4-BE49-F238E27FC236}">
                <a16:creationId xmlns:a16="http://schemas.microsoft.com/office/drawing/2014/main" id="{5D0A2EF1-CD72-4D42-AF72-FE6E1D1C575A}"/>
              </a:ext>
            </a:extLst>
          </p:cNvPr>
          <p:cNvPicPr>
            <a:picLocks noChangeAspect="1"/>
          </p:cNvPicPr>
          <p:nvPr/>
        </p:nvPicPr>
        <p:blipFill>
          <a:blip r:embed="rId3"/>
          <a:stretch>
            <a:fillRect/>
          </a:stretch>
        </p:blipFill>
        <p:spPr>
          <a:xfrm>
            <a:off x="4703819" y="2094766"/>
            <a:ext cx="1880276" cy="488503"/>
          </a:xfrm>
          <a:prstGeom prst="rect">
            <a:avLst/>
          </a:prstGeom>
        </p:spPr>
      </p:pic>
      <p:sp>
        <p:nvSpPr>
          <p:cNvPr id="16" name="Rectangle 15">
            <a:extLst>
              <a:ext uri="{FF2B5EF4-FFF2-40B4-BE49-F238E27FC236}">
                <a16:creationId xmlns:a16="http://schemas.microsoft.com/office/drawing/2014/main" id="{238D9A8E-1FF5-3C4A-B9D4-59DCBE697BCD}"/>
              </a:ext>
            </a:extLst>
          </p:cNvPr>
          <p:cNvSpPr/>
          <p:nvPr/>
        </p:nvSpPr>
        <p:spPr>
          <a:xfrm>
            <a:off x="5209768" y="1334857"/>
            <a:ext cx="914400" cy="776433"/>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0F9058EF-25BD-FE4B-9873-4A16F96C89FF}"/>
              </a:ext>
            </a:extLst>
          </p:cNvPr>
          <p:cNvSpPr/>
          <p:nvPr/>
        </p:nvSpPr>
        <p:spPr>
          <a:xfrm>
            <a:off x="-43044" y="2581914"/>
            <a:ext cx="6726568" cy="594906"/>
          </a:xfrm>
          <a:prstGeom prst="rect">
            <a:avLst/>
          </a:prstGeom>
        </p:spPr>
        <p:txBody>
          <a:bodyPr wrap="square">
            <a:spAutoFit/>
          </a:bodyPr>
          <a:lstStyle/>
          <a:p>
            <a:pPr lvl="0" algn="ctr"/>
            <a:r>
              <a:rPr lang="en-US" sz="1633" b="1" dirty="0">
                <a:latin typeface="Cabin"/>
                <a:ea typeface="Cabin"/>
                <a:cs typeface="Cabin"/>
                <a:sym typeface="Cabin"/>
              </a:rPr>
              <a:t>2</a:t>
            </a:r>
          </a:p>
          <a:p>
            <a:pPr lvl="0" algn="ctr"/>
            <a:r>
              <a:rPr lang="en-US" sz="1633" dirty="0">
                <a:latin typeface="Cabin"/>
                <a:ea typeface="Cabin"/>
                <a:cs typeface="Cabin"/>
                <a:sym typeface="Cabin"/>
              </a:rPr>
              <a:t>Set up the equipment as shown in the diagram below.</a:t>
            </a:r>
          </a:p>
        </p:txBody>
      </p:sp>
      <p:sp>
        <p:nvSpPr>
          <p:cNvPr id="76" name="Rectangle 75">
            <a:extLst>
              <a:ext uri="{FF2B5EF4-FFF2-40B4-BE49-F238E27FC236}">
                <a16:creationId xmlns:a16="http://schemas.microsoft.com/office/drawing/2014/main" id="{0735041B-1AD1-B24A-A6C0-167A326C2D12}"/>
              </a:ext>
            </a:extLst>
          </p:cNvPr>
          <p:cNvSpPr/>
          <p:nvPr/>
        </p:nvSpPr>
        <p:spPr>
          <a:xfrm>
            <a:off x="-43044" y="7308017"/>
            <a:ext cx="6811696" cy="594906"/>
          </a:xfrm>
          <a:prstGeom prst="rect">
            <a:avLst/>
          </a:prstGeom>
        </p:spPr>
        <p:txBody>
          <a:bodyPr wrap="square">
            <a:spAutoFit/>
          </a:bodyPr>
          <a:lstStyle/>
          <a:p>
            <a:pPr lvl="0" algn="ctr"/>
            <a:r>
              <a:rPr lang="en-US" sz="1633" b="1" dirty="0">
                <a:latin typeface="Cabin"/>
                <a:ea typeface="Cabin"/>
                <a:cs typeface="Cabin"/>
                <a:sym typeface="Cabin"/>
              </a:rPr>
              <a:t>4</a:t>
            </a:r>
          </a:p>
          <a:p>
            <a:pPr lvl="0" algn="ctr"/>
            <a:r>
              <a:rPr lang="en-US" sz="1633" dirty="0">
                <a:latin typeface="Cabin"/>
                <a:ea typeface="Cabin"/>
                <a:cs typeface="Cabin"/>
                <a:sym typeface="Cabin"/>
              </a:rPr>
              <a:t>Record the temperature and energy transferred  after 10 minutes.</a:t>
            </a:r>
          </a:p>
        </p:txBody>
      </p:sp>
      <p:sp>
        <p:nvSpPr>
          <p:cNvPr id="77" name="Rectangle 76">
            <a:extLst>
              <a:ext uri="{FF2B5EF4-FFF2-40B4-BE49-F238E27FC236}">
                <a16:creationId xmlns:a16="http://schemas.microsoft.com/office/drawing/2014/main" id="{F4B1EDCC-D5A7-1948-91EB-72BF7EA0A5F7}"/>
              </a:ext>
            </a:extLst>
          </p:cNvPr>
          <p:cNvSpPr/>
          <p:nvPr/>
        </p:nvSpPr>
        <p:spPr>
          <a:xfrm>
            <a:off x="-171350" y="8070705"/>
            <a:ext cx="7117976" cy="594906"/>
          </a:xfrm>
          <a:prstGeom prst="rect">
            <a:avLst/>
          </a:prstGeom>
        </p:spPr>
        <p:txBody>
          <a:bodyPr wrap="square">
            <a:spAutoFit/>
          </a:bodyPr>
          <a:lstStyle/>
          <a:p>
            <a:pPr lvl="0" algn="ctr"/>
            <a:r>
              <a:rPr lang="en-US" sz="1633" b="1" dirty="0">
                <a:latin typeface="Cabin"/>
                <a:ea typeface="Cabin"/>
                <a:cs typeface="Cabin"/>
                <a:sym typeface="Cabin"/>
              </a:rPr>
              <a:t>5</a:t>
            </a:r>
          </a:p>
          <a:p>
            <a:pPr lvl="0" algn="ctr"/>
            <a:r>
              <a:rPr lang="en-US" sz="1633" dirty="0">
                <a:latin typeface="Cabin"/>
                <a:ea typeface="Cabin"/>
                <a:cs typeface="Cabin"/>
                <a:sym typeface="Cabin"/>
              </a:rPr>
              <a:t>Calculate the temperature change.</a:t>
            </a:r>
          </a:p>
        </p:txBody>
      </p:sp>
      <p:sp>
        <p:nvSpPr>
          <p:cNvPr id="79" name="Rectangle 78">
            <a:extLst>
              <a:ext uri="{FF2B5EF4-FFF2-40B4-BE49-F238E27FC236}">
                <a16:creationId xmlns:a16="http://schemas.microsoft.com/office/drawing/2014/main" id="{CD67F304-C3C3-3942-8BAB-473B1E1AA368}"/>
              </a:ext>
            </a:extLst>
          </p:cNvPr>
          <p:cNvSpPr/>
          <p:nvPr/>
        </p:nvSpPr>
        <p:spPr>
          <a:xfrm>
            <a:off x="-43044" y="8790382"/>
            <a:ext cx="6901044" cy="846194"/>
          </a:xfrm>
          <a:prstGeom prst="rect">
            <a:avLst/>
          </a:prstGeom>
        </p:spPr>
        <p:txBody>
          <a:bodyPr wrap="square">
            <a:spAutoFit/>
          </a:bodyPr>
          <a:lstStyle/>
          <a:p>
            <a:pPr lvl="0" algn="ctr"/>
            <a:r>
              <a:rPr lang="en-US" sz="1633" b="1" dirty="0">
                <a:latin typeface="Cabin"/>
                <a:ea typeface="Cabin"/>
                <a:cs typeface="Cabin"/>
                <a:sym typeface="Cabin"/>
              </a:rPr>
              <a:t>6</a:t>
            </a:r>
          </a:p>
          <a:p>
            <a:pPr lvl="0" algn="ctr"/>
            <a:r>
              <a:rPr lang="en-US" sz="1633" dirty="0">
                <a:latin typeface="Cabin"/>
                <a:ea typeface="Cabin"/>
                <a:cs typeface="Cabin"/>
                <a:sym typeface="Cabin"/>
              </a:rPr>
              <a:t>Use the mass, temperature change and energy transferred to calculate specific heat capacity.</a:t>
            </a:r>
          </a:p>
        </p:txBody>
      </p:sp>
      <p:pic>
        <p:nvPicPr>
          <p:cNvPr id="48" name="Picture 47" descr="A screenshot of a video game&#10;&#10;Description automatically generated with low confidence">
            <a:extLst>
              <a:ext uri="{FF2B5EF4-FFF2-40B4-BE49-F238E27FC236}">
                <a16:creationId xmlns:a16="http://schemas.microsoft.com/office/drawing/2014/main" id="{AF44A292-676D-F049-B378-D196F0E92F69}"/>
              </a:ext>
            </a:extLst>
          </p:cNvPr>
          <p:cNvPicPr>
            <a:picLocks noChangeAspect="1"/>
          </p:cNvPicPr>
          <p:nvPr/>
        </p:nvPicPr>
        <p:blipFill>
          <a:blip r:embed="rId4"/>
          <a:stretch>
            <a:fillRect/>
          </a:stretch>
        </p:blipFill>
        <p:spPr>
          <a:xfrm>
            <a:off x="229880" y="3514823"/>
            <a:ext cx="6306847" cy="2980308"/>
          </a:xfrm>
          <a:prstGeom prst="rect">
            <a:avLst/>
          </a:prstGeom>
        </p:spPr>
      </p:pic>
      <p:cxnSp>
        <p:nvCxnSpPr>
          <p:cNvPr id="56" name="Straight Arrow Connector 55">
            <a:extLst>
              <a:ext uri="{FF2B5EF4-FFF2-40B4-BE49-F238E27FC236}">
                <a16:creationId xmlns:a16="http://schemas.microsoft.com/office/drawing/2014/main" id="{FD1CF21F-4883-2146-A74E-A2AF3DC8BEA3}"/>
              </a:ext>
            </a:extLst>
          </p:cNvPr>
          <p:cNvCxnSpPr>
            <a:cxnSpLocks/>
          </p:cNvCxnSpPr>
          <p:nvPr/>
        </p:nvCxnSpPr>
        <p:spPr>
          <a:xfrm>
            <a:off x="3338267" y="6332383"/>
            <a:ext cx="0" cy="24157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20" name="Straight Arrow Connector 119">
            <a:extLst>
              <a:ext uri="{FF2B5EF4-FFF2-40B4-BE49-F238E27FC236}">
                <a16:creationId xmlns:a16="http://schemas.microsoft.com/office/drawing/2014/main" id="{2788D556-FF63-FB46-93C5-DBB84AE0B97D}"/>
              </a:ext>
            </a:extLst>
          </p:cNvPr>
          <p:cNvCxnSpPr>
            <a:cxnSpLocks/>
          </p:cNvCxnSpPr>
          <p:nvPr/>
        </p:nvCxnSpPr>
        <p:spPr>
          <a:xfrm>
            <a:off x="3303382" y="2339017"/>
            <a:ext cx="0" cy="24157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21" name="Straight Arrow Connector 120">
            <a:extLst>
              <a:ext uri="{FF2B5EF4-FFF2-40B4-BE49-F238E27FC236}">
                <a16:creationId xmlns:a16="http://schemas.microsoft.com/office/drawing/2014/main" id="{75F8A316-A124-DC44-82E2-D3556B2F85D7}"/>
              </a:ext>
            </a:extLst>
          </p:cNvPr>
          <p:cNvCxnSpPr>
            <a:cxnSpLocks/>
          </p:cNvCxnSpPr>
          <p:nvPr/>
        </p:nvCxnSpPr>
        <p:spPr>
          <a:xfrm>
            <a:off x="3360522" y="7097971"/>
            <a:ext cx="0" cy="24157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22" name="Straight Arrow Connector 121">
            <a:extLst>
              <a:ext uri="{FF2B5EF4-FFF2-40B4-BE49-F238E27FC236}">
                <a16:creationId xmlns:a16="http://schemas.microsoft.com/office/drawing/2014/main" id="{4CA2FDF2-F20E-5848-904F-7926725B7217}"/>
              </a:ext>
            </a:extLst>
          </p:cNvPr>
          <p:cNvCxnSpPr>
            <a:cxnSpLocks/>
          </p:cNvCxnSpPr>
          <p:nvPr/>
        </p:nvCxnSpPr>
        <p:spPr>
          <a:xfrm>
            <a:off x="3380515" y="7860659"/>
            <a:ext cx="0" cy="24157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23" name="Straight Arrow Connector 122">
            <a:extLst>
              <a:ext uri="{FF2B5EF4-FFF2-40B4-BE49-F238E27FC236}">
                <a16:creationId xmlns:a16="http://schemas.microsoft.com/office/drawing/2014/main" id="{EF2FDDE0-3400-3145-8703-7889D343300E}"/>
              </a:ext>
            </a:extLst>
          </p:cNvPr>
          <p:cNvCxnSpPr>
            <a:cxnSpLocks/>
          </p:cNvCxnSpPr>
          <p:nvPr/>
        </p:nvCxnSpPr>
        <p:spPr>
          <a:xfrm>
            <a:off x="3396281" y="8615194"/>
            <a:ext cx="0" cy="24157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025" name="Picture 1" descr="page4image1291650928">
            <a:extLst>
              <a:ext uri="{FF2B5EF4-FFF2-40B4-BE49-F238E27FC236}">
                <a16:creationId xmlns:a16="http://schemas.microsoft.com/office/drawing/2014/main" id="{E879A783-D581-2C41-8EB8-DB2279BA91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5715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4image1291651216">
            <a:extLst>
              <a:ext uri="{FF2B5EF4-FFF2-40B4-BE49-F238E27FC236}">
                <a16:creationId xmlns:a16="http://schemas.microsoft.com/office/drawing/2014/main" id="{2FDEF0B7-03C0-4644-8CCF-AB64249245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28600" cy="127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age4image1291651520">
            <a:extLst>
              <a:ext uri="{FF2B5EF4-FFF2-40B4-BE49-F238E27FC236}">
                <a16:creationId xmlns:a16="http://schemas.microsoft.com/office/drawing/2014/main" id="{18F57482-08FA-464C-8489-46F43D05A5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80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4image1291651808">
            <a:extLst>
              <a:ext uri="{FF2B5EF4-FFF2-40B4-BE49-F238E27FC236}">
                <a16:creationId xmlns:a16="http://schemas.microsoft.com/office/drawing/2014/main" id="{D98F0642-7C20-AA48-B0F4-B88E78B518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7000" cy="7493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page4image1291652096">
            <a:extLst>
              <a:ext uri="{FF2B5EF4-FFF2-40B4-BE49-F238E27FC236}">
                <a16:creationId xmlns:a16="http://schemas.microsoft.com/office/drawing/2014/main" id="{B8483F48-2999-5045-8759-73B05C8F6AE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397000" cy="13081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4image1291652688">
            <a:extLst>
              <a:ext uri="{FF2B5EF4-FFF2-40B4-BE49-F238E27FC236}">
                <a16:creationId xmlns:a16="http://schemas.microsoft.com/office/drawing/2014/main" id="{81FAC1B5-545C-CD4B-9655-756691FD2BA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0922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page4image1291653040">
            <a:extLst>
              <a:ext uri="{FF2B5EF4-FFF2-40B4-BE49-F238E27FC236}">
                <a16:creationId xmlns:a16="http://schemas.microsoft.com/office/drawing/2014/main" id="{EAE750B1-3554-AE46-B87B-6D765899D05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127000" cy="6223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age4image1291653328">
            <a:extLst>
              <a:ext uri="{FF2B5EF4-FFF2-40B4-BE49-F238E27FC236}">
                <a16:creationId xmlns:a16="http://schemas.microsoft.com/office/drawing/2014/main" id="{660FDAC9-F949-7C40-BD2D-2196B2E911D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1651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532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Balance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Thermometer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Joulemeter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Heater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Stopwatch</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Joules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Kilograms </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Heat loss, turned off power supply too early, incorrectly measured mass of substance, incorrectly measured temperature, incorrectly measured energy transferred.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Prevents heat loss and so the specific heat capacity will be more accurate.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Mass of the block, dimensions of the block, material of the block, current through heater, thickness of insulation, material of insulation, starting temperature and time interval.</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1000" dirty="0"/>
              <a:t>The amount of energy required to raise the temperature of one kilogram of the substance by one degree Celsius. </a:t>
            </a:r>
          </a:p>
          <a:p>
            <a:pPr marL="223832" indent="-223832" algn="just">
              <a:buFont typeface="+mj-lt"/>
              <a:buAutoNum type="arabicPeriod"/>
            </a:pPr>
            <a:endParaRPr lang="en-GB" sz="1000" dirty="0"/>
          </a:p>
          <a:p>
            <a:pPr marL="223832" indent="-223832" algn="just">
              <a:buFont typeface="+mj-lt"/>
              <a:buAutoNum type="arabicPeriod"/>
            </a:pPr>
            <a:r>
              <a:rPr lang="en-GB" sz="1000" dirty="0"/>
              <a:t>Bubble wrap, cotton wool.</a:t>
            </a:r>
          </a:p>
          <a:p>
            <a:pPr marL="223832" indent="-223832" algn="just">
              <a:buFont typeface="+mj-lt"/>
              <a:buAutoNum type="arabicPeriod"/>
            </a:pPr>
            <a:endParaRPr lang="en-GB" sz="1000" dirty="0"/>
          </a:p>
          <a:p>
            <a:pPr marL="223832" indent="-223832" algn="just">
              <a:buFont typeface="+mj-lt"/>
              <a:buAutoNum type="arabicPeriod"/>
            </a:pPr>
            <a:r>
              <a:rPr lang="en-GB" sz="1000" dirty="0"/>
              <a:t>Mass, temperature change, energy supplied.</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Powerpack</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12V</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Burns.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piece of equipment do you use to measure mass?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piece of equipment do you use to measure temperature?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piece of equipment do you use to make the energy transferred?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piece of equipment do you use to heat a metal block?</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piece of equipment do you use to measure time?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unit is energy transferred measured in?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unit is temperature measured in?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unit is mass measured in?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may the result you obtain for specific heat capacity be different to the true value?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should the material the SHC is being determined for be insulated?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determining SHC of a material what variables should be controlled?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specific heat capacity?</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could be used to insulate the metal block?</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measurements do you need when calculating specific heat capacity?</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piece of equipment do we use as a power supply when determining SHC?</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voltage should a powerpack be set to when determining SHC?</a:t>
            </a:r>
          </a:p>
          <a:p>
            <a:pPr marL="223832" indent="-223832" algn="just">
              <a:buFont typeface="+mj-lt"/>
              <a:buAutoNum type="arabicPeriod"/>
            </a:pPr>
            <a:endParaRPr lang="en-GB" sz="1077" dirty="0"/>
          </a:p>
          <a:p>
            <a:pPr marL="223832" indent="-223832" algn="just">
              <a:buFont typeface="+mj-lt"/>
              <a:buAutoNum type="arabicPeriod"/>
            </a:pPr>
            <a:r>
              <a:rPr lang="en-GB" sz="1077" dirty="0"/>
              <a:t>What are the possible risks when using the heater?</a:t>
            </a:r>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1164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RP14: Specific Heat Capacity</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3609198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6D9B125-0124-BB47-B25D-4A24BB596285}"/>
              </a:ext>
            </a:extLst>
          </p:cNvPr>
          <p:cNvSpPr txBox="1"/>
          <p:nvPr/>
        </p:nvSpPr>
        <p:spPr>
          <a:xfrm>
            <a:off x="1052186" y="275573"/>
            <a:ext cx="2133918" cy="300082"/>
          </a:xfrm>
          <a:prstGeom prst="rect">
            <a:avLst/>
          </a:prstGeom>
          <a:noFill/>
        </p:spPr>
        <p:txBody>
          <a:bodyPr wrap="none" rtlCol="0">
            <a:spAutoFit/>
          </a:bodyPr>
          <a:lstStyle/>
          <a:p>
            <a:r>
              <a:rPr lang="en-US" sz="1350" dirty="0"/>
              <a:t>RP14 Specific Heat Capacity</a:t>
            </a:r>
          </a:p>
        </p:txBody>
      </p:sp>
      <p:sp>
        <p:nvSpPr>
          <p:cNvPr id="9" name="Rectangle 8">
            <a:extLst>
              <a:ext uri="{FF2B5EF4-FFF2-40B4-BE49-F238E27FC236}">
                <a16:creationId xmlns:a16="http://schemas.microsoft.com/office/drawing/2014/main" id="{74CF36DE-14B7-EC45-973F-6FF4B509FB98}"/>
              </a:ext>
            </a:extLst>
          </p:cNvPr>
          <p:cNvSpPr/>
          <p:nvPr/>
        </p:nvSpPr>
        <p:spPr>
          <a:xfrm>
            <a:off x="1052186" y="744587"/>
            <a:ext cx="5549030" cy="300082"/>
          </a:xfrm>
          <a:prstGeom prst="rect">
            <a:avLst/>
          </a:prstGeom>
        </p:spPr>
        <p:txBody>
          <a:bodyPr wrap="square">
            <a:spAutoFit/>
          </a:bodyPr>
          <a:lstStyle/>
          <a:p>
            <a:pPr lvl="0" algn="just" defTabSz="685800">
              <a:defRPr/>
            </a:pPr>
            <a:r>
              <a:rPr lang="en-GB" sz="1350" dirty="0"/>
              <a:t> Explain how to determine the specific heat capacity of _________.</a:t>
            </a:r>
            <a:endParaRPr lang="en-US" sz="1400"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F0EB28C1-648E-EE43-AC4A-5F28C355BF48}"/>
              </a:ext>
            </a:extLst>
          </p:cNvPr>
          <p:cNvSpPr/>
          <p:nvPr/>
        </p:nvSpPr>
        <p:spPr>
          <a:xfrm>
            <a:off x="1039660" y="1516652"/>
            <a:ext cx="5549030" cy="2169825"/>
          </a:xfrm>
          <a:prstGeom prst="rect">
            <a:avLst/>
          </a:prstGeom>
        </p:spPr>
        <p:txBody>
          <a:bodyPr wrap="square">
            <a:spAutoFit/>
          </a:bodyPr>
          <a:lstStyle/>
          <a:p>
            <a:pPr algn="just"/>
            <a:r>
              <a:rPr lang="en-US" sz="1350" dirty="0">
                <a:latin typeface="Calibri" panose="020F0502020204030204" pitchFamily="34" charset="0"/>
                <a:cs typeface="Calibri" panose="020F0502020204030204" pitchFamily="34" charset="0"/>
              </a:rPr>
              <a:t>You could be asked this question for different metals and liquids.  Some that have come up in the past include:</a:t>
            </a:r>
          </a:p>
          <a:p>
            <a:pPr marL="285750" indent="-285750">
              <a:buFont typeface="Arial" panose="020B0604020202020204" pitchFamily="34" charset="0"/>
              <a:buChar char="•"/>
            </a:pPr>
            <a:r>
              <a:rPr lang="en-US" sz="1350" dirty="0">
                <a:latin typeface="Calibri" panose="020F0502020204030204" pitchFamily="34" charset="0"/>
                <a:cs typeface="Calibri" panose="020F0502020204030204" pitchFamily="34" charset="0"/>
              </a:rPr>
              <a:t>Copper Block</a:t>
            </a:r>
          </a:p>
          <a:p>
            <a:pPr marL="285750" indent="-285750">
              <a:buFont typeface="Arial" panose="020B0604020202020204" pitchFamily="34" charset="0"/>
              <a:buChar char="•"/>
            </a:pPr>
            <a:r>
              <a:rPr lang="en-US" sz="1350" dirty="0">
                <a:latin typeface="Calibri" panose="020F0502020204030204" pitchFamily="34" charset="0"/>
                <a:cs typeface="Calibri" panose="020F0502020204030204" pitchFamily="34" charset="0"/>
              </a:rPr>
              <a:t>Oil</a:t>
            </a:r>
          </a:p>
          <a:p>
            <a:pPr marL="285750" indent="-285750">
              <a:buFont typeface="Arial" panose="020B0604020202020204" pitchFamily="34" charset="0"/>
              <a:buChar char="•"/>
            </a:pPr>
            <a:endParaRPr lang="en-US" sz="1350" dirty="0">
              <a:latin typeface="Calibri" panose="020F0502020204030204" pitchFamily="34" charset="0"/>
              <a:cs typeface="Calibri" panose="020F0502020204030204" pitchFamily="34" charset="0"/>
            </a:endParaRPr>
          </a:p>
          <a:p>
            <a:r>
              <a:rPr lang="en-US" sz="1350" dirty="0">
                <a:latin typeface="Calibri" panose="020F0502020204030204" pitchFamily="34" charset="0"/>
                <a:cs typeface="Calibri" panose="020F0502020204030204" pitchFamily="34" charset="0"/>
              </a:rPr>
              <a:t>To answer this question, you will need to do the following:</a:t>
            </a:r>
          </a:p>
          <a:p>
            <a:pPr marL="342900" indent="-342900">
              <a:buFont typeface="+mj-lt"/>
              <a:buAutoNum type="arabicPeriod"/>
            </a:pPr>
            <a:r>
              <a:rPr lang="en-US" sz="1350" dirty="0">
                <a:latin typeface="Calibri" panose="020F0502020204030204" pitchFamily="34" charset="0"/>
                <a:cs typeface="Calibri" panose="020F0502020204030204" pitchFamily="34" charset="0"/>
              </a:rPr>
              <a:t>Describe how to set up equipment.</a:t>
            </a:r>
          </a:p>
          <a:p>
            <a:pPr marL="342900" indent="-342900">
              <a:buFont typeface="+mj-lt"/>
              <a:buAutoNum type="arabicPeriod"/>
            </a:pPr>
            <a:r>
              <a:rPr lang="en-US" sz="1350" dirty="0">
                <a:latin typeface="Calibri" panose="020F0502020204030204" pitchFamily="34" charset="0"/>
                <a:cs typeface="Calibri" panose="020F0502020204030204" pitchFamily="34" charset="0"/>
              </a:rPr>
              <a:t>Identify the measurements you will make</a:t>
            </a:r>
          </a:p>
          <a:p>
            <a:pPr marL="342900" indent="-342900">
              <a:buFont typeface="+mj-lt"/>
              <a:buAutoNum type="arabicPeriod"/>
            </a:pPr>
            <a:r>
              <a:rPr lang="en-US" sz="1350" dirty="0">
                <a:latin typeface="Calibri" panose="020F0502020204030204" pitchFamily="34" charset="0"/>
                <a:cs typeface="Calibri" panose="020F0502020204030204" pitchFamily="34" charset="0"/>
              </a:rPr>
              <a:t>Identify control variables.</a:t>
            </a:r>
          </a:p>
          <a:p>
            <a:pPr marL="342900" indent="-342900">
              <a:buFont typeface="+mj-lt"/>
              <a:buAutoNum type="arabicPeriod"/>
            </a:pPr>
            <a:r>
              <a:rPr lang="en-US" sz="1350" dirty="0">
                <a:latin typeface="Calibri" panose="020F0502020204030204" pitchFamily="34" charset="0"/>
                <a:cs typeface="Calibri" panose="020F0502020204030204" pitchFamily="34" charset="0"/>
              </a:rPr>
              <a:t>Describe how you will use your results.</a:t>
            </a:r>
          </a:p>
        </p:txBody>
      </p:sp>
      <p:sp>
        <p:nvSpPr>
          <p:cNvPr id="11" name="Rectangle 10">
            <a:extLst>
              <a:ext uri="{FF2B5EF4-FFF2-40B4-BE49-F238E27FC236}">
                <a16:creationId xmlns:a16="http://schemas.microsoft.com/office/drawing/2014/main" id="{0290A4BD-6BD6-C448-874D-0FCE36D4ACCA}"/>
              </a:ext>
            </a:extLst>
          </p:cNvPr>
          <p:cNvSpPr/>
          <p:nvPr/>
        </p:nvSpPr>
        <p:spPr>
          <a:xfrm>
            <a:off x="1052186" y="4722167"/>
            <a:ext cx="5574082" cy="507831"/>
          </a:xfrm>
          <a:prstGeom prst="rect">
            <a:avLst/>
          </a:prstGeom>
        </p:spPr>
        <p:txBody>
          <a:bodyPr wrap="square">
            <a:spAutoFit/>
          </a:bodyPr>
          <a:lstStyle/>
          <a:p>
            <a:pPr algn="just"/>
            <a:r>
              <a:rPr lang="en-US" sz="1350" b="1" dirty="0">
                <a:latin typeface="Calibri" panose="020F0502020204030204" pitchFamily="34" charset="0"/>
                <a:cs typeface="Calibri" panose="020F0502020204030204" pitchFamily="34" charset="0"/>
              </a:rPr>
              <a:t>Use the formula for specific heat capacity on the data sheet you have been given for your writing frame.  </a:t>
            </a:r>
          </a:p>
        </p:txBody>
      </p:sp>
      <p:sp>
        <p:nvSpPr>
          <p:cNvPr id="12" name="Rectangle 11">
            <a:extLst>
              <a:ext uri="{FF2B5EF4-FFF2-40B4-BE49-F238E27FC236}">
                <a16:creationId xmlns:a16="http://schemas.microsoft.com/office/drawing/2014/main" id="{038D89F8-4DB1-164A-BE4A-9FC23B2A9578}"/>
              </a:ext>
            </a:extLst>
          </p:cNvPr>
          <p:cNvSpPr/>
          <p:nvPr/>
        </p:nvSpPr>
        <p:spPr>
          <a:xfrm>
            <a:off x="1027134" y="5697167"/>
            <a:ext cx="5549030" cy="3831818"/>
          </a:xfrm>
          <a:prstGeom prst="rect">
            <a:avLst/>
          </a:prstGeom>
        </p:spPr>
        <p:txBody>
          <a:bodyPr wrap="square">
            <a:spAutoFit/>
          </a:bodyPr>
          <a:lstStyle/>
          <a:p>
            <a:pPr lvl="0" algn="just" defTabSz="685800">
              <a:defRPr/>
            </a:pPr>
            <a:r>
              <a:rPr lang="en-GB" sz="1350" b="1" dirty="0">
                <a:latin typeface="Calibri" panose="020F0502020204030204" pitchFamily="34" charset="0"/>
                <a:cs typeface="Calibri" panose="020F0502020204030204" pitchFamily="34" charset="0"/>
              </a:rPr>
              <a:t>Explain how to determine the specific heat capacity of an iron block.</a:t>
            </a:r>
          </a:p>
          <a:p>
            <a:pPr lvl="0" algn="just" defTabSz="685800">
              <a:defRPr/>
            </a:pPr>
            <a:endParaRPr lang="en-US" sz="1350" b="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Measure the mass of the block by using a balance.</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Add a heater to the block and connect this to a powerpack that is connected to a joulemeter.</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Add a thermometer and record the start temperature.</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Turn the powerpack on.</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After 10 minutes turn the powerpack off, record the energy transferred and the temperature.</a:t>
            </a:r>
          </a:p>
          <a:p>
            <a:pPr marL="34290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Calculate specific heat capacity of the block using formula </a:t>
            </a:r>
            <a:r>
              <a:rPr lang="en-GB" sz="1350" dirty="0"/>
              <a:t>change in thermal energy = mass × specific heat capacity × temperature change </a:t>
            </a:r>
          </a:p>
          <a:p>
            <a:pPr marL="342900" indent="-342900" algn="just" defTabSz="685800">
              <a:buFont typeface="+mj-lt"/>
              <a:buAutoNum type="arabicPeriod"/>
              <a:defRPr/>
            </a:pPr>
            <a:r>
              <a:rPr lang="en-GB" sz="1350" dirty="0"/>
              <a:t>Control the material and thickness of the insulation wrapped around the block.</a:t>
            </a:r>
          </a:p>
          <a:p>
            <a:pPr marL="342900" lvl="0" indent="-342900" algn="just" defTabSz="685800">
              <a:buFont typeface="+mj-lt"/>
              <a:buAutoNum type="arabicPeriod"/>
              <a:defRPr/>
            </a:pPr>
            <a:endParaRPr lang="en-US" sz="1350" i="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US" sz="1350" i="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GB" sz="1350" i="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US" sz="1350" i="1" dirty="0">
              <a:latin typeface="Calibri" panose="020F0502020204030204" pitchFamily="34" charset="0"/>
              <a:cs typeface="Calibri" panose="020F0502020204030204" pitchFamily="34" charset="0"/>
            </a:endParaRPr>
          </a:p>
          <a:p>
            <a:pPr marL="342900" indent="-342900" algn="just">
              <a:buFont typeface="+mj-lt"/>
              <a:buAutoNum type="arabicPeriod"/>
            </a:pPr>
            <a:endParaRPr lang="en-GB" sz="1350" i="1"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DBD716BD-7C35-904F-8DA5-F80F6B8FDBBB}"/>
              </a:ext>
            </a:extLst>
          </p:cNvPr>
          <p:cNvSpPr/>
          <p:nvPr/>
        </p:nvSpPr>
        <p:spPr>
          <a:xfrm>
            <a:off x="1052186" y="8833228"/>
            <a:ext cx="5549030" cy="715581"/>
          </a:xfrm>
          <a:prstGeom prst="rect">
            <a:avLst/>
          </a:prstGeom>
        </p:spPr>
        <p:txBody>
          <a:bodyPr wrap="square">
            <a:spAutoFit/>
          </a:bodyPr>
          <a:lstStyle/>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Learn and practice the model answer above.</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Prepare and learn model answers to explain how to determine the specific heat capacity of a copper block and a beaker of oil.</a:t>
            </a:r>
          </a:p>
        </p:txBody>
      </p:sp>
    </p:spTree>
    <p:extLst>
      <p:ext uri="{BB962C8B-B14F-4D97-AF65-F5344CB8AC3E}">
        <p14:creationId xmlns:p14="http://schemas.microsoft.com/office/powerpoint/2010/main" val="309452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5CBE3F-8B09-6043-9727-AD27C4257297}"/>
              </a:ext>
            </a:extLst>
          </p:cNvPr>
          <p:cNvSpPr/>
          <p:nvPr/>
        </p:nvSpPr>
        <p:spPr>
          <a:xfrm>
            <a:off x="1052186" y="7479132"/>
            <a:ext cx="5549030" cy="1131079"/>
          </a:xfrm>
          <a:prstGeom prst="rect">
            <a:avLst/>
          </a:prstGeom>
        </p:spPr>
        <p:txBody>
          <a:bodyPr wrap="square">
            <a:spAutoFit/>
          </a:bodyPr>
          <a:lstStyle/>
          <a:p>
            <a:pPr algn="just"/>
            <a:r>
              <a:rPr lang="en-US" sz="1350" b="1" dirty="0"/>
              <a:t>Explain why the metal should be wrapped in wool when finding SHC</a:t>
            </a:r>
          </a:p>
          <a:p>
            <a:pPr algn="just"/>
            <a:endParaRPr lang="en-US" sz="1350" b="1" dirty="0"/>
          </a:p>
          <a:p>
            <a:pPr algn="just"/>
            <a:r>
              <a:rPr lang="en-US" sz="1350" dirty="0"/>
              <a:t>The wool acts as an insulator and prevents the loss of heat.  This would lead to a much more accurate value for specific heat capacity. Without insulation the specific heat capacity value that you would find would be bigger.</a:t>
            </a:r>
          </a:p>
        </p:txBody>
      </p:sp>
      <p:sp>
        <p:nvSpPr>
          <p:cNvPr id="6" name="Rectangle 5">
            <a:extLst>
              <a:ext uri="{FF2B5EF4-FFF2-40B4-BE49-F238E27FC236}">
                <a16:creationId xmlns:a16="http://schemas.microsoft.com/office/drawing/2014/main" id="{D11AEF44-52A3-B543-A2A7-65064344A1FC}"/>
              </a:ext>
            </a:extLst>
          </p:cNvPr>
          <p:cNvSpPr/>
          <p:nvPr/>
        </p:nvSpPr>
        <p:spPr>
          <a:xfrm>
            <a:off x="1052186" y="2364973"/>
            <a:ext cx="5549030" cy="2169825"/>
          </a:xfrm>
          <a:prstGeom prst="rect">
            <a:avLst/>
          </a:prstGeom>
        </p:spPr>
        <p:txBody>
          <a:bodyPr wrap="square">
            <a:spAutoFit/>
          </a:bodyPr>
          <a:lstStyle/>
          <a:p>
            <a:pPr lvl="0" algn="just" defTabSz="685800">
              <a:defRPr/>
            </a:pPr>
            <a:r>
              <a:rPr lang="en-GB" sz="1350" b="1" dirty="0"/>
              <a:t>Describe an experiment the student could do to measure the specific heat capacity of a metal.</a:t>
            </a:r>
            <a:endParaRPr lang="en-GB" sz="1350" dirty="0"/>
          </a:p>
          <a:p>
            <a:pPr algn="just"/>
            <a:r>
              <a:rPr lang="en-GB" sz="1350" i="1" dirty="0"/>
              <a:t>Measure the mass of metal using a balance. Use an immersion heater to heat the block and fully insulate the block by wrapping it in cotton wool. Record the start temperature of the block and connect the heater to the power supply. Use an energy meter (joulemeter) to measure the energy supplied to the block as it is warmed. Once you have finished warming the block record the energy supplied and the change in temperature Now that you have the mass, temperature change and energy transferred use these values to calculate specific heat capacity.</a:t>
            </a:r>
          </a:p>
        </p:txBody>
      </p:sp>
      <p:sp>
        <p:nvSpPr>
          <p:cNvPr id="8" name="Rectangle 7">
            <a:extLst>
              <a:ext uri="{FF2B5EF4-FFF2-40B4-BE49-F238E27FC236}">
                <a16:creationId xmlns:a16="http://schemas.microsoft.com/office/drawing/2014/main" id="{EB4FA8E2-46DB-D448-87CE-84974FBC5B1A}"/>
              </a:ext>
            </a:extLst>
          </p:cNvPr>
          <p:cNvSpPr/>
          <p:nvPr/>
        </p:nvSpPr>
        <p:spPr>
          <a:xfrm>
            <a:off x="1052186" y="661064"/>
            <a:ext cx="5549030" cy="692497"/>
          </a:xfrm>
          <a:prstGeom prst="rect">
            <a:avLst/>
          </a:prstGeom>
        </p:spPr>
        <p:txBody>
          <a:bodyPr wrap="square">
            <a:spAutoFit/>
          </a:bodyPr>
          <a:lstStyle/>
          <a:p>
            <a:pPr lvl="0" algn="just" defTabSz="685800">
              <a:defRPr/>
            </a:pPr>
            <a:r>
              <a:rPr lang="en-GB" sz="1300" dirty="0"/>
              <a:t>Describe an experiment to find the specific heat capacity of a metal.</a:t>
            </a:r>
          </a:p>
          <a:p>
            <a:pPr lvl="0" algn="just" defTabSz="685800">
              <a:defRPr/>
            </a:pPr>
            <a:r>
              <a:rPr lang="en-GB" sz="1300" dirty="0"/>
              <a:t>What are the control variables when finding  specific heat capacity of a metal?</a:t>
            </a:r>
          </a:p>
          <a:p>
            <a:pPr lvl="0" algn="just" defTabSz="685800">
              <a:defRPr/>
            </a:pPr>
            <a:r>
              <a:rPr lang="en-US" sz="1300" dirty="0"/>
              <a:t>Explain why the metal should be wrapped in wool when finding SHC</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1489447" cy="300082"/>
          </a:xfrm>
          <a:prstGeom prst="rect">
            <a:avLst/>
          </a:prstGeom>
          <a:noFill/>
        </p:spPr>
        <p:txBody>
          <a:bodyPr wrap="none" rtlCol="0">
            <a:spAutoFit/>
          </a:bodyPr>
          <a:lstStyle/>
          <a:p>
            <a:r>
              <a:rPr lang="en-US" sz="1350" dirty="0"/>
              <a:t>P2 Energy Transfer</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4973817"/>
            <a:ext cx="5549030" cy="1754326"/>
          </a:xfrm>
          <a:prstGeom prst="rect">
            <a:avLst/>
          </a:prstGeom>
        </p:spPr>
        <p:txBody>
          <a:bodyPr wrap="square">
            <a:spAutoFit/>
          </a:bodyPr>
          <a:lstStyle/>
          <a:p>
            <a:pPr lvl="0" algn="just" defTabSz="685800">
              <a:defRPr/>
            </a:pPr>
            <a:r>
              <a:rPr lang="en-GB" sz="1350" b="1" dirty="0"/>
              <a:t>What are the control variables when finding the specific heat capacity of a metal?</a:t>
            </a:r>
          </a:p>
          <a:p>
            <a:pPr lvl="0" algn="just" defTabSz="685800">
              <a:defRPr/>
            </a:pPr>
            <a:endParaRPr lang="en-GB" sz="1350" dirty="0"/>
          </a:p>
          <a:p>
            <a:pPr algn="just"/>
            <a:r>
              <a:rPr lang="en-GB" sz="1350" dirty="0"/>
              <a:t>The control variables when determining the specific heat capacity of a metal include the mass of the block, the size of the block and the material of the block.  Other control variables include the thickness and material of the insulation as well as the starting temperature of the block, time the block is heated for and the current through the heater.</a:t>
            </a:r>
          </a:p>
        </p:txBody>
      </p:sp>
    </p:spTree>
    <p:extLst>
      <p:ext uri="{BB962C8B-B14F-4D97-AF65-F5344CB8AC3E}">
        <p14:creationId xmlns:p14="http://schemas.microsoft.com/office/powerpoint/2010/main" val="341582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3" name="Rectangle 2">
            <a:extLst>
              <a:ext uri="{FF2B5EF4-FFF2-40B4-BE49-F238E27FC236}">
                <a16:creationId xmlns:a16="http://schemas.microsoft.com/office/drawing/2014/main" id="{1176517C-3222-4440-8129-1D0558C3B707}"/>
              </a:ext>
            </a:extLst>
          </p:cNvPr>
          <p:cNvSpPr/>
          <p:nvPr/>
        </p:nvSpPr>
        <p:spPr>
          <a:xfrm>
            <a:off x="304034" y="1648401"/>
            <a:ext cx="2501673" cy="846194"/>
          </a:xfrm>
          <a:prstGeom prst="rect">
            <a:avLst/>
          </a:prstGeom>
        </p:spPr>
        <p:txBody>
          <a:bodyPr wrap="square">
            <a:spAutoFit/>
          </a:bodyPr>
          <a:lstStyle/>
          <a:p>
            <a:pPr lvl="0" algn="ctr"/>
            <a:r>
              <a:rPr lang="en-US" sz="1633" b="1" dirty="0">
                <a:latin typeface="Cabin"/>
                <a:ea typeface="Cabin"/>
                <a:cs typeface="Cabin"/>
                <a:sym typeface="Cabin"/>
              </a:rPr>
              <a:t>1</a:t>
            </a:r>
          </a:p>
          <a:p>
            <a:pPr lvl="0" algn="ctr"/>
            <a:r>
              <a:rPr lang="en-US" sz="1633" dirty="0">
                <a:latin typeface="Cabin"/>
                <a:ea typeface="Cabin"/>
                <a:cs typeface="Cabin"/>
                <a:sym typeface="Cabin"/>
              </a:rPr>
              <a:t>Set up equipment as shown in the diagram.</a:t>
            </a:r>
          </a:p>
        </p:txBody>
      </p:sp>
      <p:sp>
        <p:nvSpPr>
          <p:cNvPr id="25" name="Google Shape;70;p15">
            <a:extLst>
              <a:ext uri="{FF2B5EF4-FFF2-40B4-BE49-F238E27FC236}">
                <a16:creationId xmlns:a16="http://schemas.microsoft.com/office/drawing/2014/main" id="{CF081A71-5BF1-F24D-8DA4-664219C987E6}"/>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6" name="Oval 25">
            <a:extLst>
              <a:ext uri="{FF2B5EF4-FFF2-40B4-BE49-F238E27FC236}">
                <a16:creationId xmlns:a16="http://schemas.microsoft.com/office/drawing/2014/main" id="{FDD68D55-849F-554D-BFA3-78D95283884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DD6F6B4-1C3F-394F-8915-D3705EA9D77B}"/>
              </a:ext>
            </a:extLst>
          </p:cNvPr>
          <p:cNvSpPr txBox="1"/>
          <p:nvPr/>
        </p:nvSpPr>
        <p:spPr>
          <a:xfrm>
            <a:off x="228600" y="288783"/>
            <a:ext cx="888025" cy="483209"/>
          </a:xfrm>
          <a:prstGeom prst="rect">
            <a:avLst/>
          </a:prstGeom>
          <a:noFill/>
        </p:spPr>
        <p:txBody>
          <a:bodyPr wrap="square" rtlCol="0">
            <a:spAutoFit/>
          </a:bodyPr>
          <a:lstStyle/>
          <a:p>
            <a:pPr algn="ctr"/>
            <a:r>
              <a:rPr lang="en-US" sz="2540" b="1" dirty="0">
                <a:solidFill>
                  <a:schemeClr val="bg1"/>
                </a:solidFill>
              </a:rPr>
              <a:t>RP16</a:t>
            </a:r>
          </a:p>
        </p:txBody>
      </p:sp>
      <p:sp>
        <p:nvSpPr>
          <p:cNvPr id="29" name="TextBox 28">
            <a:extLst>
              <a:ext uri="{FF2B5EF4-FFF2-40B4-BE49-F238E27FC236}">
                <a16:creationId xmlns:a16="http://schemas.microsoft.com/office/drawing/2014/main" id="{6DD82AF4-3FE7-7048-A2B4-9A5BB289898C}"/>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Investigating IV Characteristics</a:t>
            </a:r>
          </a:p>
        </p:txBody>
      </p:sp>
      <p:sp>
        <p:nvSpPr>
          <p:cNvPr id="43" name="Rectangle 42">
            <a:extLst>
              <a:ext uri="{FF2B5EF4-FFF2-40B4-BE49-F238E27FC236}">
                <a16:creationId xmlns:a16="http://schemas.microsoft.com/office/drawing/2014/main" id="{DE168377-5CD3-294E-AF8D-D101962DA4FC}"/>
              </a:ext>
            </a:extLst>
          </p:cNvPr>
          <p:cNvSpPr/>
          <p:nvPr/>
        </p:nvSpPr>
        <p:spPr>
          <a:xfrm>
            <a:off x="62396" y="1078262"/>
            <a:ext cx="6491570" cy="430887"/>
          </a:xfrm>
          <a:prstGeom prst="rect">
            <a:avLst/>
          </a:prstGeom>
        </p:spPr>
        <p:txBody>
          <a:bodyPr wrap="square">
            <a:spAutoFit/>
          </a:bodyPr>
          <a:lstStyle/>
          <a:p>
            <a:pPr lvl="0" algn="just"/>
            <a:r>
              <a:rPr lang="en-US" sz="2200" b="1" dirty="0">
                <a:latin typeface="Calibri" panose="020F0502020204030204" pitchFamily="34" charset="0"/>
                <a:ea typeface="Cabin"/>
                <a:cs typeface="Calibri" panose="020F0502020204030204" pitchFamily="34" charset="0"/>
                <a:sym typeface="Cabin"/>
              </a:rPr>
              <a:t>Investigating IV Characteristics of a Resistor</a:t>
            </a:r>
            <a:endParaRPr lang="en-US" sz="2200" dirty="0">
              <a:latin typeface="Calibri" panose="020F0502020204030204" pitchFamily="34" charset="0"/>
              <a:ea typeface="Cabin"/>
              <a:cs typeface="Calibri" panose="020F0502020204030204" pitchFamily="34" charset="0"/>
              <a:sym typeface="Cabin"/>
            </a:endParaRPr>
          </a:p>
        </p:txBody>
      </p:sp>
      <p:pic>
        <p:nvPicPr>
          <p:cNvPr id="23" name="Picture 22">
            <a:extLst>
              <a:ext uri="{FF2B5EF4-FFF2-40B4-BE49-F238E27FC236}">
                <a16:creationId xmlns:a16="http://schemas.microsoft.com/office/drawing/2014/main" id="{B378749C-773F-D042-8C43-3A8C48063954}"/>
              </a:ext>
            </a:extLst>
          </p:cNvPr>
          <p:cNvPicPr>
            <a:picLocks noChangeAspect="1"/>
          </p:cNvPicPr>
          <p:nvPr/>
        </p:nvPicPr>
        <p:blipFill>
          <a:blip r:embed="rId3"/>
          <a:stretch>
            <a:fillRect/>
          </a:stretch>
        </p:blipFill>
        <p:spPr>
          <a:xfrm>
            <a:off x="2819996" y="1762812"/>
            <a:ext cx="3733970" cy="3422806"/>
          </a:xfrm>
          <a:prstGeom prst="rect">
            <a:avLst/>
          </a:prstGeom>
        </p:spPr>
      </p:pic>
      <p:sp>
        <p:nvSpPr>
          <p:cNvPr id="45" name="Rectangle 44">
            <a:extLst>
              <a:ext uri="{FF2B5EF4-FFF2-40B4-BE49-F238E27FC236}">
                <a16:creationId xmlns:a16="http://schemas.microsoft.com/office/drawing/2014/main" id="{937CF492-703E-2148-B5A7-9829C486C5BB}"/>
              </a:ext>
            </a:extLst>
          </p:cNvPr>
          <p:cNvSpPr/>
          <p:nvPr/>
        </p:nvSpPr>
        <p:spPr>
          <a:xfrm>
            <a:off x="304034" y="2529379"/>
            <a:ext cx="2501673" cy="846194"/>
          </a:xfrm>
          <a:prstGeom prst="rect">
            <a:avLst/>
          </a:prstGeom>
        </p:spPr>
        <p:txBody>
          <a:bodyPr wrap="square">
            <a:spAutoFit/>
          </a:bodyPr>
          <a:lstStyle/>
          <a:p>
            <a:pPr lvl="0" algn="ctr"/>
            <a:r>
              <a:rPr lang="en-US" sz="1633" b="1" dirty="0">
                <a:latin typeface="Cabin"/>
                <a:ea typeface="Cabin"/>
                <a:cs typeface="Cabin"/>
                <a:sym typeface="Cabin"/>
              </a:rPr>
              <a:t>2</a:t>
            </a:r>
          </a:p>
          <a:p>
            <a:pPr lvl="0" algn="ctr"/>
            <a:r>
              <a:rPr lang="en-US" sz="1633" dirty="0">
                <a:latin typeface="Cabin"/>
                <a:ea typeface="Cabin"/>
                <a:cs typeface="Cabin"/>
                <a:sym typeface="Cabin"/>
              </a:rPr>
              <a:t>Record the current and voltage.</a:t>
            </a:r>
          </a:p>
        </p:txBody>
      </p:sp>
      <p:sp>
        <p:nvSpPr>
          <p:cNvPr id="46" name="Rectangle 45">
            <a:extLst>
              <a:ext uri="{FF2B5EF4-FFF2-40B4-BE49-F238E27FC236}">
                <a16:creationId xmlns:a16="http://schemas.microsoft.com/office/drawing/2014/main" id="{76B9903B-5FED-4247-9410-B28349482A1D}"/>
              </a:ext>
            </a:extLst>
          </p:cNvPr>
          <p:cNvSpPr/>
          <p:nvPr/>
        </p:nvSpPr>
        <p:spPr>
          <a:xfrm>
            <a:off x="316987" y="3435534"/>
            <a:ext cx="2501673" cy="1600053"/>
          </a:xfrm>
          <a:prstGeom prst="rect">
            <a:avLst/>
          </a:prstGeom>
        </p:spPr>
        <p:txBody>
          <a:bodyPr wrap="square">
            <a:spAutoFit/>
          </a:bodyPr>
          <a:lstStyle/>
          <a:p>
            <a:pPr lvl="0" algn="ctr"/>
            <a:r>
              <a:rPr lang="en-US" sz="1633" b="1" dirty="0">
                <a:latin typeface="Cabin"/>
                <a:ea typeface="Cabin"/>
                <a:cs typeface="Cabin"/>
                <a:sym typeface="Cabin"/>
              </a:rPr>
              <a:t>3</a:t>
            </a:r>
          </a:p>
          <a:p>
            <a:pPr algn="ctr"/>
            <a:r>
              <a:rPr lang="en-US" sz="1633" dirty="0">
                <a:latin typeface="Cabin"/>
                <a:ea typeface="Cabin"/>
                <a:cs typeface="Cabin"/>
                <a:sym typeface="Cabin"/>
              </a:rPr>
              <a:t>Adjust the variable resistor 4 more times recording the new current and voltage each time.</a:t>
            </a:r>
          </a:p>
          <a:p>
            <a:pPr lvl="0" algn="ctr"/>
            <a:endParaRPr lang="en-US" sz="1633" b="1" dirty="0">
              <a:latin typeface="Cabin"/>
              <a:ea typeface="Cabin"/>
              <a:cs typeface="Cabin"/>
              <a:sym typeface="Cabin"/>
            </a:endParaRPr>
          </a:p>
        </p:txBody>
      </p:sp>
      <p:sp>
        <p:nvSpPr>
          <p:cNvPr id="49" name="Rectangle 48">
            <a:extLst>
              <a:ext uri="{FF2B5EF4-FFF2-40B4-BE49-F238E27FC236}">
                <a16:creationId xmlns:a16="http://schemas.microsoft.com/office/drawing/2014/main" id="{6AB6A150-0780-254B-9F38-5C2171B36C0B}"/>
              </a:ext>
            </a:extLst>
          </p:cNvPr>
          <p:cNvSpPr/>
          <p:nvPr/>
        </p:nvSpPr>
        <p:spPr>
          <a:xfrm>
            <a:off x="316987" y="4783216"/>
            <a:ext cx="2501673" cy="1348767"/>
          </a:xfrm>
          <a:prstGeom prst="rect">
            <a:avLst/>
          </a:prstGeom>
        </p:spPr>
        <p:txBody>
          <a:bodyPr wrap="square">
            <a:spAutoFit/>
          </a:bodyPr>
          <a:lstStyle/>
          <a:p>
            <a:pPr lvl="0" algn="ctr"/>
            <a:r>
              <a:rPr lang="en-US" sz="1633" b="1" dirty="0">
                <a:latin typeface="Cabin"/>
                <a:ea typeface="Cabin"/>
                <a:cs typeface="Cabin"/>
                <a:sym typeface="Cabin"/>
              </a:rPr>
              <a:t>4</a:t>
            </a:r>
          </a:p>
          <a:p>
            <a:pPr lvl="0" algn="ctr"/>
            <a:r>
              <a:rPr lang="en-US" sz="1633" dirty="0">
                <a:latin typeface="Cabin"/>
                <a:ea typeface="Cabin"/>
                <a:cs typeface="Cabin"/>
                <a:sym typeface="Cabin"/>
              </a:rPr>
              <a:t>Swap the leads on the battery so that the reading on the ammeter and voltmeter is negative.</a:t>
            </a:r>
          </a:p>
        </p:txBody>
      </p:sp>
      <p:sp>
        <p:nvSpPr>
          <p:cNvPr id="51" name="Rectangle 50">
            <a:extLst>
              <a:ext uri="{FF2B5EF4-FFF2-40B4-BE49-F238E27FC236}">
                <a16:creationId xmlns:a16="http://schemas.microsoft.com/office/drawing/2014/main" id="{08DCBEC6-6E8E-B94E-AF81-DADDF6F89A71}"/>
              </a:ext>
            </a:extLst>
          </p:cNvPr>
          <p:cNvSpPr/>
          <p:nvPr/>
        </p:nvSpPr>
        <p:spPr>
          <a:xfrm>
            <a:off x="316987" y="6144725"/>
            <a:ext cx="2501673" cy="1348767"/>
          </a:xfrm>
          <a:prstGeom prst="rect">
            <a:avLst/>
          </a:prstGeom>
        </p:spPr>
        <p:txBody>
          <a:bodyPr wrap="square">
            <a:spAutoFit/>
          </a:bodyPr>
          <a:lstStyle/>
          <a:p>
            <a:pPr lvl="0" algn="ctr"/>
            <a:r>
              <a:rPr lang="en-US" sz="1633" b="1" dirty="0">
                <a:latin typeface="Cabin"/>
                <a:ea typeface="Cabin"/>
                <a:cs typeface="Cabin"/>
                <a:sym typeface="Cabin"/>
              </a:rPr>
              <a:t>5</a:t>
            </a:r>
          </a:p>
          <a:p>
            <a:pPr lvl="0" algn="ctr"/>
            <a:r>
              <a:rPr lang="en-US" sz="1633" dirty="0">
                <a:latin typeface="Cabin"/>
                <a:ea typeface="Cabin"/>
                <a:cs typeface="Cabin"/>
                <a:sym typeface="Cabin"/>
              </a:rPr>
              <a:t>Record the current and voltage 5 times adjusting the variable resistor between each reading.</a:t>
            </a:r>
          </a:p>
        </p:txBody>
      </p:sp>
      <p:sp>
        <p:nvSpPr>
          <p:cNvPr id="52" name="Rectangle 51">
            <a:extLst>
              <a:ext uri="{FF2B5EF4-FFF2-40B4-BE49-F238E27FC236}">
                <a16:creationId xmlns:a16="http://schemas.microsoft.com/office/drawing/2014/main" id="{0AAD63C6-B9CF-A34E-B882-F2FDB646BD90}"/>
              </a:ext>
            </a:extLst>
          </p:cNvPr>
          <p:cNvSpPr/>
          <p:nvPr/>
        </p:nvSpPr>
        <p:spPr>
          <a:xfrm>
            <a:off x="316987" y="7700210"/>
            <a:ext cx="2501673" cy="1097480"/>
          </a:xfrm>
          <a:prstGeom prst="rect">
            <a:avLst/>
          </a:prstGeom>
        </p:spPr>
        <p:txBody>
          <a:bodyPr wrap="square">
            <a:spAutoFit/>
          </a:bodyPr>
          <a:lstStyle/>
          <a:p>
            <a:pPr lvl="0" algn="ctr"/>
            <a:r>
              <a:rPr lang="en-US" sz="1633" b="1" dirty="0">
                <a:latin typeface="Cabin"/>
                <a:ea typeface="Cabin"/>
                <a:cs typeface="Cabin"/>
                <a:sym typeface="Cabin"/>
              </a:rPr>
              <a:t>6</a:t>
            </a:r>
          </a:p>
          <a:p>
            <a:pPr lvl="0" algn="ctr"/>
            <a:r>
              <a:rPr lang="en-US" sz="1633" dirty="0">
                <a:latin typeface="Cabin"/>
                <a:ea typeface="Cabin"/>
                <a:cs typeface="Cabin"/>
                <a:sym typeface="Cabin"/>
              </a:rPr>
              <a:t>Plot a graph of current against potential difference.</a:t>
            </a:r>
          </a:p>
        </p:txBody>
      </p:sp>
      <p:pic>
        <p:nvPicPr>
          <p:cNvPr id="63" name="Picture 62">
            <a:extLst>
              <a:ext uri="{FF2B5EF4-FFF2-40B4-BE49-F238E27FC236}">
                <a16:creationId xmlns:a16="http://schemas.microsoft.com/office/drawing/2014/main" id="{733D68BA-9505-C643-800E-19CAD669EF82}"/>
              </a:ext>
            </a:extLst>
          </p:cNvPr>
          <p:cNvPicPr>
            <a:picLocks noChangeAspect="1"/>
          </p:cNvPicPr>
          <p:nvPr/>
        </p:nvPicPr>
        <p:blipFill>
          <a:blip r:embed="rId4"/>
          <a:stretch>
            <a:fillRect/>
          </a:stretch>
        </p:blipFill>
        <p:spPr>
          <a:xfrm>
            <a:off x="2794681" y="6434389"/>
            <a:ext cx="3784600" cy="2705100"/>
          </a:xfrm>
          <a:prstGeom prst="rect">
            <a:avLst/>
          </a:prstGeom>
        </p:spPr>
      </p:pic>
    </p:spTree>
    <p:extLst>
      <p:ext uri="{BB962C8B-B14F-4D97-AF65-F5344CB8AC3E}">
        <p14:creationId xmlns:p14="http://schemas.microsoft.com/office/powerpoint/2010/main" val="1127468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3" name="Rectangle 2">
            <a:extLst>
              <a:ext uri="{FF2B5EF4-FFF2-40B4-BE49-F238E27FC236}">
                <a16:creationId xmlns:a16="http://schemas.microsoft.com/office/drawing/2014/main" id="{1176517C-3222-4440-8129-1D0558C3B707}"/>
              </a:ext>
            </a:extLst>
          </p:cNvPr>
          <p:cNvSpPr/>
          <p:nvPr/>
        </p:nvSpPr>
        <p:spPr>
          <a:xfrm>
            <a:off x="304034" y="1648401"/>
            <a:ext cx="2501673" cy="846194"/>
          </a:xfrm>
          <a:prstGeom prst="rect">
            <a:avLst/>
          </a:prstGeom>
        </p:spPr>
        <p:txBody>
          <a:bodyPr wrap="square">
            <a:spAutoFit/>
          </a:bodyPr>
          <a:lstStyle/>
          <a:p>
            <a:pPr lvl="0" algn="ctr"/>
            <a:r>
              <a:rPr lang="en-US" sz="1633" b="1" dirty="0">
                <a:latin typeface="Cabin"/>
                <a:ea typeface="Cabin"/>
                <a:cs typeface="Cabin"/>
                <a:sym typeface="Cabin"/>
              </a:rPr>
              <a:t>1</a:t>
            </a:r>
          </a:p>
          <a:p>
            <a:pPr lvl="0" algn="ctr"/>
            <a:r>
              <a:rPr lang="en-US" sz="1633" dirty="0">
                <a:latin typeface="Cabin"/>
                <a:ea typeface="Cabin"/>
                <a:cs typeface="Cabin"/>
                <a:sym typeface="Cabin"/>
              </a:rPr>
              <a:t>Set up equipment as shown in the diagram.</a:t>
            </a:r>
          </a:p>
        </p:txBody>
      </p:sp>
      <p:sp>
        <p:nvSpPr>
          <p:cNvPr id="25" name="Google Shape;70;p15">
            <a:extLst>
              <a:ext uri="{FF2B5EF4-FFF2-40B4-BE49-F238E27FC236}">
                <a16:creationId xmlns:a16="http://schemas.microsoft.com/office/drawing/2014/main" id="{CF081A71-5BF1-F24D-8DA4-664219C987E6}"/>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6" name="Oval 25">
            <a:extLst>
              <a:ext uri="{FF2B5EF4-FFF2-40B4-BE49-F238E27FC236}">
                <a16:creationId xmlns:a16="http://schemas.microsoft.com/office/drawing/2014/main" id="{FDD68D55-849F-554D-BFA3-78D95283884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DD6F6B4-1C3F-394F-8915-D3705EA9D77B}"/>
              </a:ext>
            </a:extLst>
          </p:cNvPr>
          <p:cNvSpPr txBox="1"/>
          <p:nvPr/>
        </p:nvSpPr>
        <p:spPr>
          <a:xfrm>
            <a:off x="228600" y="288783"/>
            <a:ext cx="888025" cy="483209"/>
          </a:xfrm>
          <a:prstGeom prst="rect">
            <a:avLst/>
          </a:prstGeom>
          <a:noFill/>
        </p:spPr>
        <p:txBody>
          <a:bodyPr wrap="square" rtlCol="0">
            <a:spAutoFit/>
          </a:bodyPr>
          <a:lstStyle/>
          <a:p>
            <a:pPr algn="ctr"/>
            <a:r>
              <a:rPr lang="en-US" sz="2540" b="1" dirty="0">
                <a:solidFill>
                  <a:schemeClr val="bg1"/>
                </a:solidFill>
              </a:rPr>
              <a:t>RP16</a:t>
            </a:r>
          </a:p>
        </p:txBody>
      </p:sp>
      <p:sp>
        <p:nvSpPr>
          <p:cNvPr id="29" name="TextBox 28">
            <a:extLst>
              <a:ext uri="{FF2B5EF4-FFF2-40B4-BE49-F238E27FC236}">
                <a16:creationId xmlns:a16="http://schemas.microsoft.com/office/drawing/2014/main" id="{6DD82AF4-3FE7-7048-A2B4-9A5BB289898C}"/>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Investigating IV Characteristics</a:t>
            </a:r>
          </a:p>
        </p:txBody>
      </p:sp>
      <p:sp>
        <p:nvSpPr>
          <p:cNvPr id="43" name="Rectangle 42">
            <a:extLst>
              <a:ext uri="{FF2B5EF4-FFF2-40B4-BE49-F238E27FC236}">
                <a16:creationId xmlns:a16="http://schemas.microsoft.com/office/drawing/2014/main" id="{DE168377-5CD3-294E-AF8D-D101962DA4FC}"/>
              </a:ext>
            </a:extLst>
          </p:cNvPr>
          <p:cNvSpPr/>
          <p:nvPr/>
        </p:nvSpPr>
        <p:spPr>
          <a:xfrm>
            <a:off x="62396" y="1078262"/>
            <a:ext cx="6491570" cy="430887"/>
          </a:xfrm>
          <a:prstGeom prst="rect">
            <a:avLst/>
          </a:prstGeom>
        </p:spPr>
        <p:txBody>
          <a:bodyPr wrap="square">
            <a:spAutoFit/>
          </a:bodyPr>
          <a:lstStyle/>
          <a:p>
            <a:pPr lvl="0" algn="just"/>
            <a:r>
              <a:rPr lang="en-US" sz="2200" b="1" dirty="0">
                <a:latin typeface="Calibri" panose="020F0502020204030204" pitchFamily="34" charset="0"/>
                <a:ea typeface="Cabin"/>
                <a:cs typeface="Calibri" panose="020F0502020204030204" pitchFamily="34" charset="0"/>
                <a:sym typeface="Cabin"/>
              </a:rPr>
              <a:t>Investigating IV Characteristics of a Lamp</a:t>
            </a:r>
            <a:endParaRPr lang="en-US" sz="2200" dirty="0">
              <a:latin typeface="Calibri" panose="020F0502020204030204" pitchFamily="34" charset="0"/>
              <a:ea typeface="Cabin"/>
              <a:cs typeface="Calibri" panose="020F0502020204030204" pitchFamily="34" charset="0"/>
              <a:sym typeface="Cabin"/>
            </a:endParaRPr>
          </a:p>
        </p:txBody>
      </p:sp>
      <p:sp>
        <p:nvSpPr>
          <p:cNvPr id="45" name="Rectangle 44">
            <a:extLst>
              <a:ext uri="{FF2B5EF4-FFF2-40B4-BE49-F238E27FC236}">
                <a16:creationId xmlns:a16="http://schemas.microsoft.com/office/drawing/2014/main" id="{937CF492-703E-2148-B5A7-9829C486C5BB}"/>
              </a:ext>
            </a:extLst>
          </p:cNvPr>
          <p:cNvSpPr/>
          <p:nvPr/>
        </p:nvSpPr>
        <p:spPr>
          <a:xfrm>
            <a:off x="304034" y="2529379"/>
            <a:ext cx="2501673" cy="846194"/>
          </a:xfrm>
          <a:prstGeom prst="rect">
            <a:avLst/>
          </a:prstGeom>
        </p:spPr>
        <p:txBody>
          <a:bodyPr wrap="square">
            <a:spAutoFit/>
          </a:bodyPr>
          <a:lstStyle/>
          <a:p>
            <a:pPr lvl="0" algn="ctr"/>
            <a:r>
              <a:rPr lang="en-US" sz="1633" b="1" dirty="0">
                <a:latin typeface="Cabin"/>
                <a:ea typeface="Cabin"/>
                <a:cs typeface="Cabin"/>
                <a:sym typeface="Cabin"/>
              </a:rPr>
              <a:t>2</a:t>
            </a:r>
          </a:p>
          <a:p>
            <a:pPr lvl="0" algn="ctr"/>
            <a:r>
              <a:rPr lang="en-US" sz="1633" dirty="0">
                <a:latin typeface="Cabin"/>
                <a:ea typeface="Cabin"/>
                <a:cs typeface="Cabin"/>
                <a:sym typeface="Cabin"/>
              </a:rPr>
              <a:t>Record the current and voltage.</a:t>
            </a:r>
          </a:p>
        </p:txBody>
      </p:sp>
      <p:sp>
        <p:nvSpPr>
          <p:cNvPr id="46" name="Rectangle 45">
            <a:extLst>
              <a:ext uri="{FF2B5EF4-FFF2-40B4-BE49-F238E27FC236}">
                <a16:creationId xmlns:a16="http://schemas.microsoft.com/office/drawing/2014/main" id="{76B9903B-5FED-4247-9410-B28349482A1D}"/>
              </a:ext>
            </a:extLst>
          </p:cNvPr>
          <p:cNvSpPr/>
          <p:nvPr/>
        </p:nvSpPr>
        <p:spPr>
          <a:xfrm>
            <a:off x="316987" y="3435534"/>
            <a:ext cx="2501673" cy="1348767"/>
          </a:xfrm>
          <a:prstGeom prst="rect">
            <a:avLst/>
          </a:prstGeom>
        </p:spPr>
        <p:txBody>
          <a:bodyPr wrap="square">
            <a:spAutoFit/>
          </a:bodyPr>
          <a:lstStyle/>
          <a:p>
            <a:pPr lvl="0" algn="ctr"/>
            <a:r>
              <a:rPr lang="en-US" sz="1633" b="1" dirty="0">
                <a:latin typeface="Cabin"/>
                <a:ea typeface="Cabin"/>
                <a:cs typeface="Cabin"/>
                <a:sym typeface="Cabin"/>
              </a:rPr>
              <a:t>3</a:t>
            </a:r>
          </a:p>
          <a:p>
            <a:pPr lvl="0" algn="ctr"/>
            <a:r>
              <a:rPr lang="en-US" sz="1633" dirty="0">
                <a:latin typeface="Cabin"/>
                <a:ea typeface="Cabin"/>
                <a:cs typeface="Cabin"/>
                <a:sym typeface="Cabin"/>
              </a:rPr>
              <a:t>Adjust the variable resistor 4 more times recording the new current and voltage each time.</a:t>
            </a:r>
          </a:p>
        </p:txBody>
      </p:sp>
      <p:sp>
        <p:nvSpPr>
          <p:cNvPr id="49" name="Rectangle 48">
            <a:extLst>
              <a:ext uri="{FF2B5EF4-FFF2-40B4-BE49-F238E27FC236}">
                <a16:creationId xmlns:a16="http://schemas.microsoft.com/office/drawing/2014/main" id="{6AB6A150-0780-254B-9F38-5C2171B36C0B}"/>
              </a:ext>
            </a:extLst>
          </p:cNvPr>
          <p:cNvSpPr/>
          <p:nvPr/>
        </p:nvSpPr>
        <p:spPr>
          <a:xfrm>
            <a:off x="316987" y="4783216"/>
            <a:ext cx="2501673" cy="1348767"/>
          </a:xfrm>
          <a:prstGeom prst="rect">
            <a:avLst/>
          </a:prstGeom>
        </p:spPr>
        <p:txBody>
          <a:bodyPr wrap="square">
            <a:spAutoFit/>
          </a:bodyPr>
          <a:lstStyle/>
          <a:p>
            <a:pPr lvl="0" algn="ctr"/>
            <a:r>
              <a:rPr lang="en-US" sz="1633" b="1" dirty="0">
                <a:latin typeface="Cabin"/>
                <a:ea typeface="Cabin"/>
                <a:cs typeface="Cabin"/>
                <a:sym typeface="Cabin"/>
              </a:rPr>
              <a:t>4</a:t>
            </a:r>
          </a:p>
          <a:p>
            <a:pPr lvl="0" algn="ctr"/>
            <a:r>
              <a:rPr lang="en-US" sz="1633" dirty="0">
                <a:latin typeface="Cabin"/>
                <a:ea typeface="Cabin"/>
                <a:cs typeface="Cabin"/>
                <a:sym typeface="Cabin"/>
              </a:rPr>
              <a:t>Swap the leads on the battery so that the reading on the ammeter and voltmeter is negative.</a:t>
            </a:r>
          </a:p>
        </p:txBody>
      </p:sp>
      <p:sp>
        <p:nvSpPr>
          <p:cNvPr id="51" name="Rectangle 50">
            <a:extLst>
              <a:ext uri="{FF2B5EF4-FFF2-40B4-BE49-F238E27FC236}">
                <a16:creationId xmlns:a16="http://schemas.microsoft.com/office/drawing/2014/main" id="{08DCBEC6-6E8E-B94E-AF81-DADDF6F89A71}"/>
              </a:ext>
            </a:extLst>
          </p:cNvPr>
          <p:cNvSpPr/>
          <p:nvPr/>
        </p:nvSpPr>
        <p:spPr>
          <a:xfrm>
            <a:off x="316987" y="6144725"/>
            <a:ext cx="2501673" cy="1348767"/>
          </a:xfrm>
          <a:prstGeom prst="rect">
            <a:avLst/>
          </a:prstGeom>
        </p:spPr>
        <p:txBody>
          <a:bodyPr wrap="square">
            <a:spAutoFit/>
          </a:bodyPr>
          <a:lstStyle/>
          <a:p>
            <a:pPr lvl="0" algn="ctr"/>
            <a:r>
              <a:rPr lang="en-US" sz="1633" b="1" dirty="0">
                <a:latin typeface="Cabin"/>
                <a:ea typeface="Cabin"/>
                <a:cs typeface="Cabin"/>
                <a:sym typeface="Cabin"/>
              </a:rPr>
              <a:t>5</a:t>
            </a:r>
          </a:p>
          <a:p>
            <a:pPr lvl="0" algn="ctr"/>
            <a:r>
              <a:rPr lang="en-US" sz="1633" dirty="0">
                <a:latin typeface="Cabin"/>
                <a:ea typeface="Cabin"/>
                <a:cs typeface="Cabin"/>
                <a:sym typeface="Cabin"/>
              </a:rPr>
              <a:t>Record the current and voltage 5 times adjusting the variable resistor between each reading.</a:t>
            </a:r>
          </a:p>
        </p:txBody>
      </p:sp>
      <p:sp>
        <p:nvSpPr>
          <p:cNvPr id="52" name="Rectangle 51">
            <a:extLst>
              <a:ext uri="{FF2B5EF4-FFF2-40B4-BE49-F238E27FC236}">
                <a16:creationId xmlns:a16="http://schemas.microsoft.com/office/drawing/2014/main" id="{0AAD63C6-B9CF-A34E-B882-F2FDB646BD90}"/>
              </a:ext>
            </a:extLst>
          </p:cNvPr>
          <p:cNvSpPr/>
          <p:nvPr/>
        </p:nvSpPr>
        <p:spPr>
          <a:xfrm>
            <a:off x="316987" y="7700210"/>
            <a:ext cx="2501673" cy="1097480"/>
          </a:xfrm>
          <a:prstGeom prst="rect">
            <a:avLst/>
          </a:prstGeom>
        </p:spPr>
        <p:txBody>
          <a:bodyPr wrap="square">
            <a:spAutoFit/>
          </a:bodyPr>
          <a:lstStyle/>
          <a:p>
            <a:pPr lvl="0" algn="ctr"/>
            <a:r>
              <a:rPr lang="en-US" sz="1633" b="1" dirty="0">
                <a:latin typeface="Cabin"/>
                <a:ea typeface="Cabin"/>
                <a:cs typeface="Cabin"/>
                <a:sym typeface="Cabin"/>
              </a:rPr>
              <a:t>6</a:t>
            </a:r>
          </a:p>
          <a:p>
            <a:pPr lvl="0" algn="ctr"/>
            <a:r>
              <a:rPr lang="en-US" sz="1633" dirty="0">
                <a:latin typeface="Cabin"/>
                <a:ea typeface="Cabin"/>
                <a:cs typeface="Cabin"/>
                <a:sym typeface="Cabin"/>
              </a:rPr>
              <a:t>Plot a graph of current against potential difference.</a:t>
            </a:r>
          </a:p>
        </p:txBody>
      </p:sp>
      <p:pic>
        <p:nvPicPr>
          <p:cNvPr id="9" name="Picture 8">
            <a:extLst>
              <a:ext uri="{FF2B5EF4-FFF2-40B4-BE49-F238E27FC236}">
                <a16:creationId xmlns:a16="http://schemas.microsoft.com/office/drawing/2014/main" id="{6EF2AD5E-F1B5-4C45-A859-A76C78C17CCB}"/>
              </a:ext>
            </a:extLst>
          </p:cNvPr>
          <p:cNvPicPr>
            <a:picLocks noChangeAspect="1"/>
          </p:cNvPicPr>
          <p:nvPr/>
        </p:nvPicPr>
        <p:blipFill>
          <a:blip r:embed="rId3"/>
          <a:stretch>
            <a:fillRect/>
          </a:stretch>
        </p:blipFill>
        <p:spPr>
          <a:xfrm>
            <a:off x="3088129" y="6294491"/>
            <a:ext cx="3632200" cy="2705100"/>
          </a:xfrm>
          <a:prstGeom prst="rect">
            <a:avLst/>
          </a:prstGeom>
        </p:spPr>
      </p:pic>
      <p:pic>
        <p:nvPicPr>
          <p:cNvPr id="11" name="Picture 10" descr="Graphical user interface&#10;&#10;Description automatically generated with medium confidence">
            <a:extLst>
              <a:ext uri="{FF2B5EF4-FFF2-40B4-BE49-F238E27FC236}">
                <a16:creationId xmlns:a16="http://schemas.microsoft.com/office/drawing/2014/main" id="{533D7397-0395-E545-BEA7-98FB7061C28B}"/>
              </a:ext>
            </a:extLst>
          </p:cNvPr>
          <p:cNvPicPr>
            <a:picLocks noChangeAspect="1"/>
          </p:cNvPicPr>
          <p:nvPr/>
        </p:nvPicPr>
        <p:blipFill>
          <a:blip r:embed="rId4"/>
          <a:stretch>
            <a:fillRect/>
          </a:stretch>
        </p:blipFill>
        <p:spPr>
          <a:xfrm>
            <a:off x="3022696" y="2139270"/>
            <a:ext cx="3709051" cy="3555261"/>
          </a:xfrm>
          <a:prstGeom prst="rect">
            <a:avLst/>
          </a:prstGeom>
        </p:spPr>
      </p:pic>
    </p:spTree>
    <p:extLst>
      <p:ext uri="{BB962C8B-B14F-4D97-AF65-F5344CB8AC3E}">
        <p14:creationId xmlns:p14="http://schemas.microsoft.com/office/powerpoint/2010/main" val="1601438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3" name="Rectangle 2">
            <a:extLst>
              <a:ext uri="{FF2B5EF4-FFF2-40B4-BE49-F238E27FC236}">
                <a16:creationId xmlns:a16="http://schemas.microsoft.com/office/drawing/2014/main" id="{1176517C-3222-4440-8129-1D0558C3B707}"/>
              </a:ext>
            </a:extLst>
          </p:cNvPr>
          <p:cNvSpPr/>
          <p:nvPr/>
        </p:nvSpPr>
        <p:spPr>
          <a:xfrm>
            <a:off x="304034" y="1648401"/>
            <a:ext cx="2501673" cy="1348767"/>
          </a:xfrm>
          <a:prstGeom prst="rect">
            <a:avLst/>
          </a:prstGeom>
        </p:spPr>
        <p:txBody>
          <a:bodyPr wrap="square">
            <a:spAutoFit/>
          </a:bodyPr>
          <a:lstStyle/>
          <a:p>
            <a:pPr lvl="0" algn="ctr"/>
            <a:r>
              <a:rPr lang="en-US" sz="1633" b="1" dirty="0">
                <a:latin typeface="Cabin"/>
                <a:ea typeface="Cabin"/>
                <a:cs typeface="Cabin"/>
                <a:sym typeface="Cabin"/>
              </a:rPr>
              <a:t>1</a:t>
            </a:r>
          </a:p>
          <a:p>
            <a:pPr lvl="0" algn="ctr"/>
            <a:r>
              <a:rPr lang="en-US" sz="1633" dirty="0">
                <a:latin typeface="Cabin"/>
                <a:ea typeface="Cabin"/>
                <a:cs typeface="Cabin"/>
                <a:sym typeface="Cabin"/>
              </a:rPr>
              <a:t>Set up equipment as shown in the diagram with a battery no higher than 5V.</a:t>
            </a:r>
          </a:p>
        </p:txBody>
      </p:sp>
      <p:sp>
        <p:nvSpPr>
          <p:cNvPr id="25" name="Google Shape;70;p15">
            <a:extLst>
              <a:ext uri="{FF2B5EF4-FFF2-40B4-BE49-F238E27FC236}">
                <a16:creationId xmlns:a16="http://schemas.microsoft.com/office/drawing/2014/main" id="{CF081A71-5BF1-F24D-8DA4-664219C987E6}"/>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6" name="Oval 25">
            <a:extLst>
              <a:ext uri="{FF2B5EF4-FFF2-40B4-BE49-F238E27FC236}">
                <a16:creationId xmlns:a16="http://schemas.microsoft.com/office/drawing/2014/main" id="{FDD68D55-849F-554D-BFA3-78D95283884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DD6F6B4-1C3F-394F-8915-D3705EA9D77B}"/>
              </a:ext>
            </a:extLst>
          </p:cNvPr>
          <p:cNvSpPr txBox="1"/>
          <p:nvPr/>
        </p:nvSpPr>
        <p:spPr>
          <a:xfrm>
            <a:off x="228600" y="288783"/>
            <a:ext cx="888025" cy="483209"/>
          </a:xfrm>
          <a:prstGeom prst="rect">
            <a:avLst/>
          </a:prstGeom>
          <a:noFill/>
        </p:spPr>
        <p:txBody>
          <a:bodyPr wrap="square" rtlCol="0">
            <a:spAutoFit/>
          </a:bodyPr>
          <a:lstStyle/>
          <a:p>
            <a:pPr algn="ctr"/>
            <a:r>
              <a:rPr lang="en-US" sz="2540" b="1" dirty="0">
                <a:solidFill>
                  <a:schemeClr val="bg1"/>
                </a:solidFill>
              </a:rPr>
              <a:t>RP16</a:t>
            </a:r>
          </a:p>
        </p:txBody>
      </p:sp>
      <p:sp>
        <p:nvSpPr>
          <p:cNvPr id="29" name="TextBox 28">
            <a:extLst>
              <a:ext uri="{FF2B5EF4-FFF2-40B4-BE49-F238E27FC236}">
                <a16:creationId xmlns:a16="http://schemas.microsoft.com/office/drawing/2014/main" id="{6DD82AF4-3FE7-7048-A2B4-9A5BB289898C}"/>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Investigating IV Characteristics</a:t>
            </a:r>
          </a:p>
        </p:txBody>
      </p:sp>
      <p:sp>
        <p:nvSpPr>
          <p:cNvPr id="43" name="Rectangle 42">
            <a:extLst>
              <a:ext uri="{FF2B5EF4-FFF2-40B4-BE49-F238E27FC236}">
                <a16:creationId xmlns:a16="http://schemas.microsoft.com/office/drawing/2014/main" id="{DE168377-5CD3-294E-AF8D-D101962DA4FC}"/>
              </a:ext>
            </a:extLst>
          </p:cNvPr>
          <p:cNvSpPr/>
          <p:nvPr/>
        </p:nvSpPr>
        <p:spPr>
          <a:xfrm>
            <a:off x="62396" y="1078262"/>
            <a:ext cx="6491570" cy="430887"/>
          </a:xfrm>
          <a:prstGeom prst="rect">
            <a:avLst/>
          </a:prstGeom>
        </p:spPr>
        <p:txBody>
          <a:bodyPr wrap="square">
            <a:spAutoFit/>
          </a:bodyPr>
          <a:lstStyle/>
          <a:p>
            <a:pPr lvl="0" algn="just"/>
            <a:r>
              <a:rPr lang="en-US" sz="2200" b="1" dirty="0">
                <a:latin typeface="Calibri" panose="020F0502020204030204" pitchFamily="34" charset="0"/>
                <a:ea typeface="Cabin"/>
                <a:cs typeface="Calibri" panose="020F0502020204030204" pitchFamily="34" charset="0"/>
                <a:sym typeface="Cabin"/>
              </a:rPr>
              <a:t>Investigating IV Characteristics of a Diode</a:t>
            </a:r>
            <a:endParaRPr lang="en-US" sz="2200" dirty="0">
              <a:latin typeface="Calibri" panose="020F0502020204030204" pitchFamily="34" charset="0"/>
              <a:ea typeface="Cabin"/>
              <a:cs typeface="Calibri" panose="020F0502020204030204" pitchFamily="34" charset="0"/>
              <a:sym typeface="Cabin"/>
            </a:endParaRPr>
          </a:p>
        </p:txBody>
      </p:sp>
      <p:sp>
        <p:nvSpPr>
          <p:cNvPr id="45" name="Rectangle 44">
            <a:extLst>
              <a:ext uri="{FF2B5EF4-FFF2-40B4-BE49-F238E27FC236}">
                <a16:creationId xmlns:a16="http://schemas.microsoft.com/office/drawing/2014/main" id="{937CF492-703E-2148-B5A7-9829C486C5BB}"/>
              </a:ext>
            </a:extLst>
          </p:cNvPr>
          <p:cNvSpPr/>
          <p:nvPr/>
        </p:nvSpPr>
        <p:spPr>
          <a:xfrm>
            <a:off x="304034" y="3000873"/>
            <a:ext cx="2501673" cy="846194"/>
          </a:xfrm>
          <a:prstGeom prst="rect">
            <a:avLst/>
          </a:prstGeom>
        </p:spPr>
        <p:txBody>
          <a:bodyPr wrap="square">
            <a:spAutoFit/>
          </a:bodyPr>
          <a:lstStyle/>
          <a:p>
            <a:pPr lvl="0" algn="ctr"/>
            <a:r>
              <a:rPr lang="en-US" sz="1633" b="1" dirty="0">
                <a:latin typeface="Cabin"/>
                <a:ea typeface="Cabin"/>
                <a:cs typeface="Cabin"/>
                <a:sym typeface="Cabin"/>
              </a:rPr>
              <a:t>2</a:t>
            </a:r>
          </a:p>
          <a:p>
            <a:pPr lvl="0" algn="ctr"/>
            <a:r>
              <a:rPr lang="en-US" sz="1633" dirty="0">
                <a:latin typeface="Cabin"/>
                <a:ea typeface="Cabin"/>
                <a:cs typeface="Cabin"/>
                <a:sym typeface="Cabin"/>
              </a:rPr>
              <a:t>Record the current and voltage.</a:t>
            </a:r>
          </a:p>
        </p:txBody>
      </p:sp>
      <p:sp>
        <p:nvSpPr>
          <p:cNvPr id="46" name="Rectangle 45">
            <a:extLst>
              <a:ext uri="{FF2B5EF4-FFF2-40B4-BE49-F238E27FC236}">
                <a16:creationId xmlns:a16="http://schemas.microsoft.com/office/drawing/2014/main" id="{76B9903B-5FED-4247-9410-B28349482A1D}"/>
              </a:ext>
            </a:extLst>
          </p:cNvPr>
          <p:cNvSpPr/>
          <p:nvPr/>
        </p:nvSpPr>
        <p:spPr>
          <a:xfrm>
            <a:off x="316987" y="3907028"/>
            <a:ext cx="2501673" cy="1348767"/>
          </a:xfrm>
          <a:prstGeom prst="rect">
            <a:avLst/>
          </a:prstGeom>
        </p:spPr>
        <p:txBody>
          <a:bodyPr wrap="square">
            <a:spAutoFit/>
          </a:bodyPr>
          <a:lstStyle/>
          <a:p>
            <a:pPr lvl="0" algn="ctr"/>
            <a:r>
              <a:rPr lang="en-US" sz="1633" b="1" dirty="0">
                <a:latin typeface="Cabin"/>
                <a:ea typeface="Cabin"/>
                <a:cs typeface="Cabin"/>
                <a:sym typeface="Cabin"/>
              </a:rPr>
              <a:t>3</a:t>
            </a:r>
          </a:p>
          <a:p>
            <a:pPr lvl="0" algn="ctr"/>
            <a:r>
              <a:rPr lang="en-US" sz="1633" dirty="0">
                <a:latin typeface="Cabin"/>
                <a:ea typeface="Cabin"/>
                <a:cs typeface="Cabin"/>
                <a:sym typeface="Cabin"/>
              </a:rPr>
              <a:t>Adjust the variable resistor 4 more times recording the new current and voltage each time.</a:t>
            </a:r>
          </a:p>
        </p:txBody>
      </p:sp>
      <p:sp>
        <p:nvSpPr>
          <p:cNvPr id="49" name="Rectangle 48">
            <a:extLst>
              <a:ext uri="{FF2B5EF4-FFF2-40B4-BE49-F238E27FC236}">
                <a16:creationId xmlns:a16="http://schemas.microsoft.com/office/drawing/2014/main" id="{6AB6A150-0780-254B-9F38-5C2171B36C0B}"/>
              </a:ext>
            </a:extLst>
          </p:cNvPr>
          <p:cNvSpPr/>
          <p:nvPr/>
        </p:nvSpPr>
        <p:spPr>
          <a:xfrm>
            <a:off x="316987" y="5254710"/>
            <a:ext cx="2501673" cy="1348767"/>
          </a:xfrm>
          <a:prstGeom prst="rect">
            <a:avLst/>
          </a:prstGeom>
        </p:spPr>
        <p:txBody>
          <a:bodyPr wrap="square">
            <a:spAutoFit/>
          </a:bodyPr>
          <a:lstStyle/>
          <a:p>
            <a:pPr lvl="0" algn="ctr"/>
            <a:r>
              <a:rPr lang="en-US" sz="1633" b="1" dirty="0">
                <a:latin typeface="Cabin"/>
                <a:ea typeface="Cabin"/>
                <a:cs typeface="Cabin"/>
                <a:sym typeface="Cabin"/>
              </a:rPr>
              <a:t>4</a:t>
            </a:r>
          </a:p>
          <a:p>
            <a:pPr lvl="0" algn="ctr"/>
            <a:r>
              <a:rPr lang="en-US" sz="1633" dirty="0">
                <a:latin typeface="Cabin"/>
                <a:ea typeface="Cabin"/>
                <a:cs typeface="Cabin"/>
                <a:sym typeface="Cabin"/>
              </a:rPr>
              <a:t>Swap the leads on the battery so that the reading on the ammeter and voltmeter is negative.</a:t>
            </a:r>
          </a:p>
        </p:txBody>
      </p:sp>
      <p:sp>
        <p:nvSpPr>
          <p:cNvPr id="51" name="Rectangle 50">
            <a:extLst>
              <a:ext uri="{FF2B5EF4-FFF2-40B4-BE49-F238E27FC236}">
                <a16:creationId xmlns:a16="http://schemas.microsoft.com/office/drawing/2014/main" id="{08DCBEC6-6E8E-B94E-AF81-DADDF6F89A71}"/>
              </a:ext>
            </a:extLst>
          </p:cNvPr>
          <p:cNvSpPr/>
          <p:nvPr/>
        </p:nvSpPr>
        <p:spPr>
          <a:xfrm>
            <a:off x="316987" y="6616219"/>
            <a:ext cx="2501673" cy="1348767"/>
          </a:xfrm>
          <a:prstGeom prst="rect">
            <a:avLst/>
          </a:prstGeom>
        </p:spPr>
        <p:txBody>
          <a:bodyPr wrap="square">
            <a:spAutoFit/>
          </a:bodyPr>
          <a:lstStyle/>
          <a:p>
            <a:pPr lvl="0" algn="ctr"/>
            <a:r>
              <a:rPr lang="en-US" sz="1633" b="1" dirty="0">
                <a:latin typeface="Cabin"/>
                <a:ea typeface="Cabin"/>
                <a:cs typeface="Cabin"/>
                <a:sym typeface="Cabin"/>
              </a:rPr>
              <a:t>5</a:t>
            </a:r>
          </a:p>
          <a:p>
            <a:pPr lvl="0" algn="ctr"/>
            <a:r>
              <a:rPr lang="en-US" sz="1633" dirty="0">
                <a:latin typeface="Cabin"/>
                <a:ea typeface="Cabin"/>
                <a:cs typeface="Cabin"/>
                <a:sym typeface="Cabin"/>
              </a:rPr>
              <a:t>Record the current and voltage 5 times adjusting the variable resistor between each reading.</a:t>
            </a:r>
          </a:p>
        </p:txBody>
      </p:sp>
      <p:sp>
        <p:nvSpPr>
          <p:cNvPr id="52" name="Rectangle 51">
            <a:extLst>
              <a:ext uri="{FF2B5EF4-FFF2-40B4-BE49-F238E27FC236}">
                <a16:creationId xmlns:a16="http://schemas.microsoft.com/office/drawing/2014/main" id="{0AAD63C6-B9CF-A34E-B882-F2FDB646BD90}"/>
              </a:ext>
            </a:extLst>
          </p:cNvPr>
          <p:cNvSpPr/>
          <p:nvPr/>
        </p:nvSpPr>
        <p:spPr>
          <a:xfrm>
            <a:off x="316987" y="8128840"/>
            <a:ext cx="2501673" cy="1097480"/>
          </a:xfrm>
          <a:prstGeom prst="rect">
            <a:avLst/>
          </a:prstGeom>
        </p:spPr>
        <p:txBody>
          <a:bodyPr wrap="square">
            <a:spAutoFit/>
          </a:bodyPr>
          <a:lstStyle/>
          <a:p>
            <a:pPr lvl="0" algn="ctr"/>
            <a:r>
              <a:rPr lang="en-US" sz="1633" b="1" dirty="0">
                <a:latin typeface="Cabin"/>
                <a:ea typeface="Cabin"/>
                <a:cs typeface="Cabin"/>
                <a:sym typeface="Cabin"/>
              </a:rPr>
              <a:t>6</a:t>
            </a:r>
          </a:p>
          <a:p>
            <a:pPr lvl="0" algn="ctr"/>
            <a:r>
              <a:rPr lang="en-US" sz="1633" dirty="0">
                <a:latin typeface="Cabin"/>
                <a:ea typeface="Cabin"/>
                <a:cs typeface="Cabin"/>
                <a:sym typeface="Cabin"/>
              </a:rPr>
              <a:t>Plot a graph of current against potential difference.</a:t>
            </a:r>
          </a:p>
        </p:txBody>
      </p:sp>
      <p:pic>
        <p:nvPicPr>
          <p:cNvPr id="15" name="Picture 14">
            <a:extLst>
              <a:ext uri="{FF2B5EF4-FFF2-40B4-BE49-F238E27FC236}">
                <a16:creationId xmlns:a16="http://schemas.microsoft.com/office/drawing/2014/main" id="{618F8A2A-EF4F-3F45-9A76-D3DD12AD6829}"/>
              </a:ext>
            </a:extLst>
          </p:cNvPr>
          <p:cNvPicPr>
            <a:picLocks noChangeAspect="1"/>
          </p:cNvPicPr>
          <p:nvPr/>
        </p:nvPicPr>
        <p:blipFill>
          <a:blip r:embed="rId3"/>
          <a:stretch>
            <a:fillRect/>
          </a:stretch>
        </p:blipFill>
        <p:spPr>
          <a:xfrm>
            <a:off x="2925449" y="2091629"/>
            <a:ext cx="3620458" cy="3371659"/>
          </a:xfrm>
          <a:prstGeom prst="rect">
            <a:avLst/>
          </a:prstGeom>
        </p:spPr>
      </p:pic>
      <p:pic>
        <p:nvPicPr>
          <p:cNvPr id="16" name="Picture 15">
            <a:extLst>
              <a:ext uri="{FF2B5EF4-FFF2-40B4-BE49-F238E27FC236}">
                <a16:creationId xmlns:a16="http://schemas.microsoft.com/office/drawing/2014/main" id="{F1DC354E-8232-434B-A8C5-AA77765AAC97}"/>
              </a:ext>
            </a:extLst>
          </p:cNvPr>
          <p:cNvPicPr>
            <a:picLocks noChangeAspect="1"/>
          </p:cNvPicPr>
          <p:nvPr/>
        </p:nvPicPr>
        <p:blipFill>
          <a:blip r:embed="rId4"/>
          <a:stretch>
            <a:fillRect/>
          </a:stretch>
        </p:blipFill>
        <p:spPr>
          <a:xfrm>
            <a:off x="3071920" y="6455471"/>
            <a:ext cx="3644900" cy="2717800"/>
          </a:xfrm>
          <a:prstGeom prst="rect">
            <a:avLst/>
          </a:prstGeom>
        </p:spPr>
      </p:pic>
    </p:spTree>
    <p:extLst>
      <p:ext uri="{BB962C8B-B14F-4D97-AF65-F5344CB8AC3E}">
        <p14:creationId xmlns:p14="http://schemas.microsoft.com/office/powerpoint/2010/main" val="2737629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1000" dirty="0"/>
              <a:t>Amps (A)</a:t>
            </a:r>
          </a:p>
          <a:p>
            <a:pPr marL="223832" indent="-223832" algn="just">
              <a:buFont typeface="+mj-lt"/>
              <a:buAutoNum type="arabicPeriod"/>
            </a:pPr>
            <a:endParaRPr lang="en-GB" sz="1000" dirty="0"/>
          </a:p>
          <a:p>
            <a:pPr marL="223832" indent="-223832" algn="just">
              <a:buFont typeface="+mj-lt"/>
              <a:buAutoNum type="arabicPeriod"/>
            </a:pPr>
            <a:r>
              <a:rPr lang="en-GB" sz="1000" dirty="0"/>
              <a:t>Volts (V)</a:t>
            </a:r>
          </a:p>
          <a:p>
            <a:pPr marL="223832" indent="-223832" algn="just">
              <a:buFont typeface="+mj-lt"/>
              <a:buAutoNum type="arabicPeriod"/>
            </a:pPr>
            <a:endParaRPr lang="en-GB" sz="1000" dirty="0"/>
          </a:p>
          <a:p>
            <a:pPr marL="223832" indent="-223832" algn="just">
              <a:buFont typeface="+mj-lt"/>
              <a:buAutoNum type="arabicPeriod"/>
            </a:pPr>
            <a:r>
              <a:rPr lang="en-GB" sz="1000" dirty="0"/>
              <a:t>Ammeter</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Voltmeter</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In series</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In parallel</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Milliammeter</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5V or less</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Swap the leads connecting the power supply.</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To change the resistance in the circuit so that more current and voltage pairs can be determined.</a:t>
            </a:r>
          </a:p>
          <a:p>
            <a:pPr marL="223832" indent="-223832" algn="just">
              <a:buFont typeface="+mj-lt"/>
              <a:buAutoNum type="arabicPeriod"/>
            </a:pPr>
            <a:endParaRPr lang="en-GB" sz="1000" dirty="0"/>
          </a:p>
          <a:p>
            <a:pPr marL="223832" indent="-223832" algn="just">
              <a:buFont typeface="+mj-lt"/>
              <a:buAutoNum type="arabicPeriod"/>
            </a:pPr>
            <a:r>
              <a:rPr lang="en-GB" sz="1000" dirty="0"/>
              <a:t>5</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5</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Plot a graph of current against potential difference</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Potential Difference</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Current</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They would show a reading when not connected in a circuit.</a:t>
            </a:r>
          </a:p>
          <a:p>
            <a:pPr marL="223832" indent="-223832" algn="just">
              <a:buFont typeface="+mj-lt"/>
              <a:buAutoNum type="arabicPeriod"/>
            </a:pPr>
            <a:endParaRPr lang="en-GB" sz="1000" dirty="0"/>
          </a:p>
          <a:p>
            <a:pPr marL="223832" indent="-223832" algn="just">
              <a:buFont typeface="+mj-lt"/>
              <a:buAutoNum type="arabicPeriod"/>
            </a:pPr>
            <a:r>
              <a:rPr lang="en-GB" sz="1000" dirty="0"/>
              <a:t>Temperature</a:t>
            </a:r>
          </a:p>
          <a:p>
            <a:pPr marL="223832" indent="-223832" algn="just">
              <a:buFont typeface="+mj-lt"/>
              <a:buAutoNum type="arabicPeriod"/>
            </a:pPr>
            <a:endParaRPr lang="en-GB" sz="1000" dirty="0"/>
          </a:p>
          <a:p>
            <a:pPr marL="223832" indent="-223832" algn="just">
              <a:buFont typeface="+mj-lt"/>
              <a:buAutoNum type="arabicPeriod"/>
            </a:pPr>
            <a:endParaRPr lang="en-GB" sz="1000" dirty="0"/>
          </a:p>
          <a:p>
            <a:pPr marL="223832" indent="-223832" algn="just">
              <a:buFont typeface="+mj-lt"/>
              <a:buAutoNum type="arabicPeriod"/>
            </a:pPr>
            <a:r>
              <a:rPr lang="en-GB" sz="1000" dirty="0"/>
              <a:t>Turn the power supply off between readings to prevent components warming up.</a:t>
            </a:r>
          </a:p>
          <a:p>
            <a:pPr marL="223832" indent="-223832" algn="just">
              <a:buFont typeface="+mj-lt"/>
              <a:buAutoNum type="arabicPeriod"/>
            </a:pPr>
            <a:endParaRPr lang="en-GB" sz="1000" dirty="0"/>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unit is current measured in?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unit is potential difference measured in?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Which piece of equipment is used to measure current?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piece of equipment is used to measure potential difference?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should an ammeter be connected to determine the current through a component?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should an voltameter be connected to determine the potential difference across a component?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piece of equipment should you use to measure current when investigating the IV characteristics of a diode?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should the potential difference of the power supply be when investigating IV characteristics of a diode?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do you get negative current and voltage readings?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is a variable resistor used when investigating IV characteristics?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many positive pairs of readings should you collect?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many negative pairs of readings should you collect?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do you do with your currents and voltages that have been recorded?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plotting a graph of current against potential difference which goes on the X-axis?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plotting a graph of current against potential difference which goes on the Y-axis?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could you tell if an ammeter or voltameter have zero error.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investigating IV characteristics what should be controlled?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could temperature be controlled when investigating IV characteristics?</a:t>
            </a:r>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3996"/>
            <a:ext cx="2745882" cy="83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RP16: Investigating IV Characteristics</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410387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C722D12-C2F4-7340-A719-61133452589C}"/>
              </a:ext>
            </a:extLst>
          </p:cNvPr>
          <p:cNvPicPr>
            <a:picLocks noChangeAspect="1"/>
          </p:cNvPicPr>
          <p:nvPr/>
        </p:nvPicPr>
        <p:blipFill>
          <a:blip r:embed="rId2"/>
          <a:stretch>
            <a:fillRect/>
          </a:stretch>
        </p:blipFill>
        <p:spPr>
          <a:xfrm>
            <a:off x="4832502" y="6063690"/>
            <a:ext cx="1756188" cy="1609839"/>
          </a:xfrm>
          <a:prstGeom prst="rect">
            <a:avLst/>
          </a:prstGeom>
        </p:spPr>
      </p:pic>
      <p:sp>
        <p:nvSpPr>
          <p:cNvPr id="8" name="TextBox 7">
            <a:extLst>
              <a:ext uri="{FF2B5EF4-FFF2-40B4-BE49-F238E27FC236}">
                <a16:creationId xmlns:a16="http://schemas.microsoft.com/office/drawing/2014/main" id="{36D9B125-0124-BB47-B25D-4A24BB596285}"/>
              </a:ext>
            </a:extLst>
          </p:cNvPr>
          <p:cNvSpPr txBox="1"/>
          <p:nvPr/>
        </p:nvSpPr>
        <p:spPr>
          <a:xfrm>
            <a:off x="1052186" y="275573"/>
            <a:ext cx="2721258" cy="300082"/>
          </a:xfrm>
          <a:prstGeom prst="rect">
            <a:avLst/>
          </a:prstGeom>
          <a:noFill/>
        </p:spPr>
        <p:txBody>
          <a:bodyPr wrap="none" rtlCol="0">
            <a:spAutoFit/>
          </a:bodyPr>
          <a:lstStyle/>
          <a:p>
            <a:r>
              <a:rPr lang="en-US" sz="1350" dirty="0"/>
              <a:t>RP16 Investigating IV Characteristics</a:t>
            </a:r>
          </a:p>
        </p:txBody>
      </p:sp>
      <p:sp>
        <p:nvSpPr>
          <p:cNvPr id="9" name="Rectangle 8">
            <a:extLst>
              <a:ext uri="{FF2B5EF4-FFF2-40B4-BE49-F238E27FC236}">
                <a16:creationId xmlns:a16="http://schemas.microsoft.com/office/drawing/2014/main" id="{74CF36DE-14B7-EC45-973F-6FF4B509FB98}"/>
              </a:ext>
            </a:extLst>
          </p:cNvPr>
          <p:cNvSpPr/>
          <p:nvPr/>
        </p:nvSpPr>
        <p:spPr>
          <a:xfrm>
            <a:off x="1052186" y="744587"/>
            <a:ext cx="5549030" cy="300082"/>
          </a:xfrm>
          <a:prstGeom prst="rect">
            <a:avLst/>
          </a:prstGeom>
        </p:spPr>
        <p:txBody>
          <a:bodyPr wrap="square">
            <a:spAutoFit/>
          </a:bodyPr>
          <a:lstStyle/>
          <a:p>
            <a:pPr lvl="0" algn="just" defTabSz="685800">
              <a:defRPr/>
            </a:pPr>
            <a:r>
              <a:rPr lang="en-GB" sz="1350" dirty="0"/>
              <a:t> Explain how to investigate the IV characteristics of a __________</a:t>
            </a:r>
            <a:endParaRPr lang="en-US" sz="1400"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F0EB28C1-648E-EE43-AC4A-5F28C355BF48}"/>
              </a:ext>
            </a:extLst>
          </p:cNvPr>
          <p:cNvSpPr/>
          <p:nvPr/>
        </p:nvSpPr>
        <p:spPr>
          <a:xfrm>
            <a:off x="1039660" y="1561808"/>
            <a:ext cx="5549030" cy="2169825"/>
          </a:xfrm>
          <a:prstGeom prst="rect">
            <a:avLst/>
          </a:prstGeom>
        </p:spPr>
        <p:txBody>
          <a:bodyPr wrap="square">
            <a:spAutoFit/>
          </a:bodyPr>
          <a:lstStyle/>
          <a:p>
            <a:pPr algn="just"/>
            <a:r>
              <a:rPr lang="en-US" sz="1350" dirty="0">
                <a:latin typeface="Calibri" panose="020F0502020204030204" pitchFamily="34" charset="0"/>
                <a:cs typeface="Calibri" panose="020F0502020204030204" pitchFamily="34" charset="0"/>
              </a:rPr>
              <a:t>You could be asked this question for different components.  Some that have come up in the past include:</a:t>
            </a:r>
          </a:p>
          <a:p>
            <a:pPr marL="285750" indent="-285750">
              <a:buFont typeface="Arial" panose="020B0604020202020204" pitchFamily="34" charset="0"/>
              <a:buChar char="•"/>
            </a:pPr>
            <a:r>
              <a:rPr lang="en-US" sz="1350" dirty="0">
                <a:latin typeface="Calibri" panose="020F0502020204030204" pitchFamily="34" charset="0"/>
                <a:cs typeface="Calibri" panose="020F0502020204030204" pitchFamily="34" charset="0"/>
              </a:rPr>
              <a:t>Resistor</a:t>
            </a:r>
          </a:p>
          <a:p>
            <a:pPr marL="285750" indent="-285750">
              <a:buFont typeface="Arial" panose="020B0604020202020204" pitchFamily="34" charset="0"/>
              <a:buChar char="•"/>
            </a:pPr>
            <a:r>
              <a:rPr lang="en-US" sz="1350" dirty="0">
                <a:latin typeface="Calibri" panose="020F0502020204030204" pitchFamily="34" charset="0"/>
                <a:cs typeface="Calibri" panose="020F0502020204030204" pitchFamily="34" charset="0"/>
              </a:rPr>
              <a:t>Filament Lamp</a:t>
            </a:r>
          </a:p>
          <a:p>
            <a:pPr marL="285750" indent="-285750">
              <a:buFont typeface="Arial" panose="020B0604020202020204" pitchFamily="34" charset="0"/>
              <a:buChar char="•"/>
            </a:pPr>
            <a:r>
              <a:rPr lang="en-US" sz="1350" dirty="0">
                <a:latin typeface="Calibri" panose="020F0502020204030204" pitchFamily="34" charset="0"/>
                <a:cs typeface="Calibri" panose="020F0502020204030204" pitchFamily="34" charset="0"/>
              </a:rPr>
              <a:t>Diode</a:t>
            </a:r>
          </a:p>
          <a:p>
            <a:pPr marL="285750" indent="-285750">
              <a:buFont typeface="Arial" panose="020B0604020202020204" pitchFamily="34" charset="0"/>
              <a:buChar char="•"/>
            </a:pPr>
            <a:endParaRPr lang="en-US" sz="1350" dirty="0">
              <a:latin typeface="Calibri" panose="020F0502020204030204" pitchFamily="34" charset="0"/>
              <a:cs typeface="Calibri" panose="020F0502020204030204" pitchFamily="34" charset="0"/>
            </a:endParaRPr>
          </a:p>
          <a:p>
            <a:r>
              <a:rPr lang="en-US" sz="1350" dirty="0">
                <a:latin typeface="Calibri" panose="020F0502020204030204" pitchFamily="34" charset="0"/>
                <a:cs typeface="Calibri" panose="020F0502020204030204" pitchFamily="34" charset="0"/>
              </a:rPr>
              <a:t>To answer this question, you will need to do the following:</a:t>
            </a:r>
          </a:p>
          <a:p>
            <a:pPr marL="342900" indent="-342900">
              <a:buFont typeface="+mj-lt"/>
              <a:buAutoNum type="arabicPeriod"/>
            </a:pPr>
            <a:r>
              <a:rPr lang="en-US" sz="1350" dirty="0">
                <a:latin typeface="Calibri" panose="020F0502020204030204" pitchFamily="34" charset="0"/>
                <a:cs typeface="Calibri" panose="020F0502020204030204" pitchFamily="34" charset="0"/>
              </a:rPr>
              <a:t>Draw a diagram of how to set up equipment.</a:t>
            </a:r>
          </a:p>
          <a:p>
            <a:pPr marL="342900" indent="-342900">
              <a:buFont typeface="+mj-lt"/>
              <a:buAutoNum type="arabicPeriod"/>
            </a:pPr>
            <a:r>
              <a:rPr lang="en-US" sz="1350" dirty="0">
                <a:latin typeface="Calibri" panose="020F0502020204030204" pitchFamily="34" charset="0"/>
                <a:cs typeface="Calibri" panose="020F0502020204030204" pitchFamily="34" charset="0"/>
              </a:rPr>
              <a:t>Identify the readings you will collect.</a:t>
            </a:r>
          </a:p>
          <a:p>
            <a:pPr marL="342900" indent="-342900">
              <a:buFont typeface="+mj-lt"/>
              <a:buAutoNum type="arabicPeriod"/>
            </a:pPr>
            <a:r>
              <a:rPr lang="en-US" sz="1350" dirty="0">
                <a:latin typeface="Calibri" panose="020F0502020204030204" pitchFamily="34" charset="0"/>
                <a:cs typeface="Calibri" panose="020F0502020204030204" pitchFamily="34" charset="0"/>
              </a:rPr>
              <a:t>Describe what you will do with results.</a:t>
            </a:r>
          </a:p>
        </p:txBody>
      </p:sp>
      <p:sp>
        <p:nvSpPr>
          <p:cNvPr id="11" name="Rectangle 10">
            <a:extLst>
              <a:ext uri="{FF2B5EF4-FFF2-40B4-BE49-F238E27FC236}">
                <a16:creationId xmlns:a16="http://schemas.microsoft.com/office/drawing/2014/main" id="{0290A4BD-6BD6-C448-874D-0FCE36D4ACCA}"/>
              </a:ext>
            </a:extLst>
          </p:cNvPr>
          <p:cNvSpPr/>
          <p:nvPr/>
        </p:nvSpPr>
        <p:spPr>
          <a:xfrm>
            <a:off x="1052186" y="4722167"/>
            <a:ext cx="5574082" cy="507831"/>
          </a:xfrm>
          <a:prstGeom prst="rect">
            <a:avLst/>
          </a:prstGeom>
        </p:spPr>
        <p:txBody>
          <a:bodyPr wrap="square">
            <a:spAutoFit/>
          </a:bodyPr>
          <a:lstStyle/>
          <a:p>
            <a:pPr algn="just"/>
            <a:r>
              <a:rPr lang="en-US" sz="1350" b="1" dirty="0">
                <a:latin typeface="Calibri" panose="020F0502020204030204" pitchFamily="34" charset="0"/>
                <a:cs typeface="Calibri" panose="020F0502020204030204" pitchFamily="34" charset="0"/>
              </a:rPr>
              <a:t>Be careful drawing your components. Draw the ammeter in series while a voltmeter should be connected in parallel. </a:t>
            </a:r>
          </a:p>
        </p:txBody>
      </p:sp>
      <p:sp>
        <p:nvSpPr>
          <p:cNvPr id="12" name="Rectangle 11">
            <a:extLst>
              <a:ext uri="{FF2B5EF4-FFF2-40B4-BE49-F238E27FC236}">
                <a16:creationId xmlns:a16="http://schemas.microsoft.com/office/drawing/2014/main" id="{038D89F8-4DB1-164A-BE4A-9FC23B2A9578}"/>
              </a:ext>
            </a:extLst>
          </p:cNvPr>
          <p:cNvSpPr/>
          <p:nvPr/>
        </p:nvSpPr>
        <p:spPr>
          <a:xfrm>
            <a:off x="1027134" y="5697167"/>
            <a:ext cx="5549030" cy="3208571"/>
          </a:xfrm>
          <a:prstGeom prst="rect">
            <a:avLst/>
          </a:prstGeom>
        </p:spPr>
        <p:txBody>
          <a:bodyPr wrap="square">
            <a:spAutoFit/>
          </a:bodyPr>
          <a:lstStyle/>
          <a:p>
            <a:pPr lvl="0" algn="just" defTabSz="685800">
              <a:defRPr/>
            </a:pPr>
            <a:r>
              <a:rPr lang="en-GB" sz="1350" dirty="0"/>
              <a:t> Explain how to investigate the IV characteristics of a __________</a:t>
            </a:r>
            <a:endParaRPr lang="en-US" sz="1400" dirty="0">
              <a:latin typeface="Calibri" panose="020F0502020204030204" pitchFamily="34" charset="0"/>
              <a:cs typeface="Calibri" panose="020F0502020204030204" pitchFamily="34" charset="0"/>
            </a:endParaRPr>
          </a:p>
          <a:p>
            <a:pPr lvl="0" algn="just" defTabSz="685800">
              <a:defRPr/>
            </a:pPr>
            <a:endParaRPr lang="en-US" sz="1350" b="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Set up the equipment as shown in the diagram.</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Record the current and voltage.</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Adjust the variable resistor.</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Record the new current and voltage.</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Repeat this until you have 5 pairs of readings.</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Swap the connections to the battery.</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Repeat steps 3-4 until you have 5 negative pairs or readings.</a:t>
            </a:r>
          </a:p>
          <a:p>
            <a:pPr marL="342900" lvl="0" indent="-342900" algn="just" defTabSz="685800">
              <a:buFont typeface="+mj-lt"/>
              <a:buAutoNum type="arabicPeriod"/>
              <a:defRPr/>
            </a:pPr>
            <a:r>
              <a:rPr lang="en-US" sz="1350" i="1" dirty="0">
                <a:latin typeface="Calibri" panose="020F0502020204030204" pitchFamily="34" charset="0"/>
                <a:cs typeface="Calibri" panose="020F0502020204030204" pitchFamily="34" charset="0"/>
              </a:rPr>
              <a:t>Draw a graph of current against potential difference. </a:t>
            </a:r>
            <a:endParaRPr lang="en-GB" sz="1350" dirty="0"/>
          </a:p>
          <a:p>
            <a:pPr marL="342900" lvl="0" indent="-342900" algn="just" defTabSz="685800">
              <a:buFont typeface="+mj-lt"/>
              <a:buAutoNum type="arabicPeriod"/>
              <a:defRPr/>
            </a:pPr>
            <a:endParaRPr lang="en-US" sz="1350" i="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US" sz="1350" i="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GB" sz="1350" i="1"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US" sz="1350" i="1" dirty="0">
              <a:latin typeface="Calibri" panose="020F0502020204030204" pitchFamily="34" charset="0"/>
              <a:cs typeface="Calibri" panose="020F0502020204030204" pitchFamily="34" charset="0"/>
            </a:endParaRPr>
          </a:p>
          <a:p>
            <a:pPr marL="342900" indent="-342900" algn="just">
              <a:buFont typeface="+mj-lt"/>
              <a:buAutoNum type="arabicPeriod"/>
            </a:pPr>
            <a:endParaRPr lang="en-GB" sz="1350" i="1"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DBD716BD-7C35-904F-8DA5-F80F6B8FDBBB}"/>
              </a:ext>
            </a:extLst>
          </p:cNvPr>
          <p:cNvSpPr/>
          <p:nvPr/>
        </p:nvSpPr>
        <p:spPr>
          <a:xfrm>
            <a:off x="1052186" y="8833228"/>
            <a:ext cx="5549030" cy="715581"/>
          </a:xfrm>
          <a:prstGeom prst="rect">
            <a:avLst/>
          </a:prstGeom>
        </p:spPr>
        <p:txBody>
          <a:bodyPr wrap="square">
            <a:spAutoFit/>
          </a:bodyPr>
          <a:lstStyle/>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Learn and practice the model answer above.</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Prepare and learn model answers to explain how you would investigate the IV characteristics of diodes and filament lamps.</a:t>
            </a:r>
          </a:p>
        </p:txBody>
      </p:sp>
    </p:spTree>
    <p:extLst>
      <p:ext uri="{BB962C8B-B14F-4D97-AF65-F5344CB8AC3E}">
        <p14:creationId xmlns:p14="http://schemas.microsoft.com/office/powerpoint/2010/main" val="41286243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7008</TotalTime>
  <Words>5201</Words>
  <Application>Microsoft Macintosh PowerPoint</Application>
  <PresentationFormat>A4 Paper (210x297 mm)</PresentationFormat>
  <Paragraphs>748</Paragraphs>
  <Slides>21</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111</cp:revision>
  <cp:lastPrinted>2020-03-09T09:18:24Z</cp:lastPrinted>
  <dcterms:created xsi:type="dcterms:W3CDTF">2020-03-08T14:02:10Z</dcterms:created>
  <dcterms:modified xsi:type="dcterms:W3CDTF">2022-02-20T16:40:09Z</dcterms:modified>
</cp:coreProperties>
</file>