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267" r:id="rId2"/>
    <p:sldId id="266" r:id="rId3"/>
    <p:sldId id="264" r:id="rId4"/>
    <p:sldId id="263" r:id="rId5"/>
    <p:sldId id="329" r:id="rId6"/>
    <p:sldId id="258" r:id="rId7"/>
    <p:sldId id="257" r:id="rId8"/>
    <p:sldId id="278" r:id="rId9"/>
    <p:sldId id="269" r:id="rId10"/>
    <p:sldId id="318" r:id="rId11"/>
    <p:sldId id="315" r:id="rId12"/>
    <p:sldId id="319" r:id="rId13"/>
    <p:sldId id="327" r:id="rId14"/>
    <p:sldId id="330" r:id="rId15"/>
    <p:sldId id="328" r:id="rId16"/>
    <p:sldId id="274" r:id="rId17"/>
    <p:sldId id="299" r:id="rId18"/>
    <p:sldId id="303" r:id="rId19"/>
    <p:sldId id="304" r:id="rId20"/>
    <p:sldId id="316" r:id="rId21"/>
    <p:sldId id="314" r:id="rId22"/>
    <p:sldId id="300" r:id="rId23"/>
    <p:sldId id="331" r:id="rId24"/>
    <p:sldId id="332" r:id="rId25"/>
    <p:sldId id="301" r:id="rId26"/>
    <p:sldId id="311" r:id="rId27"/>
    <p:sldId id="326" r:id="rId2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60"/>
    <p:restoredTop sz="95707"/>
  </p:normalViewPr>
  <p:slideViewPr>
    <p:cSldViewPr snapToGrid="0" snapToObjects="1">
      <p:cViewPr>
        <p:scale>
          <a:sx n="78" d="100"/>
          <a:sy n="78" d="100"/>
        </p:scale>
        <p:origin x="29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3C84A0-AD7F-7343-A109-E573B317433B}" type="datetimeFigureOut">
              <a:rPr lang="en-US" smtClean="0"/>
              <a:t>2/9/22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A00CD-3F8A-1844-BFDE-ADBDA3790969}" type="slidenum">
              <a:rPr lang="en-US" smtClean="0"/>
              <a:t>‹#›</a:t>
            </a:fld>
            <a:endParaRPr lang="en-US"/>
          </a:p>
        </p:txBody>
      </p:sp>
    </p:spTree>
    <p:extLst>
      <p:ext uri="{BB962C8B-B14F-4D97-AF65-F5344CB8AC3E}">
        <p14:creationId xmlns:p14="http://schemas.microsoft.com/office/powerpoint/2010/main" val="128938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61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2374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387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6905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1662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78095C4-142B-0848-8CD2-BA8DC0868A3D}" type="datetimeFigureOut">
              <a:rPr lang="en-US" smtClean="0"/>
              <a:t>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095C4-142B-0848-8CD2-BA8DC0868A3D}" type="datetimeFigureOut">
              <a:rPr lang="en-US" smtClean="0"/>
              <a:t>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2/9/22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B13CDF-9861-7F45-A2E0-2B02B41DA282}"/>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Biology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9" name="TextBox 8">
            <a:extLst>
              <a:ext uri="{FF2B5EF4-FFF2-40B4-BE49-F238E27FC236}">
                <a16:creationId xmlns:a16="http://schemas.microsoft.com/office/drawing/2014/main" id="{3E87D642-B73D-7349-AB2F-0BBAAF3C4786}"/>
              </a:ext>
            </a:extLst>
          </p:cNvPr>
          <p:cNvSpPr txBox="1"/>
          <p:nvPr/>
        </p:nvSpPr>
        <p:spPr>
          <a:xfrm>
            <a:off x="48126" y="453524"/>
            <a:ext cx="3623733" cy="3170099"/>
          </a:xfrm>
          <a:prstGeom prst="rect">
            <a:avLst/>
          </a:prstGeom>
          <a:noFill/>
        </p:spPr>
        <p:txBody>
          <a:bodyPr wrap="square" rtlCol="0">
            <a:spAutoFit/>
          </a:bodyPr>
          <a:lstStyle/>
          <a:p>
            <a:pPr algn="ctr"/>
            <a:r>
              <a:rPr lang="en-US" sz="4000" b="1" dirty="0"/>
              <a:t>Biology Paper 1 </a:t>
            </a:r>
          </a:p>
          <a:p>
            <a:pPr algn="ctr"/>
            <a:endParaRPr lang="en-US" sz="4000" b="1" dirty="0"/>
          </a:p>
          <a:p>
            <a:pPr algn="ctr"/>
            <a:r>
              <a:rPr lang="en-US" sz="4000" b="1" dirty="0"/>
              <a:t>Model Exam Question Booklet</a:t>
            </a:r>
          </a:p>
        </p:txBody>
      </p:sp>
      <p:graphicFrame>
        <p:nvGraphicFramePr>
          <p:cNvPr id="11" name="Table 10">
            <a:extLst>
              <a:ext uri="{FF2B5EF4-FFF2-40B4-BE49-F238E27FC236}">
                <a16:creationId xmlns:a16="http://schemas.microsoft.com/office/drawing/2014/main" id="{19AFE447-52AC-414C-BE26-0C84B289AE06}"/>
              </a:ext>
            </a:extLst>
          </p:cNvPr>
          <p:cNvGraphicFramePr>
            <a:graphicFrameLocks noGrp="1"/>
          </p:cNvGraphicFramePr>
          <p:nvPr>
            <p:extLst>
              <p:ext uri="{D42A27DB-BD31-4B8C-83A1-F6EECF244321}">
                <p14:modId xmlns:p14="http://schemas.microsoft.com/office/powerpoint/2010/main" val="778620845"/>
              </p:ext>
            </p:extLst>
          </p:nvPr>
        </p:nvGraphicFramePr>
        <p:xfrm>
          <a:off x="3770593" y="251730"/>
          <a:ext cx="2846757" cy="4321838"/>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29001">
                <a:tc gridSpan="2">
                  <a:txBody>
                    <a:bodyPr/>
                    <a:lstStyle/>
                    <a:p>
                      <a:pPr algn="ctr">
                        <a:spcAft>
                          <a:spcPts val="0"/>
                        </a:spcAft>
                      </a:pPr>
                      <a:r>
                        <a:rPr lang="en-US" sz="2000" b="1" dirty="0">
                          <a:effectLst/>
                        </a:rPr>
                        <a:t>Biology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36217">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405254">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Cell Structure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40525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B2</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Cell Division</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78805294"/>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Organisation and the Digestive 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372674">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Organising Animals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17522224"/>
                  </a:ext>
                </a:extLst>
              </a:tr>
              <a:tr h="472433">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Non-Communicable Disease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93227536"/>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B8</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Photosynthesis</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74197587"/>
                  </a:ext>
                </a:extLst>
              </a:tr>
              <a:tr h="47243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RP3</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Qualitative Reagents</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742499622"/>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RP4</a:t>
                      </a:r>
                    </a:p>
                  </a:txBody>
                  <a:tcPr marL="68580" marR="68580" marT="0" marB="0" anchor="ctr">
                    <a:lnL w="57150" cap="flat" cmpd="sng" algn="ctr">
                      <a:solidFill>
                        <a:schemeClr val="tx1"/>
                      </a:solidFill>
                      <a:prstDash val="solid"/>
                      <a:round/>
                      <a:headEnd type="none" w="med" len="med"/>
                      <a:tailEnd type="none" w="med" len="med"/>
                    </a:lnL>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Enzymes</a:t>
                      </a:r>
                    </a:p>
                  </a:txBody>
                  <a:tcPr marL="68580" marR="68580" marT="0" marB="0" anchor="ctr">
                    <a:lnR w="571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581513387"/>
                  </a:ext>
                </a:extLst>
              </a:tr>
              <a:tr h="372674">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RP5</a:t>
                      </a:r>
                    </a:p>
                  </a:txBody>
                  <a:tcPr marL="68580" marR="68580" marT="0" marB="0" anchor="ctr">
                    <a:lnL w="57150" cap="flat" cmpd="sng" algn="ctr">
                      <a:solidFill>
                        <a:schemeClr val="tx1"/>
                      </a:solidFill>
                      <a:prstDash val="solid"/>
                      <a:round/>
                      <a:headEnd type="none" w="med" len="med"/>
                      <a:tailEnd type="none" w="med" len="med"/>
                    </a:lnL>
                    <a:lnB w="57150" cap="flat" cmpd="sng" algn="ctr">
                      <a:solidFill>
                        <a:schemeClr val="tx1"/>
                      </a:solidFill>
                      <a:prstDash val="solid"/>
                      <a:round/>
                      <a:headEnd type="none" w="med" len="med"/>
                      <a:tailEnd type="none" w="med" len="med"/>
                    </a:lnB>
                    <a:noFill/>
                  </a:tcPr>
                </a:tc>
                <a:tc>
                  <a:txBody>
                    <a:bodyPr/>
                    <a:lstStyle/>
                    <a:p>
                      <a:pPr algn="l">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Light Intensity</a:t>
                      </a:r>
                    </a:p>
                  </a:txBody>
                  <a:tcPr marL="68580" marR="68580" marT="0" marB="0" anchor="ctr">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8924740"/>
                  </a:ext>
                </a:extLst>
              </a:tr>
            </a:tbl>
          </a:graphicData>
        </a:graphic>
      </p:graphicFrame>
      <p:sp>
        <p:nvSpPr>
          <p:cNvPr id="4" name="Rectangle 3">
            <a:extLst>
              <a:ext uri="{FF2B5EF4-FFF2-40B4-BE49-F238E27FC236}">
                <a16:creationId xmlns:a16="http://schemas.microsoft.com/office/drawing/2014/main" id="{AB9A334C-0399-B748-831A-3E9081810638}"/>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968FFB-0858-3747-806F-083AC0C81CE1}"/>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D9BD9F7-0A48-4B42-B1FF-ADF342B8BECE}"/>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3" name="TextBox 2">
            <a:extLst>
              <a:ext uri="{FF2B5EF4-FFF2-40B4-BE49-F238E27FC236}">
                <a16:creationId xmlns:a16="http://schemas.microsoft.com/office/drawing/2014/main" id="{786BE7F5-D272-624A-A10C-4D1BC767C276}"/>
              </a:ext>
            </a:extLst>
          </p:cNvPr>
          <p:cNvSpPr txBox="1"/>
          <p:nvPr/>
        </p:nvSpPr>
        <p:spPr>
          <a:xfrm>
            <a:off x="-7049" y="3854025"/>
            <a:ext cx="3758647" cy="1384995"/>
          </a:xfrm>
          <a:prstGeom prst="rect">
            <a:avLst/>
          </a:prstGeom>
          <a:noFill/>
        </p:spPr>
        <p:txBody>
          <a:bodyPr wrap="square" rtlCol="0">
            <a:spAutoFit/>
          </a:bodyPr>
          <a:lstStyle/>
          <a:p>
            <a:pPr algn="ctr"/>
            <a:r>
              <a:rPr lang="en-US" sz="2800" b="1" dirty="0">
                <a:solidFill>
                  <a:srgbClr val="00B050"/>
                </a:solidFill>
              </a:rPr>
              <a:t>Essential Content for the 2022 </a:t>
            </a:r>
            <a:r>
              <a:rPr lang="en-US" sz="2800" b="1" u="sng" dirty="0">
                <a:solidFill>
                  <a:srgbClr val="00B050"/>
                </a:solidFill>
              </a:rPr>
              <a:t>Higher</a:t>
            </a:r>
            <a:r>
              <a:rPr lang="en-US" sz="2800" b="1" dirty="0">
                <a:solidFill>
                  <a:srgbClr val="00B050"/>
                </a:solidFill>
              </a:rPr>
              <a:t> </a:t>
            </a:r>
            <a:r>
              <a:rPr lang="en-US" sz="2800" b="1" u="sng" dirty="0">
                <a:solidFill>
                  <a:srgbClr val="00B050"/>
                </a:solidFill>
              </a:rPr>
              <a:t>Trilogy</a:t>
            </a:r>
            <a:r>
              <a:rPr lang="en-US" sz="2800" b="1" dirty="0">
                <a:solidFill>
                  <a:srgbClr val="00B050"/>
                </a:solidFill>
              </a:rPr>
              <a:t> Science Exam</a:t>
            </a:r>
          </a:p>
        </p:txBody>
      </p:sp>
      <p:sp>
        <p:nvSpPr>
          <p:cNvPr id="10" name="Rectangle 9">
            <a:extLst>
              <a:ext uri="{FF2B5EF4-FFF2-40B4-BE49-F238E27FC236}">
                <a16:creationId xmlns:a16="http://schemas.microsoft.com/office/drawing/2014/main" id="{7234E282-0E9E-D24D-A9B3-F849E68E3E2E}"/>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A plant or animal cell that has a cell membrane, cytoplasm and its genetic material enclosed in a nucleus. </a:t>
            </a:r>
          </a:p>
          <a:p>
            <a:pPr marL="228600" lvl="0" indent="-228600" algn="just">
              <a:buFont typeface="+mj-lt"/>
              <a:buAutoNum type="arabicPeriod"/>
            </a:pPr>
            <a:r>
              <a:rPr lang="en-GB" sz="1100" dirty="0"/>
              <a:t>A cell in which the genetic material is not enclosed in a nucleus.  Its DNA is found as a loop in the cell and there may be one or more plasmids.</a:t>
            </a:r>
          </a:p>
          <a:p>
            <a:pPr marL="228600" lvl="0" indent="-228600" algn="just">
              <a:buFont typeface="+mj-lt"/>
              <a:buAutoNum type="arabicPeriod"/>
            </a:pPr>
            <a:r>
              <a:rPr lang="en-GB" sz="1100" dirty="0"/>
              <a:t>A small ring of DNA.</a:t>
            </a:r>
          </a:p>
          <a:p>
            <a:pPr marL="228600" lvl="0" indent="-228600" algn="just">
              <a:buFont typeface="+mj-lt"/>
              <a:buAutoNum type="arabicPeriod"/>
            </a:pPr>
            <a:r>
              <a:rPr lang="en-GB" sz="1100" dirty="0"/>
              <a:t>Prokaryotic cell.</a:t>
            </a:r>
          </a:p>
          <a:p>
            <a:pPr marL="228600" lvl="0" indent="-228600" algn="just">
              <a:buFont typeface="+mj-lt"/>
              <a:buAutoNum type="arabicPeriod"/>
            </a:pPr>
            <a:r>
              <a:rPr lang="en-GB" sz="1100" dirty="0"/>
              <a:t>Much smaller.</a:t>
            </a:r>
          </a:p>
          <a:p>
            <a:pPr marL="228600" indent="-228600" algn="just">
              <a:buFont typeface="+mj-lt"/>
              <a:buAutoNum type="arabicPeriod"/>
            </a:pPr>
            <a:endParaRPr lang="en-GB" sz="1100" dirty="0"/>
          </a:p>
          <a:p>
            <a:pPr marL="228600" lvl="0" indent="-228600" algn="just">
              <a:buFont typeface="+mj-lt"/>
              <a:buAutoNum type="arabicPeriod"/>
            </a:pPr>
            <a:r>
              <a:rPr lang="en-GB" sz="1100" dirty="0"/>
              <a:t>Control the cell.</a:t>
            </a:r>
          </a:p>
          <a:p>
            <a:pPr marL="228600" lvl="0" indent="-228600" algn="just">
              <a:buFont typeface="+mj-lt"/>
              <a:buAutoNum type="arabicPeriod"/>
            </a:pPr>
            <a:r>
              <a:rPr lang="en-GB" sz="1100" dirty="0"/>
              <a:t>Site of chemical reactions.</a:t>
            </a:r>
          </a:p>
          <a:p>
            <a:pPr marL="228600" lvl="0" indent="-228600" algn="just">
              <a:buFont typeface="+mj-lt"/>
              <a:buAutoNum type="arabicPeriod"/>
            </a:pPr>
            <a:r>
              <a:rPr lang="en-GB" sz="1100" dirty="0"/>
              <a:t>Controls what enters and leaves the cell.</a:t>
            </a:r>
          </a:p>
          <a:p>
            <a:pPr marL="228600" lvl="0" indent="-228600" algn="just">
              <a:buFont typeface="+mj-lt"/>
              <a:buAutoNum type="arabicPeriod"/>
            </a:pPr>
            <a:r>
              <a:rPr lang="en-GB" sz="1100" dirty="0"/>
              <a:t>Site of respiration.</a:t>
            </a:r>
          </a:p>
          <a:p>
            <a:pPr marL="228600" lvl="0" indent="-228600" algn="just">
              <a:buFont typeface="+mj-lt"/>
              <a:buAutoNum type="arabicPeriod"/>
            </a:pPr>
            <a:r>
              <a:rPr lang="en-GB" sz="1100" dirty="0"/>
              <a:t>Site of protein synthesis.</a:t>
            </a:r>
          </a:p>
          <a:p>
            <a:pPr marL="228600" lvl="0" indent="-228600" algn="just">
              <a:buFont typeface="+mj-lt"/>
              <a:buAutoNum type="arabicPeriod"/>
            </a:pPr>
            <a:r>
              <a:rPr lang="en-GB" sz="1100" dirty="0"/>
              <a:t>Site of photosynthesis.</a:t>
            </a:r>
          </a:p>
          <a:p>
            <a:pPr marL="228600" lvl="0" indent="-228600" algn="just">
              <a:buFont typeface="+mj-lt"/>
              <a:buAutoNum type="arabicPeriod"/>
            </a:pPr>
            <a:r>
              <a:rPr lang="en-GB" sz="1100" dirty="0"/>
              <a:t>Supports the cell and contains cell sap.</a:t>
            </a:r>
          </a:p>
          <a:p>
            <a:pPr marL="228600" lvl="0" indent="-228600" algn="just">
              <a:buFont typeface="+mj-lt"/>
              <a:buAutoNum type="arabicPeriod"/>
            </a:pPr>
            <a:r>
              <a:rPr lang="en-GB" sz="1100" dirty="0"/>
              <a:t>Cellulose.</a:t>
            </a:r>
          </a:p>
          <a:p>
            <a:pPr marL="228600" lvl="0" indent="-228600" algn="just">
              <a:buFont typeface="+mj-lt"/>
              <a:buAutoNum type="arabicPeriod"/>
            </a:pPr>
            <a:r>
              <a:rPr lang="en-GB" sz="1100" dirty="0"/>
              <a:t>Nucleus, cell membrane, cytoplasm, mitochondria and ribosomes.</a:t>
            </a:r>
          </a:p>
          <a:p>
            <a:pPr marL="228600" lvl="0" indent="-228600" algn="just">
              <a:buFont typeface="+mj-lt"/>
              <a:buAutoNum type="arabicPeriod"/>
            </a:pPr>
            <a:r>
              <a:rPr lang="en-GB" sz="1100" dirty="0"/>
              <a:t>Nucleus, cell membrane, cytoplasm, mitochondria, ribosomes, chloroplasts, cell wall and vacuole.</a:t>
            </a:r>
          </a:p>
          <a:p>
            <a:pPr marL="228600" lvl="0" indent="-228600" algn="just">
              <a:buFont typeface="+mj-lt"/>
              <a:buAutoNum type="arabicPeriod"/>
            </a:pPr>
            <a:r>
              <a:rPr lang="en-GB" sz="1100" dirty="0"/>
              <a:t>Carry father’s genetic information and fertilise the egg.</a:t>
            </a:r>
          </a:p>
          <a:p>
            <a:pPr marL="228600" lvl="0" indent="-228600" algn="just">
              <a:buFont typeface="+mj-lt"/>
              <a:buAutoNum type="arabicPeriod"/>
            </a:pPr>
            <a:r>
              <a:rPr lang="en-GB" sz="1100" dirty="0"/>
              <a:t>Streamlined shape, nucleus contains 1 set of chromosomes, lots of mitochondria for respiration, contains digestive enzymes.</a:t>
            </a:r>
          </a:p>
          <a:p>
            <a:pPr marL="228600" lvl="0" indent="-228600" algn="just">
              <a:buFont typeface="+mj-lt"/>
              <a:buAutoNum type="arabicPeriod"/>
            </a:pPr>
            <a:r>
              <a:rPr lang="en-GB" sz="1100" dirty="0"/>
              <a:t>Transmit electrical impulses around the body.</a:t>
            </a:r>
          </a:p>
          <a:p>
            <a:pPr marL="228600" lvl="0" indent="-228600" algn="just">
              <a:buFont typeface="+mj-lt"/>
              <a:buAutoNum type="arabicPeriod"/>
            </a:pPr>
            <a:r>
              <a:rPr lang="en-GB" sz="1100" dirty="0"/>
              <a:t>Long, and lots of dendrites to make connections with lots of other cells.</a:t>
            </a:r>
          </a:p>
          <a:p>
            <a:pPr marL="228600" lvl="0" indent="-228600" algn="just">
              <a:buFont typeface="+mj-lt"/>
              <a:buAutoNum type="arabicPeriod"/>
            </a:pPr>
            <a:r>
              <a:rPr lang="en-GB" sz="1100" dirty="0"/>
              <a:t>Contract and relax to bring about movement.</a:t>
            </a:r>
          </a:p>
          <a:p>
            <a:pPr marL="228600" lvl="0" indent="-228600" algn="just">
              <a:buFont typeface="+mj-lt"/>
              <a:buAutoNum type="arabicPeriod"/>
            </a:pPr>
            <a:r>
              <a:rPr lang="en-GB" sz="1100" dirty="0"/>
              <a:t>Lots of mitochondria for respiration.</a:t>
            </a:r>
          </a:p>
          <a:p>
            <a:pPr marL="228600" lvl="0" indent="-228600" algn="just">
              <a:buFont typeface="+mj-lt"/>
              <a:buAutoNum type="arabicPeriod"/>
            </a:pPr>
            <a:r>
              <a:rPr lang="en-GB" sz="1100" dirty="0"/>
              <a:t>Absorb mineral ions and water from soil.</a:t>
            </a:r>
          </a:p>
          <a:p>
            <a:pPr marL="228600" lvl="0" indent="-228600" algn="just">
              <a:buFont typeface="+mj-lt"/>
              <a:buAutoNum type="arabicPeriod"/>
            </a:pPr>
            <a:r>
              <a:rPr lang="en-GB" sz="1100" dirty="0"/>
              <a:t>Large surface area and lots of mitochondria for respiration.</a:t>
            </a:r>
          </a:p>
          <a:p>
            <a:pPr marL="228600" lvl="0" indent="-228600" algn="just">
              <a:buFont typeface="+mj-lt"/>
              <a:buAutoNum type="arabicPeriod"/>
            </a:pPr>
            <a:r>
              <a:rPr lang="en-GB" sz="1100" dirty="0"/>
              <a:t>Transport water around the plant.</a:t>
            </a:r>
          </a:p>
          <a:p>
            <a:pPr marL="228600" lvl="0" indent="-228600" algn="just">
              <a:buFont typeface="+mj-lt"/>
              <a:buAutoNum type="arabicPeriod"/>
            </a:pPr>
            <a:r>
              <a:rPr lang="en-GB" sz="1100" dirty="0"/>
              <a:t>Few cell structures and so they are dead for more space and supported by lignin.</a:t>
            </a:r>
          </a:p>
          <a:p>
            <a:pPr marL="228600" lvl="0" indent="-228600" algn="just">
              <a:buFont typeface="+mj-lt"/>
              <a:buAutoNum type="arabicPeriod"/>
            </a:pPr>
            <a:r>
              <a:rPr lang="en-GB" sz="1100" dirty="0"/>
              <a:t>Transport sugars around the plant.</a:t>
            </a:r>
          </a:p>
          <a:p>
            <a:pPr marL="228600" lvl="0" indent="-228600" algn="just">
              <a:buFont typeface="+mj-lt"/>
              <a:buAutoNum type="arabicPeriod"/>
            </a:pPr>
            <a:r>
              <a:rPr lang="en-GB" sz="1100" dirty="0"/>
              <a:t>Few cell structures and supported by companion cells. </a:t>
            </a:r>
          </a:p>
          <a:p>
            <a:pPr marL="228600" lvl="0" indent="-228600" algn="just">
              <a:buFont typeface="+mj-lt"/>
              <a:buAutoNum type="arabicPeriod"/>
            </a:pPr>
            <a:r>
              <a:rPr lang="en-GB" sz="1100" dirty="0"/>
              <a:t>Magnification = Size of Image /Size of Real Object</a:t>
            </a:r>
          </a:p>
          <a:p>
            <a:pPr marL="228600" lvl="0" indent="-228600" algn="just">
              <a:buFont typeface="+mj-lt"/>
              <a:buAutoNum type="arabicPeriod"/>
            </a:pPr>
            <a:endParaRPr lang="en-GB" sz="1100" dirty="0"/>
          </a:p>
          <a:p>
            <a:pPr marL="228600" lvl="0" indent="-228600" algn="just">
              <a:buFont typeface="+mj-lt"/>
              <a:buAutoNum type="arabicPeriod" startAt="3"/>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a eukaryotic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prokaryotic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plasmid?</a:t>
            </a:r>
          </a:p>
          <a:p>
            <a:pPr marL="228600" lvl="0" indent="-228600" algn="just">
              <a:buFont typeface="+mj-lt"/>
              <a:buAutoNum type="arabicPeriod"/>
            </a:pPr>
            <a:r>
              <a:rPr lang="en-GB" sz="1100" dirty="0"/>
              <a:t>What type of cell is a bacterial cell?</a:t>
            </a:r>
          </a:p>
          <a:p>
            <a:pPr marL="228600" lvl="0" indent="-228600" algn="just">
              <a:buFont typeface="+mj-lt"/>
              <a:buAutoNum type="arabicPeriod"/>
            </a:pPr>
            <a:r>
              <a:rPr lang="en-GB" sz="1100" dirty="0"/>
              <a:t>How does the size of a prokaryotic cell compare to a eukaryotic cell?</a:t>
            </a:r>
          </a:p>
          <a:p>
            <a:pPr marL="228600" lvl="0" indent="-228600" algn="just">
              <a:buFont typeface="+mj-lt"/>
              <a:buAutoNum type="arabicPeriod"/>
            </a:pPr>
            <a:r>
              <a:rPr lang="en-GB" sz="1100" dirty="0"/>
              <a:t>What is the function of the nucleus?</a:t>
            </a:r>
          </a:p>
          <a:p>
            <a:pPr marL="228600" lvl="0" indent="-228600" algn="just">
              <a:buFont typeface="+mj-lt"/>
              <a:buAutoNum type="arabicPeriod"/>
            </a:pPr>
            <a:r>
              <a:rPr lang="en-GB" sz="1100" dirty="0"/>
              <a:t>What is the function of the cytoplasm?</a:t>
            </a:r>
          </a:p>
          <a:p>
            <a:pPr marL="228600" lvl="0" indent="-228600" algn="just">
              <a:buFont typeface="+mj-lt"/>
              <a:buAutoNum type="arabicPeriod"/>
            </a:pPr>
            <a:r>
              <a:rPr lang="en-GB" sz="1100" dirty="0"/>
              <a:t>What is the function of the cell membrane?</a:t>
            </a:r>
          </a:p>
          <a:p>
            <a:pPr marL="228600" lvl="0" indent="-228600" algn="just">
              <a:buFont typeface="+mj-lt"/>
              <a:buAutoNum type="arabicPeriod"/>
            </a:pPr>
            <a:r>
              <a:rPr lang="en-GB" sz="1100" dirty="0"/>
              <a:t>What is the function of the mitochondria?</a:t>
            </a:r>
          </a:p>
          <a:p>
            <a:pPr marL="228600" lvl="0" indent="-228600" algn="just">
              <a:buFont typeface="+mj-lt"/>
              <a:buAutoNum type="arabicPeriod"/>
            </a:pPr>
            <a:r>
              <a:rPr lang="en-GB" sz="1100" dirty="0"/>
              <a:t>Wat is the function of ribosomes?</a:t>
            </a:r>
          </a:p>
          <a:p>
            <a:pPr marL="228600" lvl="0" indent="-228600" algn="just">
              <a:buFont typeface="+mj-lt"/>
              <a:buAutoNum type="arabicPeriod"/>
            </a:pPr>
            <a:r>
              <a:rPr lang="en-GB" sz="1100" dirty="0"/>
              <a:t>What is the function of chloroplasts?</a:t>
            </a:r>
          </a:p>
          <a:p>
            <a:pPr marL="228600" lvl="0" indent="-228600" algn="just">
              <a:buFont typeface="+mj-lt"/>
              <a:buAutoNum type="arabicPeriod"/>
            </a:pPr>
            <a:r>
              <a:rPr lang="en-GB" sz="1100" dirty="0"/>
              <a:t>What is the permanent vacuoles function?</a:t>
            </a:r>
          </a:p>
          <a:p>
            <a:pPr marL="228600" lvl="0" indent="-228600" algn="just">
              <a:buFont typeface="+mj-lt"/>
              <a:buAutoNum type="arabicPeriod"/>
            </a:pPr>
            <a:r>
              <a:rPr lang="en-GB" sz="1100" dirty="0"/>
              <a:t>How is the cell wall strengthened?</a:t>
            </a:r>
          </a:p>
          <a:p>
            <a:pPr marL="228600" lvl="0" indent="-228600" algn="just">
              <a:buFont typeface="+mj-lt"/>
              <a:buAutoNum type="arabicPeriod"/>
            </a:pPr>
            <a:r>
              <a:rPr lang="en-GB" sz="1100" dirty="0"/>
              <a:t>What are the common parts of an animal cell?</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common parts of a plant cell?</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a sperm cell?</a:t>
            </a:r>
          </a:p>
          <a:p>
            <a:pPr marL="228600" indent="-228600" algn="just">
              <a:buFont typeface="+mj-lt"/>
              <a:buAutoNum type="arabicPeriod"/>
            </a:pPr>
            <a:endParaRPr lang="en-GB" sz="1100" dirty="0"/>
          </a:p>
          <a:p>
            <a:pPr marL="228600" lvl="0" indent="-228600" algn="just">
              <a:buFont typeface="+mj-lt"/>
              <a:buAutoNum type="arabicPeriod"/>
            </a:pPr>
            <a:r>
              <a:rPr lang="en-GB" sz="1100" dirty="0"/>
              <a:t>How is a sperm cell adapted?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a nerve cell?</a:t>
            </a:r>
          </a:p>
          <a:p>
            <a:pPr marL="228600" lvl="0" indent="-228600" algn="just">
              <a:buFont typeface="+mj-lt"/>
              <a:buAutoNum type="arabicPeriod"/>
            </a:pPr>
            <a:r>
              <a:rPr lang="en-GB" sz="1100" dirty="0"/>
              <a:t>How is a nerve cell adapted?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a muscle cell?</a:t>
            </a:r>
          </a:p>
          <a:p>
            <a:pPr marL="228600" lvl="0" indent="-228600" algn="just">
              <a:buFont typeface="+mj-lt"/>
              <a:buAutoNum type="arabicPeriod"/>
            </a:pPr>
            <a:r>
              <a:rPr lang="en-GB" sz="1100" dirty="0"/>
              <a:t>How is a muscle cell adapted?</a:t>
            </a:r>
          </a:p>
          <a:p>
            <a:pPr marL="228600" lvl="0" indent="-228600" algn="just">
              <a:buFont typeface="+mj-lt"/>
              <a:buAutoNum type="arabicPeriod"/>
            </a:pPr>
            <a:r>
              <a:rPr lang="en-GB" sz="1100" dirty="0"/>
              <a:t>What is the function of the root hair cells?</a:t>
            </a:r>
          </a:p>
          <a:p>
            <a:pPr marL="228600" lvl="0" indent="-228600" algn="just">
              <a:buFont typeface="+mj-lt"/>
              <a:buAutoNum type="arabicPeriod"/>
            </a:pPr>
            <a:r>
              <a:rPr lang="en-GB" sz="1100" dirty="0"/>
              <a:t>How is a root hair cell adapted?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xylem?</a:t>
            </a:r>
          </a:p>
          <a:p>
            <a:pPr marL="228600" lvl="0" indent="-228600" algn="just">
              <a:buFont typeface="+mj-lt"/>
              <a:buAutoNum type="arabicPeriod"/>
            </a:pPr>
            <a:r>
              <a:rPr lang="en-GB" sz="1100" dirty="0"/>
              <a:t>How are the xylem adapted for their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function of phloem cells?</a:t>
            </a:r>
          </a:p>
          <a:p>
            <a:pPr marL="228600" lvl="0" indent="-228600" algn="just">
              <a:buFont typeface="+mj-lt"/>
              <a:buAutoNum type="arabicPeriod"/>
            </a:pPr>
            <a:r>
              <a:rPr lang="en-GB" sz="1100" dirty="0"/>
              <a:t>How are phloem cells adapted for their function?</a:t>
            </a:r>
          </a:p>
          <a:p>
            <a:pPr marL="228600" lvl="0" indent="-228600" algn="just">
              <a:buFont typeface="+mj-lt"/>
              <a:buAutoNum type="arabicPeriod"/>
            </a:pPr>
            <a:r>
              <a:rPr lang="en-GB" sz="1100" dirty="0"/>
              <a:t>What is the formula for magnification?</a:t>
            </a:r>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B1: Cell Structure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6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Chromosomes made of DNA.</a:t>
            </a:r>
          </a:p>
          <a:p>
            <a:pPr marL="228600" lvl="0" indent="-228600" algn="just">
              <a:buFont typeface="+mj-lt"/>
              <a:buAutoNum type="arabicPeriod"/>
            </a:pPr>
            <a:r>
              <a:rPr lang="en-GB" sz="1100" dirty="0"/>
              <a:t>DNA</a:t>
            </a:r>
          </a:p>
          <a:p>
            <a:pPr marL="228600" lvl="0" indent="-228600" algn="just">
              <a:buFont typeface="+mj-lt"/>
              <a:buAutoNum type="arabicPeriod"/>
            </a:pPr>
            <a:r>
              <a:rPr lang="en-GB" sz="1100" dirty="0"/>
              <a:t>The genetic material is doubled and then divided into two identical cells.</a:t>
            </a:r>
          </a:p>
          <a:p>
            <a:pPr marL="228600" lvl="0" indent="-228600" algn="just">
              <a:buFont typeface="+mj-lt"/>
              <a:buAutoNum type="arabicPeriod"/>
            </a:pPr>
            <a:r>
              <a:rPr lang="en-GB" sz="1100" dirty="0"/>
              <a:t>3 </a:t>
            </a:r>
          </a:p>
          <a:p>
            <a:pPr marL="228600" lvl="0" indent="-228600" algn="just">
              <a:buFont typeface="+mj-lt"/>
              <a:buAutoNum type="arabicPeriod"/>
            </a:pPr>
            <a:r>
              <a:rPr lang="en-GB" sz="1100" dirty="0"/>
              <a:t>Growth, mitosis followed by cell division.</a:t>
            </a:r>
          </a:p>
          <a:p>
            <a:pPr marL="228600" lvl="0" indent="-228600" algn="just">
              <a:buFont typeface="+mj-lt"/>
              <a:buAutoNum type="arabicPeriod"/>
            </a:pPr>
            <a:r>
              <a:rPr lang="en-GB" sz="1100" dirty="0"/>
              <a:t>It needs to grow and increase the number of sub-cellular structures such as ribosomes and mitochondria. The DNA replicates to make two copies of each chromosome.</a:t>
            </a:r>
          </a:p>
          <a:p>
            <a:pPr marL="228600" lvl="0" indent="-228600" algn="just">
              <a:buFont typeface="+mj-lt"/>
              <a:buAutoNum type="arabicPeriod"/>
            </a:pPr>
            <a:r>
              <a:rPr lang="en-GB" sz="1100" dirty="0"/>
              <a:t>One set of chromosomes is pulled to each end of the cell and the nucleus divides.</a:t>
            </a:r>
          </a:p>
          <a:p>
            <a:pPr marL="228600" lvl="0" indent="-228600" algn="just">
              <a:buFont typeface="+mj-lt"/>
              <a:buAutoNum type="arabicPeriod"/>
            </a:pPr>
            <a:r>
              <a:rPr lang="en-GB" sz="1100" dirty="0"/>
              <a:t>The cytoplasm and cell membrane divide to make two identical cells.</a:t>
            </a:r>
          </a:p>
          <a:p>
            <a:pPr marL="228600" lvl="0" indent="-228600" algn="just">
              <a:buFont typeface="+mj-lt"/>
              <a:buAutoNum type="arabicPeriod"/>
            </a:pPr>
            <a:r>
              <a:rPr lang="en-GB" sz="1100" dirty="0"/>
              <a:t>Needed for growth and development of multicellular organisms.</a:t>
            </a:r>
          </a:p>
          <a:p>
            <a:pPr marL="228600" lvl="0" indent="-228600" algn="just">
              <a:buFont typeface="+mj-lt"/>
              <a:buAutoNum type="arabicPeriod"/>
            </a:pPr>
            <a:r>
              <a:rPr lang="en-GB" sz="1100" dirty="0"/>
              <a:t>An undifferentiated cell which is able to differentiate and divide to form lots of cells of the same type.</a:t>
            </a:r>
          </a:p>
          <a:p>
            <a:pPr marL="228600" lvl="0" indent="-228600" algn="just">
              <a:buFont typeface="+mj-lt"/>
              <a:buAutoNum type="arabicPeriod"/>
            </a:pPr>
            <a:r>
              <a:rPr lang="en-GB" sz="1100" dirty="0"/>
              <a:t>Plant stem cells that can differentiate into any type of plant cell throughout the life of the plant.</a:t>
            </a:r>
          </a:p>
          <a:p>
            <a:pPr marL="228600" lvl="0" indent="-228600" algn="just">
              <a:buFont typeface="+mj-lt"/>
              <a:buAutoNum type="arabicPeriod"/>
            </a:pPr>
            <a:r>
              <a:rPr lang="en-GB" sz="1100" dirty="0"/>
              <a:t>They can be used to make clones of plants quickly and economically</a:t>
            </a:r>
          </a:p>
          <a:p>
            <a:pPr marL="228600" lvl="0" indent="-228600" algn="just">
              <a:buFont typeface="+mj-lt"/>
              <a:buAutoNum type="arabicPeriod"/>
            </a:pPr>
            <a:r>
              <a:rPr lang="en-GB" sz="1100" dirty="0"/>
              <a:t>Can develop into most other types of cells, each cell divides every 30 minutes, low chance of rejection and painless.</a:t>
            </a:r>
          </a:p>
          <a:p>
            <a:pPr marL="228600" lvl="0" indent="-228600" algn="just">
              <a:buFont typeface="+mj-lt"/>
              <a:buAutoNum type="arabicPeriod"/>
            </a:pPr>
            <a:r>
              <a:rPr lang="en-GB" sz="1100" dirty="0"/>
              <a:t>Cause death to the embryo, unreliable and the embryos can’t give consent.</a:t>
            </a:r>
          </a:p>
          <a:p>
            <a:pPr marL="228600" lvl="0" indent="-228600" algn="just">
              <a:buFont typeface="+mj-lt"/>
              <a:buAutoNum type="arabicPeriod"/>
            </a:pPr>
            <a:r>
              <a:rPr lang="en-GB" sz="1100" dirty="0"/>
              <a:t>Permission can be given to collect stem cells and they are safe.</a:t>
            </a:r>
          </a:p>
          <a:p>
            <a:pPr marL="228600" lvl="0" indent="-228600" algn="just">
              <a:buFont typeface="+mj-lt"/>
              <a:buAutoNum type="arabicPeriod"/>
            </a:pPr>
            <a:r>
              <a:rPr lang="en-GB" sz="1100" dirty="0"/>
              <a:t>Risk of infection from operation, painful to donate stem cells and few types of cells.</a:t>
            </a:r>
          </a:p>
          <a:p>
            <a:pPr marL="228600" lvl="0" indent="-228600" algn="just">
              <a:buFont typeface="+mj-lt"/>
              <a:buAutoNum type="arabicPeriod"/>
            </a:pPr>
            <a:r>
              <a:rPr lang="en-GB" sz="1100" dirty="0"/>
              <a:t>Could cause cancer.</a:t>
            </a:r>
          </a:p>
          <a:p>
            <a:pPr marL="228600" indent="-228600" algn="just">
              <a:buFont typeface="+mj-lt"/>
              <a:buAutoNum type="arabicPeriod"/>
            </a:pPr>
            <a:endParaRPr lang="en-GB" sz="1100" dirty="0"/>
          </a:p>
          <a:p>
            <a:pPr marL="228600" lvl="0" indent="-228600" algn="just">
              <a:buFont typeface="+mj-lt"/>
              <a:buAutoNum type="arabicPeriod"/>
            </a:pPr>
            <a:r>
              <a:rPr lang="en-GB" sz="1100" dirty="0"/>
              <a:t>Bone marrow, umbilical cord, blood, skin.</a:t>
            </a:r>
          </a:p>
          <a:p>
            <a:pPr marL="228600" lvl="0" indent="-228600" algn="just">
              <a:buFont typeface="+mj-lt"/>
              <a:buAutoNum type="arabicPeriod"/>
            </a:pPr>
            <a:r>
              <a:rPr lang="en-GB" sz="1100" dirty="0"/>
              <a:t>Become more types of cells.</a:t>
            </a:r>
          </a:p>
          <a:p>
            <a:pPr marL="228600" indent="-228600" algn="just">
              <a:buFont typeface="+mj-lt"/>
              <a:buAutoNum type="arabicPeriod"/>
            </a:pPr>
            <a:endParaRPr lang="en-GB" sz="1100" dirty="0"/>
          </a:p>
          <a:p>
            <a:pPr marL="228600" lvl="0" indent="-228600" algn="just">
              <a:buFont typeface="+mj-lt"/>
              <a:buAutoNum type="arabicPeriod"/>
            </a:pPr>
            <a:r>
              <a:rPr lang="en-GB" sz="1100" dirty="0"/>
              <a:t>An embryo is produced with the same genes as the patient.</a:t>
            </a:r>
          </a:p>
          <a:p>
            <a:pPr marL="228600" lvl="0" indent="-228600" algn="just">
              <a:buFont typeface="+mj-lt"/>
              <a:buAutoNum type="arabicPeriod"/>
            </a:pPr>
            <a:r>
              <a:rPr lang="en-GB" sz="1100" dirty="0"/>
              <a:t>May cure diseases, produce replacement cells, treat diabetes and paralysis. Cells unlikely to be rejected, cells and tissues of any type can be made, many cells are produced and reduces waiting time for transplants.</a:t>
            </a:r>
          </a:p>
          <a:p>
            <a:pPr marL="228600" lvl="0" indent="-228600" algn="just">
              <a:buFont typeface="+mj-lt"/>
              <a:buAutoNum type="arabicPeriod"/>
            </a:pPr>
            <a:r>
              <a:rPr lang="en-GB" sz="1100" dirty="0"/>
              <a:t>Potential life is killed, shortage of egg donors, may transfer viral infection, poor success rate.</a:t>
            </a:r>
          </a:p>
          <a:p>
            <a:pPr marL="228600" lvl="0" indent="-228600" algn="just">
              <a:buFont typeface="+mj-lt"/>
              <a:buAutoNum type="arabicPeriod"/>
            </a:pPr>
            <a:r>
              <a:rPr lang="en-GB" sz="1100" dirty="0"/>
              <a:t>Chromosomes come in pairs.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does the nucleus contain?</a:t>
            </a:r>
          </a:p>
          <a:p>
            <a:pPr marL="228600" lvl="0" indent="-228600" algn="just">
              <a:buFont typeface="+mj-lt"/>
              <a:buAutoNum type="arabicPeriod"/>
            </a:pPr>
            <a:r>
              <a:rPr lang="en-GB" sz="1100" dirty="0"/>
              <a:t>What are chromosomes made of?</a:t>
            </a:r>
          </a:p>
          <a:p>
            <a:pPr marL="228600" lvl="0" indent="-228600" algn="just">
              <a:buFont typeface="+mj-lt"/>
              <a:buAutoNum type="arabicPeriod"/>
            </a:pPr>
            <a:r>
              <a:rPr lang="en-GB" sz="1100" dirty="0"/>
              <a:t>What happens during the cell cycle?</a:t>
            </a:r>
          </a:p>
          <a:p>
            <a:pPr marL="228600" indent="-228600" algn="just">
              <a:buFont typeface="+mj-lt"/>
              <a:buAutoNum type="arabicPeriod"/>
            </a:pPr>
            <a:endParaRPr lang="en-GB" sz="1100" dirty="0"/>
          </a:p>
          <a:p>
            <a:pPr marL="228600" lvl="0" indent="-228600" algn="just">
              <a:buFont typeface="+mj-lt"/>
              <a:buAutoNum type="arabicPeriod"/>
            </a:pPr>
            <a:r>
              <a:rPr lang="en-GB" sz="1100" dirty="0"/>
              <a:t>How many stages are there are of the cell cycle?</a:t>
            </a:r>
          </a:p>
          <a:p>
            <a:pPr marL="228600" lvl="0" indent="-228600" algn="just">
              <a:buFont typeface="+mj-lt"/>
              <a:buAutoNum type="arabicPeriod"/>
            </a:pPr>
            <a:r>
              <a:rPr lang="en-GB" sz="1100" dirty="0"/>
              <a:t>What are the stages of the cell cycle?</a:t>
            </a:r>
          </a:p>
          <a:p>
            <a:pPr marL="228600" lvl="0" indent="-228600" algn="just">
              <a:buFont typeface="+mj-lt"/>
              <a:buAutoNum type="arabicPeriod"/>
            </a:pPr>
            <a:r>
              <a:rPr lang="en-GB" sz="1100" dirty="0"/>
              <a:t>What happens to a cell in stage 1 before it divides?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to the nucleus during mitosis?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in stage 3 of the cell cycle after mitosis?</a:t>
            </a:r>
          </a:p>
          <a:p>
            <a:pPr marL="228600" lvl="0" indent="-228600" algn="just">
              <a:buFont typeface="+mj-lt"/>
              <a:buAutoNum type="arabicPeriod"/>
            </a:pPr>
            <a:r>
              <a:rPr lang="en-GB" sz="1100" dirty="0"/>
              <a:t>Why is cell division by mitosis important?</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stem cell?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meristems?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can plant stem cells be used for?</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advantages of embryonic stem cells? </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disadvantages of embryonic stem cells?</a:t>
            </a:r>
          </a:p>
          <a:p>
            <a:pPr marL="228600" lvl="0" indent="-228600" algn="just">
              <a:buFont typeface="+mj-lt"/>
              <a:buAutoNum type="arabicPeriod"/>
            </a:pPr>
            <a:r>
              <a:rPr lang="en-GB" sz="1100" dirty="0"/>
              <a:t>What are the advantages of adult stem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disadvantages of adult stem cells?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do some scientists have concerns about the use of stem cells?</a:t>
            </a:r>
          </a:p>
          <a:p>
            <a:pPr marL="228600" lvl="0" indent="-228600" algn="just">
              <a:buFont typeface="+mj-lt"/>
              <a:buAutoNum type="arabicPeriod"/>
            </a:pPr>
            <a:r>
              <a:rPr lang="en-GB" sz="1100" dirty="0"/>
              <a:t>What are the sources of adult stem cells?</a:t>
            </a:r>
          </a:p>
          <a:p>
            <a:pPr marL="228600" lvl="0" indent="-228600" algn="just">
              <a:buFont typeface="+mj-lt"/>
              <a:buAutoNum type="arabicPeriod"/>
            </a:pPr>
            <a:r>
              <a:rPr lang="en-GB" sz="1100" dirty="0"/>
              <a:t>Why might stem cells from embryos be more useful than adult stem cells?</a:t>
            </a:r>
          </a:p>
          <a:p>
            <a:pPr marL="228600" lvl="0" indent="-228600" algn="just">
              <a:buFont typeface="+mj-lt"/>
              <a:buAutoNum type="arabicPeriod"/>
            </a:pPr>
            <a:r>
              <a:rPr lang="en-GB" sz="1100" dirty="0"/>
              <a:t>What happens during the process of therapeutic cloning?</a:t>
            </a:r>
          </a:p>
          <a:p>
            <a:pPr marL="228600" lvl="0" indent="-228600" algn="just">
              <a:buFont typeface="+mj-lt"/>
              <a:buAutoNum type="arabicPeriod"/>
            </a:pPr>
            <a:r>
              <a:rPr lang="en-GB" sz="1100" dirty="0"/>
              <a:t>What are the advantages of therapeutic cloning?</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lvl="0" algn="just"/>
            <a:r>
              <a:rPr lang="en-GB" sz="1100" dirty="0"/>
              <a:t> </a:t>
            </a:r>
          </a:p>
          <a:p>
            <a:pPr marL="228600" lvl="0" indent="-228600" algn="just">
              <a:buFont typeface="+mj-lt"/>
              <a:buAutoNum type="arabicPeriod" startAt="22"/>
            </a:pPr>
            <a:r>
              <a:rPr lang="en-GB" sz="1100" dirty="0"/>
              <a:t>What are the disadvantages of therapeutic cloning?</a:t>
            </a:r>
          </a:p>
          <a:p>
            <a:pPr marL="228600" lvl="0" indent="-228600" algn="just">
              <a:buFont typeface="+mj-lt"/>
              <a:buAutoNum type="arabicPeriod" startAt="22"/>
            </a:pPr>
            <a:r>
              <a:rPr lang="en-GB" sz="1100" dirty="0"/>
              <a:t>Why do most organisms have an even number of chromosomes in their body cells?</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B2: Cell Division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914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An organ system in which several organs work together to digest and absorb food.</a:t>
            </a:r>
          </a:p>
          <a:p>
            <a:pPr marL="342900" lvl="0" indent="-342900" algn="just">
              <a:buFont typeface="+mj-lt"/>
              <a:buAutoNum type="arabicPeriod"/>
            </a:pPr>
            <a:r>
              <a:rPr lang="en-GB" sz="1100" dirty="0"/>
              <a:t>Biological catalysts with a specific active site that speed up reactions.</a:t>
            </a:r>
          </a:p>
          <a:p>
            <a:pPr marL="342900" lvl="0" indent="-342900" algn="just">
              <a:buFont typeface="+mj-lt"/>
              <a:buAutoNum type="arabicPeriod"/>
            </a:pPr>
            <a:r>
              <a:rPr lang="en-GB" sz="1100" dirty="0"/>
              <a:t>The substrate fits into the active site of the enzyme and the enzyme and substrate binds together.  The reaction happens quickly, and the products are released.</a:t>
            </a:r>
          </a:p>
          <a:p>
            <a:pPr marL="342900" lvl="0" indent="-342900" algn="just">
              <a:buFont typeface="+mj-lt"/>
              <a:buAutoNum type="arabicPeriod"/>
            </a:pPr>
            <a:r>
              <a:rPr lang="en-GB" sz="1100" dirty="0"/>
              <a:t>At temperature increase the rate of reaction increases.  At the optimum temperature, the reaction works as fast as possible.  After the optimum temperature, the enzyme begins to be denatured and so the enzyme stops working.</a:t>
            </a:r>
          </a:p>
          <a:p>
            <a:pPr marL="342900" lvl="0" indent="-342900" algn="just">
              <a:buFont typeface="+mj-lt"/>
              <a:buAutoNum type="arabicPeriod"/>
            </a:pPr>
            <a:r>
              <a:rPr lang="en-GB" sz="1100" dirty="0"/>
              <a:t>The high temperature causes the protein chains to unravel changing the shape of the active site.</a:t>
            </a:r>
          </a:p>
          <a:p>
            <a:pPr marL="342900" lvl="0" indent="-342900" algn="just">
              <a:buFont typeface="+mj-lt"/>
              <a:buAutoNum type="arabicPeriod"/>
            </a:pPr>
            <a:r>
              <a:rPr lang="en-GB" sz="1100" dirty="0"/>
              <a:t>The forces holding the protein chains in position are affected by pH.  A change in pH can change the shape of the active site.</a:t>
            </a:r>
          </a:p>
          <a:p>
            <a:pPr marL="342900" lvl="0" indent="-342900" algn="just">
              <a:buFont typeface="+mj-lt"/>
              <a:buAutoNum type="arabicPeriod"/>
            </a:pPr>
            <a:r>
              <a:rPr lang="en-GB" sz="1100" dirty="0"/>
              <a:t>Salivary glands, small intestine and pancreas.</a:t>
            </a:r>
          </a:p>
          <a:p>
            <a:pPr marL="342900" lvl="0" indent="-342900" algn="just">
              <a:buFont typeface="+mj-lt"/>
              <a:buAutoNum type="arabicPeriod"/>
            </a:pPr>
            <a:r>
              <a:rPr lang="en-GB" sz="1100" dirty="0"/>
              <a:t>Break down starch into glucose.</a:t>
            </a:r>
          </a:p>
          <a:p>
            <a:pPr marL="342900" lvl="0" indent="-342900" algn="just">
              <a:buFont typeface="+mj-lt"/>
              <a:buAutoNum type="arabicPeriod"/>
            </a:pPr>
            <a:r>
              <a:rPr lang="en-GB" sz="1100" dirty="0"/>
              <a:t>Stomach, small intestine and pancreas.</a:t>
            </a:r>
          </a:p>
          <a:p>
            <a:pPr marL="342900" lvl="0" indent="-342900" algn="just">
              <a:buFont typeface="+mj-lt"/>
              <a:buAutoNum type="arabicPeriod"/>
            </a:pPr>
            <a:r>
              <a:rPr lang="en-GB" sz="1100" dirty="0"/>
              <a:t>Break down proteins into amino acids.</a:t>
            </a:r>
          </a:p>
          <a:p>
            <a:pPr marL="342900" lvl="0" indent="-342900" algn="just">
              <a:buFont typeface="+mj-lt"/>
              <a:buAutoNum type="arabicPeriod"/>
            </a:pPr>
            <a:r>
              <a:rPr lang="en-GB" sz="1100" dirty="0"/>
              <a:t>Pancreas and small intestine.</a:t>
            </a:r>
          </a:p>
          <a:p>
            <a:pPr marL="342900" lvl="0" indent="-342900" algn="just">
              <a:buFont typeface="+mj-lt"/>
              <a:buAutoNum type="arabicPeriod"/>
            </a:pPr>
            <a:r>
              <a:rPr lang="en-GB" sz="1100" dirty="0"/>
              <a:t>Break down lipids into fatty acids and glycerol.</a:t>
            </a:r>
          </a:p>
          <a:p>
            <a:pPr marL="342900" lvl="0" indent="-342900" algn="just">
              <a:buFont typeface="+mj-lt"/>
              <a:buAutoNum type="arabicPeriod"/>
            </a:pPr>
            <a:r>
              <a:rPr lang="en-GB" sz="1100" dirty="0"/>
              <a:t>Convert food into small soluble molecules that can be absorbed into the bloodstream.</a:t>
            </a:r>
          </a:p>
          <a:p>
            <a:pPr marL="342900" lvl="0" indent="-342900" algn="just">
              <a:buFont typeface="+mj-lt"/>
              <a:buAutoNum type="arabicPeriod"/>
            </a:pPr>
            <a:r>
              <a:rPr lang="en-GB" sz="1100" dirty="0"/>
              <a:t>Build new carbohydrates, lipids and proteins.  Some glucose is used in respiration.</a:t>
            </a:r>
          </a:p>
          <a:p>
            <a:pPr marL="342900" lvl="0" indent="-342900" algn="just">
              <a:buFont typeface="+mj-lt"/>
              <a:buAutoNum type="arabicPeriod"/>
            </a:pPr>
            <a:r>
              <a:rPr lang="en-GB" sz="1100" dirty="0"/>
              <a:t>Mouth and small intestine.</a:t>
            </a:r>
          </a:p>
          <a:p>
            <a:pPr marL="342900" lvl="0" indent="-342900" algn="just">
              <a:buFont typeface="+mj-lt"/>
              <a:buAutoNum type="arabicPeriod"/>
            </a:pPr>
            <a:r>
              <a:rPr lang="en-GB" sz="1100" dirty="0"/>
              <a:t>Stomach and small intestine.</a:t>
            </a:r>
          </a:p>
          <a:p>
            <a:pPr marL="342900" lvl="0" indent="-342900" algn="just">
              <a:buFont typeface="+mj-lt"/>
              <a:buAutoNum type="arabicPeriod"/>
            </a:pPr>
            <a:r>
              <a:rPr lang="en-GB" sz="1100" dirty="0"/>
              <a:t>Small intestine</a:t>
            </a:r>
          </a:p>
          <a:p>
            <a:pPr marL="342900" lvl="0" indent="-342900" algn="just">
              <a:buFont typeface="+mj-lt"/>
              <a:buAutoNum type="arabicPeriod"/>
            </a:pPr>
            <a:r>
              <a:rPr lang="en-GB" sz="1100" dirty="0"/>
              <a:t>The stomach doesn’t produce amylase and the conditions in the stomach are too acidic for the amylase to work.</a:t>
            </a:r>
          </a:p>
          <a:p>
            <a:pPr marL="342900" lvl="0" indent="-342900" algn="just">
              <a:buFont typeface="+mj-lt"/>
              <a:buAutoNum type="arabicPeriod"/>
            </a:pPr>
            <a:r>
              <a:rPr lang="en-GB" sz="1100" dirty="0"/>
              <a:t>The teeth break down the food and the saliva contains amylase.</a:t>
            </a:r>
          </a:p>
          <a:p>
            <a:pPr marL="342900" lvl="0" indent="-342900" algn="just">
              <a:buFont typeface="+mj-lt"/>
              <a:buAutoNum type="arabicPeriod"/>
            </a:pPr>
            <a:r>
              <a:rPr lang="en-GB" sz="1100" dirty="0"/>
              <a:t>Liver</a:t>
            </a:r>
          </a:p>
          <a:p>
            <a:pPr marL="342900" lvl="0" indent="-342900" algn="just">
              <a:buFont typeface="+mj-lt"/>
              <a:buAutoNum type="arabicPeriod"/>
            </a:pPr>
            <a:r>
              <a:rPr lang="en-GB" sz="1100" dirty="0"/>
              <a:t>Gall Bladder</a:t>
            </a:r>
          </a:p>
          <a:p>
            <a:pPr marL="342900" lvl="0" indent="-342900" algn="just">
              <a:buFont typeface="+mj-lt"/>
              <a:buAutoNum type="arabicPeriod"/>
            </a:pPr>
            <a:r>
              <a:rPr lang="en-GB" sz="1100" dirty="0"/>
              <a:t>It is alkaline to neutralise hydrochloric acid from the stomach.  It also emulsifies fat to form small droplets which increases the surface area.  This increases the breakdown of fat by lipase.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function of the digestive system?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enzymes?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do enzymes work?</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effect does temperature have on enzyme activity?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How are enzymes are denatured by temperature?</a:t>
            </a:r>
          </a:p>
          <a:p>
            <a:pPr marL="228600" lvl="0" indent="-228600" algn="just">
              <a:buFont typeface="+mj-lt"/>
              <a:buAutoNum type="arabicPeriod"/>
            </a:pPr>
            <a:r>
              <a:rPr lang="en-GB" sz="1100" dirty="0"/>
              <a:t>Why do enzymes have an optimum pH?</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Where is amylase made in the body?</a:t>
            </a:r>
          </a:p>
          <a:p>
            <a:pPr marL="228600" lvl="0" indent="-228600" algn="just">
              <a:buFont typeface="+mj-lt"/>
              <a:buAutoNum type="arabicPeriod"/>
            </a:pPr>
            <a:r>
              <a:rPr lang="en-GB" sz="1100" dirty="0"/>
              <a:t>What is the function of amylase?</a:t>
            </a:r>
          </a:p>
          <a:p>
            <a:pPr marL="228600" lvl="0" indent="-228600" algn="just">
              <a:buFont typeface="+mj-lt"/>
              <a:buAutoNum type="arabicPeriod"/>
            </a:pPr>
            <a:r>
              <a:rPr lang="en-GB" sz="1100" dirty="0"/>
              <a:t>Where is protease made in the body?</a:t>
            </a:r>
          </a:p>
          <a:p>
            <a:pPr marL="228600" lvl="0" indent="-228600" algn="just">
              <a:buFont typeface="+mj-lt"/>
              <a:buAutoNum type="arabicPeriod"/>
            </a:pPr>
            <a:r>
              <a:rPr lang="en-GB" sz="1100" dirty="0"/>
              <a:t>What is the function of protease?</a:t>
            </a:r>
          </a:p>
          <a:p>
            <a:pPr marL="228600" lvl="0" indent="-228600" algn="just">
              <a:buFont typeface="+mj-lt"/>
              <a:buAutoNum type="arabicPeriod"/>
            </a:pPr>
            <a:r>
              <a:rPr lang="en-GB" sz="1100" dirty="0"/>
              <a:t>Where is lipase made in the body?</a:t>
            </a:r>
          </a:p>
          <a:p>
            <a:pPr marL="228600" lvl="0" indent="-228600" algn="just">
              <a:buFont typeface="+mj-lt"/>
              <a:buAutoNum type="arabicPeriod"/>
            </a:pPr>
            <a:r>
              <a:rPr lang="en-GB" sz="1100" dirty="0"/>
              <a:t>What is the function of lipase?</a:t>
            </a:r>
          </a:p>
          <a:p>
            <a:pPr marL="228600" lvl="0" indent="-228600" algn="just">
              <a:buFont typeface="+mj-lt"/>
              <a:buAutoNum type="arabicPeriod"/>
            </a:pPr>
            <a:r>
              <a:rPr lang="en-GB" sz="1100" dirty="0"/>
              <a:t>What is the function of digestive enzymes?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products of digestion used for?</a:t>
            </a:r>
          </a:p>
          <a:p>
            <a:pPr marL="228600" indent="-228600" algn="just">
              <a:buFont typeface="+mj-lt"/>
              <a:buAutoNum type="arabicPeriod"/>
            </a:pPr>
            <a:endParaRPr lang="en-GB" sz="1100" dirty="0"/>
          </a:p>
          <a:p>
            <a:pPr marL="228600" lvl="0" indent="-228600" algn="just">
              <a:buFont typeface="+mj-lt"/>
              <a:buAutoNum type="arabicPeriod"/>
            </a:pPr>
            <a:r>
              <a:rPr lang="en-GB" sz="1100" dirty="0"/>
              <a:t>Where is starch digested in the body?</a:t>
            </a:r>
          </a:p>
          <a:p>
            <a:pPr marL="228600" lvl="0" indent="-228600" algn="just">
              <a:buFont typeface="+mj-lt"/>
              <a:buAutoNum type="arabicPeriod"/>
            </a:pPr>
            <a:r>
              <a:rPr lang="en-GB" sz="1100" dirty="0"/>
              <a:t>Where is protein digested in the body?</a:t>
            </a:r>
          </a:p>
          <a:p>
            <a:pPr marL="228600" lvl="0" indent="-228600" algn="just">
              <a:buFont typeface="+mj-lt"/>
              <a:buAutoNum type="arabicPeriod"/>
            </a:pPr>
            <a:r>
              <a:rPr lang="en-GB" sz="1100" dirty="0"/>
              <a:t>Where are fats digested in the body?</a:t>
            </a:r>
          </a:p>
          <a:p>
            <a:pPr marL="228600" lvl="0" indent="-228600" algn="just">
              <a:buFont typeface="+mj-lt"/>
              <a:buAutoNum type="arabicPeriod"/>
            </a:pPr>
            <a:r>
              <a:rPr lang="en-GB" sz="1100" dirty="0"/>
              <a:t>Why is starch not digested in the stomach?</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mouth break down starchy foods?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Where is bile made?</a:t>
            </a:r>
          </a:p>
          <a:p>
            <a:pPr marL="228600" lvl="0" indent="-228600" algn="just">
              <a:buFont typeface="+mj-lt"/>
              <a:buAutoNum type="arabicPeriod"/>
            </a:pPr>
            <a:r>
              <a:rPr lang="en-GB" sz="1100" dirty="0"/>
              <a:t>Where is bile stored?</a:t>
            </a:r>
          </a:p>
          <a:p>
            <a:pPr marL="228600" lvl="0" indent="-228600" algn="just">
              <a:buFont typeface="+mj-lt"/>
              <a:buAutoNum type="arabicPeriod"/>
            </a:pPr>
            <a:r>
              <a:rPr lang="en-GB" sz="1100" dirty="0"/>
              <a:t>What is the function of bile?</a:t>
            </a:r>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B3: Digestion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79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buFont typeface="+mj-lt"/>
              <a:buAutoNum type="arabicPeriod"/>
            </a:pPr>
            <a:r>
              <a:rPr lang="en-GB" sz="1100" dirty="0"/>
              <a:t>An organ that pumps blood around the body in a double circulatory pump.</a:t>
            </a:r>
          </a:p>
          <a:p>
            <a:pPr marL="342900" lvl="0" indent="-342900" algn="just">
              <a:buFont typeface="+mj-lt"/>
              <a:buAutoNum type="arabicPeriod"/>
            </a:pPr>
            <a:r>
              <a:rPr lang="en-GB" sz="1100" dirty="0"/>
              <a:t>Blood enters the heart twice for one circuit around the body.</a:t>
            </a:r>
          </a:p>
          <a:p>
            <a:pPr marL="342900" lvl="0" indent="-342900" algn="just">
              <a:buFont typeface="+mj-lt"/>
              <a:buAutoNum type="arabicPeriod"/>
            </a:pPr>
            <a:r>
              <a:rPr lang="en-GB" sz="1100" dirty="0"/>
              <a:t>Body </a:t>
            </a:r>
            <a:r>
              <a:rPr lang="en-GB" sz="1100" dirty="0">
                <a:sym typeface="Wingdings" pitchFamily="2" charset="2"/>
              </a:rPr>
              <a:t></a:t>
            </a:r>
            <a:r>
              <a:rPr lang="en-GB" sz="1100" dirty="0"/>
              <a:t> Vena Cava </a:t>
            </a:r>
            <a:r>
              <a:rPr lang="en-GB" sz="1100" dirty="0">
                <a:sym typeface="Wingdings" pitchFamily="2" charset="2"/>
              </a:rPr>
              <a:t></a:t>
            </a:r>
            <a:r>
              <a:rPr lang="en-GB" sz="1100" dirty="0"/>
              <a:t> Right Atrium </a:t>
            </a:r>
            <a:r>
              <a:rPr lang="en-GB" sz="1100" dirty="0">
                <a:sym typeface="Wingdings" pitchFamily="2" charset="2"/>
              </a:rPr>
              <a:t></a:t>
            </a:r>
            <a:r>
              <a:rPr lang="en-GB" sz="1100" dirty="0"/>
              <a:t> Right Ventricle </a:t>
            </a:r>
            <a:r>
              <a:rPr lang="en-GB" sz="1100" dirty="0">
                <a:sym typeface="Wingdings" pitchFamily="2" charset="2"/>
              </a:rPr>
              <a:t></a:t>
            </a:r>
            <a:r>
              <a:rPr lang="en-GB" sz="1100" dirty="0"/>
              <a:t> Pulmonary Artery </a:t>
            </a:r>
            <a:r>
              <a:rPr lang="en-GB" sz="1100" dirty="0">
                <a:sym typeface="Wingdings" pitchFamily="2" charset="2"/>
              </a:rPr>
              <a:t></a:t>
            </a:r>
            <a:r>
              <a:rPr lang="en-GB" sz="1100" dirty="0"/>
              <a:t> Lungs </a:t>
            </a:r>
            <a:r>
              <a:rPr lang="en-GB" sz="1100" dirty="0">
                <a:sym typeface="Wingdings" pitchFamily="2" charset="2"/>
              </a:rPr>
              <a:t></a:t>
            </a:r>
            <a:r>
              <a:rPr lang="en-GB" sz="1100" dirty="0"/>
              <a:t> Pulmonary Vein </a:t>
            </a:r>
            <a:r>
              <a:rPr lang="en-GB" sz="1100" dirty="0">
                <a:sym typeface="Wingdings" pitchFamily="2" charset="2"/>
              </a:rPr>
              <a:t></a:t>
            </a:r>
            <a:r>
              <a:rPr lang="en-GB" sz="1100" dirty="0"/>
              <a:t> Left Atrium </a:t>
            </a:r>
            <a:r>
              <a:rPr lang="en-GB" sz="1100" dirty="0">
                <a:sym typeface="Wingdings" pitchFamily="2" charset="2"/>
              </a:rPr>
              <a:t></a:t>
            </a:r>
            <a:r>
              <a:rPr lang="en-GB" sz="1100" dirty="0"/>
              <a:t> Left Ventricle </a:t>
            </a:r>
            <a:r>
              <a:rPr lang="en-GB" sz="1100" dirty="0">
                <a:sym typeface="Wingdings" pitchFamily="2" charset="2"/>
              </a:rPr>
              <a:t></a:t>
            </a:r>
            <a:r>
              <a:rPr lang="en-GB" sz="1100" dirty="0"/>
              <a:t> Aorta </a:t>
            </a:r>
            <a:r>
              <a:rPr lang="en-GB" sz="1100" dirty="0">
                <a:sym typeface="Wingdings" pitchFamily="2" charset="2"/>
              </a:rPr>
              <a:t></a:t>
            </a:r>
            <a:r>
              <a:rPr lang="en-GB" sz="1100" dirty="0"/>
              <a:t> Body</a:t>
            </a:r>
          </a:p>
          <a:p>
            <a:pPr marL="342900" lvl="0" indent="-342900" algn="just">
              <a:buFont typeface="+mj-lt"/>
              <a:buAutoNum type="arabicPeriod"/>
            </a:pPr>
            <a:r>
              <a:rPr lang="en-GB" sz="1100" dirty="0"/>
              <a:t>Pumps blood to the lungs where gas exchange takes place.</a:t>
            </a:r>
          </a:p>
          <a:p>
            <a:pPr marL="342900" lvl="0" indent="-342900" algn="just">
              <a:buFont typeface="+mj-lt"/>
              <a:buAutoNum type="arabicPeriod"/>
            </a:pPr>
            <a:r>
              <a:rPr lang="en-GB" sz="1100" dirty="0"/>
              <a:t>Pumps blood around the rest of the body.</a:t>
            </a:r>
          </a:p>
          <a:p>
            <a:pPr marL="342900" lvl="0" indent="-342900" algn="just">
              <a:buFont typeface="+mj-lt"/>
              <a:buAutoNum type="arabicPeriod"/>
            </a:pPr>
            <a:r>
              <a:rPr lang="en-GB" sz="1100" dirty="0"/>
              <a:t>Transport oxygenated blood under high pressure away from the left ventricle of the heart.</a:t>
            </a:r>
          </a:p>
          <a:p>
            <a:pPr marL="342900" lvl="0" indent="-342900" algn="just">
              <a:buFont typeface="+mj-lt"/>
              <a:buAutoNum type="arabicPeriod"/>
            </a:pPr>
            <a:r>
              <a:rPr lang="en-GB" sz="1100" dirty="0"/>
              <a:t>Return deoxygenated blood from the body to the right atrium of the heart.</a:t>
            </a:r>
          </a:p>
          <a:p>
            <a:pPr marL="342900" lvl="0" indent="-342900" algn="just">
              <a:buFont typeface="+mj-lt"/>
              <a:buAutoNum type="arabicPeriod"/>
            </a:pPr>
            <a:r>
              <a:rPr lang="en-GB" sz="1100" dirty="0"/>
              <a:t>Transport deoxygenated blood from the heart to the lungs.</a:t>
            </a:r>
          </a:p>
          <a:p>
            <a:pPr marL="342900" lvl="0" indent="-342900" algn="just">
              <a:buFont typeface="+mj-lt"/>
              <a:buAutoNum type="arabicPeriod"/>
            </a:pPr>
            <a:r>
              <a:rPr lang="en-GB" sz="1100" dirty="0"/>
              <a:t>Transport oxygenated blood from the lungs to the heart.</a:t>
            </a:r>
          </a:p>
          <a:p>
            <a:pPr marL="342900" lvl="0" indent="-342900" algn="just">
              <a:buFont typeface="+mj-lt"/>
              <a:buAutoNum type="arabicPeriod"/>
            </a:pPr>
            <a:r>
              <a:rPr lang="en-GB" sz="1100" dirty="0"/>
              <a:t>Group of cells known as a pacemaker.</a:t>
            </a:r>
          </a:p>
          <a:p>
            <a:pPr marL="342900" lvl="0" indent="-342900" algn="just">
              <a:buFont typeface="+mj-lt"/>
              <a:buAutoNum type="arabicPeriod"/>
            </a:pPr>
            <a:r>
              <a:rPr lang="en-GB" sz="1100" dirty="0"/>
              <a:t>Right atrium.</a:t>
            </a:r>
          </a:p>
          <a:p>
            <a:pPr marL="342900" lvl="0" indent="-342900" algn="just">
              <a:buFont typeface="+mj-lt"/>
              <a:buAutoNum type="arabicPeriod"/>
            </a:pPr>
            <a:r>
              <a:rPr lang="en-GB" sz="1100" dirty="0"/>
              <a:t>Electrical devices used to correct irregularities in the heart rate.</a:t>
            </a:r>
          </a:p>
          <a:p>
            <a:pPr marL="342900" lvl="0" indent="-342900" algn="just">
              <a:buFont typeface="+mj-lt"/>
              <a:buAutoNum type="arabicPeriod"/>
            </a:pPr>
            <a:r>
              <a:rPr lang="en-GB" sz="1100" dirty="0"/>
              <a:t>Transport oxygenated blood under high pressure from the heart to the body.</a:t>
            </a:r>
          </a:p>
          <a:p>
            <a:pPr marL="342900" lvl="0" indent="-342900" algn="just">
              <a:buFont typeface="+mj-lt"/>
              <a:buAutoNum type="arabicPeriod"/>
            </a:pPr>
            <a:r>
              <a:rPr lang="en-GB" sz="1100" dirty="0"/>
              <a:t>Narrow lumen, thick elastic walls to withstand pressure.</a:t>
            </a:r>
          </a:p>
          <a:p>
            <a:pPr marL="342900" lvl="0" indent="-342900" algn="just">
              <a:buFont typeface="+mj-lt"/>
              <a:buAutoNum type="arabicPeriod"/>
            </a:pPr>
            <a:r>
              <a:rPr lang="en-GB" sz="1100" dirty="0"/>
              <a:t>Transport blood to cells.</a:t>
            </a:r>
          </a:p>
          <a:p>
            <a:pPr marL="342900" lvl="0" indent="-342900" algn="just">
              <a:buFont typeface="+mj-lt"/>
              <a:buAutoNum type="arabicPeriod"/>
            </a:pPr>
            <a:r>
              <a:rPr lang="en-GB" sz="1100" dirty="0"/>
              <a:t>Narrow so that blood cells pass through them one by one and have thin walls for a short diffusion pathway.</a:t>
            </a:r>
          </a:p>
          <a:p>
            <a:pPr marL="342900" lvl="0" indent="-342900" algn="just">
              <a:buFont typeface="+mj-lt"/>
              <a:buAutoNum type="arabicPeriod"/>
            </a:pPr>
            <a:r>
              <a:rPr lang="en-GB" sz="1100" dirty="0"/>
              <a:t>Transport deoxygenated blood under high pressure from the body to the heart.</a:t>
            </a:r>
          </a:p>
          <a:p>
            <a:pPr marL="342900" lvl="0" indent="-342900" algn="just">
              <a:buFont typeface="+mj-lt"/>
              <a:buAutoNum type="arabicPeriod"/>
            </a:pPr>
            <a:r>
              <a:rPr lang="en-GB" sz="1100" dirty="0"/>
              <a:t>Thin walls and large lumen due to low pressure.  They have valves to prevent backflow.</a:t>
            </a:r>
          </a:p>
          <a:p>
            <a:pPr marL="342900" lvl="0" indent="-342900" algn="just">
              <a:buFont typeface="+mj-lt"/>
              <a:buAutoNum type="arabicPeriod"/>
            </a:pPr>
            <a:r>
              <a:rPr lang="en-GB" sz="1100" dirty="0"/>
              <a:t>Rate of Blood Flow = Volume of Blood / Number of Minutes</a:t>
            </a:r>
          </a:p>
          <a:p>
            <a:pPr marL="342900" lvl="0" indent="-342900" algn="just">
              <a:buFont typeface="+mj-lt"/>
              <a:buAutoNum type="arabicPeriod"/>
            </a:pPr>
            <a:r>
              <a:rPr lang="en-GB" sz="1100" dirty="0"/>
              <a:t>A tissue made up of plasma in which red blood cells, white blood cells and platelets are suspended.</a:t>
            </a:r>
          </a:p>
          <a:p>
            <a:pPr marL="342900" lvl="0" indent="-342900" algn="just">
              <a:buFont typeface="+mj-lt"/>
              <a:buAutoNum type="arabicPeriod"/>
            </a:pPr>
            <a:r>
              <a:rPr lang="en-GB" sz="1100" dirty="0"/>
              <a:t>Plasma, red blood cells, white blood cells and platelets.</a:t>
            </a:r>
          </a:p>
          <a:p>
            <a:pPr marL="342900" lvl="0" indent="-342900" algn="just">
              <a:buFont typeface="+mj-lt"/>
              <a:buAutoNum type="arabicPeriod"/>
            </a:pPr>
            <a:r>
              <a:rPr lang="en-GB" sz="1100" dirty="0"/>
              <a:t>Transport blood cells and different substances such as hormones around the body.</a:t>
            </a:r>
          </a:p>
          <a:p>
            <a:pPr marL="342900" lvl="0" indent="-342900" algn="just">
              <a:buFont typeface="+mj-lt"/>
              <a:buAutoNum type="arabicPeriod"/>
            </a:pPr>
            <a:r>
              <a:rPr lang="en-GB" sz="1100" dirty="0"/>
              <a:t>Carbon dioxide, urea, hormones, products of digestion.</a:t>
            </a:r>
          </a:p>
          <a:p>
            <a:pPr marL="342900" lvl="0" indent="-342900" algn="just">
              <a:buFont typeface="+mj-lt"/>
              <a:buAutoNum type="arabicPeriod"/>
            </a:pPr>
            <a:r>
              <a:rPr lang="en-GB" sz="1100" dirty="0"/>
              <a:t>Transport oxygen around the body.</a:t>
            </a:r>
          </a:p>
          <a:p>
            <a:pPr marL="342900" lvl="0" indent="-342900" algn="just">
              <a:buFont typeface="+mj-lt"/>
              <a:buAutoNum type="arabicPeriod"/>
            </a:pPr>
            <a:r>
              <a:rPr lang="en-GB" sz="1100" dirty="0"/>
              <a:t>Defend the body from infection.</a:t>
            </a:r>
          </a:p>
          <a:p>
            <a:pPr marL="342900" lvl="0" indent="-342900" algn="just">
              <a:buFont typeface="+mj-lt"/>
              <a:buAutoNum type="arabicPeriod"/>
            </a:pPr>
            <a:r>
              <a:rPr lang="en-GB" sz="1100" dirty="0"/>
              <a:t>Phagocytosis, produce antibodies, produce antitoxins.</a:t>
            </a:r>
          </a:p>
          <a:p>
            <a:pPr marL="342900" lvl="0" indent="-342900" algn="just">
              <a:buFont typeface="+mj-lt"/>
              <a:buAutoNum type="arabicPeriod"/>
            </a:pPr>
            <a:r>
              <a:rPr lang="en-GB" sz="1100" dirty="0"/>
              <a:t>Clot blood.</a:t>
            </a:r>
          </a:p>
          <a:p>
            <a:pPr marL="342900" lvl="0" indent="-342900" algn="just">
              <a:buFont typeface="+mj-lt"/>
              <a:buAutoNum type="arabicPeriod"/>
            </a:pPr>
            <a:r>
              <a:rPr lang="en-GB" sz="1100" dirty="0"/>
              <a:t>Small fragments of cells without a nucleus.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heart?</a:t>
            </a:r>
          </a:p>
          <a:p>
            <a:pPr marL="228600" indent="-228600" algn="just">
              <a:buFont typeface="+mj-lt"/>
              <a:buAutoNum type="arabicPeriod"/>
            </a:pPr>
            <a:endParaRPr lang="en-GB" sz="1100" dirty="0"/>
          </a:p>
          <a:p>
            <a:pPr marL="228600" lvl="0" indent="-228600" algn="just">
              <a:buFont typeface="+mj-lt"/>
              <a:buAutoNum type="arabicPeriod"/>
            </a:pPr>
            <a:r>
              <a:rPr lang="en-GB" sz="1100" dirty="0"/>
              <a:t>Why is the heart known as a double pump?</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route of a blood cell through the heart?</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right ventricle?</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left ventricle?</a:t>
            </a:r>
          </a:p>
          <a:p>
            <a:pPr marL="228600" lvl="0" indent="-228600" algn="just">
              <a:buFont typeface="+mj-lt"/>
              <a:buAutoNum type="arabicPeriod"/>
            </a:pPr>
            <a:r>
              <a:rPr lang="en-GB" sz="1100" dirty="0"/>
              <a:t>What is the function of the aorta?</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vena cava?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pulmonary artery?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the pulmonary vein?</a:t>
            </a:r>
          </a:p>
          <a:p>
            <a:pPr marL="228600" indent="-228600" algn="just">
              <a:buFont typeface="+mj-lt"/>
              <a:buAutoNum type="arabicPeriod"/>
            </a:pPr>
            <a:endParaRPr lang="en-GB" sz="1100" dirty="0"/>
          </a:p>
          <a:p>
            <a:pPr marL="228600" lvl="0" indent="-228600" algn="just">
              <a:buFont typeface="+mj-lt"/>
              <a:buAutoNum type="arabicPeriod"/>
            </a:pPr>
            <a:r>
              <a:rPr lang="en-GB" sz="1100" dirty="0"/>
              <a:t>How is resting heart rate controlled?</a:t>
            </a:r>
          </a:p>
          <a:p>
            <a:pPr marL="228600" lvl="0" indent="-228600" algn="just">
              <a:buFont typeface="+mj-lt"/>
              <a:buAutoNum type="arabicPeriod"/>
            </a:pPr>
            <a:r>
              <a:rPr lang="en-GB" sz="1100" dirty="0"/>
              <a:t>Where is the natural pacemaker found?</a:t>
            </a:r>
          </a:p>
          <a:p>
            <a:pPr marL="228600" lvl="0" indent="-228600" algn="just">
              <a:buFont typeface="+mj-lt"/>
              <a:buAutoNum type="arabicPeriod"/>
            </a:pPr>
            <a:r>
              <a:rPr lang="en-GB" sz="1100" dirty="0"/>
              <a:t>What are artificial pacemakers?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the arteries?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arteries adapted for the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capillaries?</a:t>
            </a:r>
          </a:p>
          <a:p>
            <a:pPr marL="228600" lvl="0" indent="-228600" algn="just">
              <a:buFont typeface="+mj-lt"/>
              <a:buAutoNum type="arabicPeriod"/>
            </a:pPr>
            <a:r>
              <a:rPr lang="en-GB" sz="1100" dirty="0"/>
              <a:t>How are capillaries adapted for their function?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veins?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are the veins adapted for their function?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we calculate rate of blood flow?</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blood?</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the components of blood?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plasma?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transported in blood plasma?</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function of red blood cells?</a:t>
            </a:r>
          </a:p>
          <a:p>
            <a:pPr marL="228600" lvl="0" indent="-228600" algn="just">
              <a:buFont typeface="+mj-lt"/>
              <a:buAutoNum type="arabicPeriod"/>
            </a:pPr>
            <a:r>
              <a:rPr lang="en-GB" sz="1100" dirty="0"/>
              <a:t>What is the function of white blood cells?</a:t>
            </a:r>
          </a:p>
          <a:p>
            <a:pPr marL="228600" lvl="0" indent="-228600" algn="just">
              <a:buFont typeface="+mj-lt"/>
              <a:buAutoNum type="arabicPeriod"/>
            </a:pPr>
            <a:r>
              <a:rPr lang="en-GB" sz="1100" dirty="0"/>
              <a:t>How do WBC defend from infection?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function of platelets?</a:t>
            </a:r>
          </a:p>
          <a:p>
            <a:pPr marL="228600" lvl="0" indent="-228600" algn="just">
              <a:buFont typeface="+mj-lt"/>
              <a:buAutoNum type="arabicPeriod"/>
            </a:pPr>
            <a:r>
              <a:rPr lang="en-GB" sz="1100" dirty="0"/>
              <a:t>What are platelets?</a:t>
            </a:r>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64257"/>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B4: Organisation: Heart</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56D92A-DC1D-BC4B-9724-3880E8271721}"/>
              </a:ext>
            </a:extLst>
          </p:cNvPr>
          <p:cNvSpPr/>
          <p:nvPr/>
        </p:nvSpPr>
        <p:spPr>
          <a:xfrm>
            <a:off x="401699" y="393968"/>
            <a:ext cx="1154483" cy="369332"/>
          </a:xfrm>
          <a:prstGeom prst="rect">
            <a:avLst/>
          </a:prstGeom>
        </p:spPr>
        <p:txBody>
          <a:bodyPr wrap="none">
            <a:spAutoFit/>
          </a:bodyPr>
          <a:lstStyle/>
          <a:p>
            <a:r>
              <a:rPr lang="en-US" b="1" dirty="0">
                <a:latin typeface="Calibri" panose="020F0502020204030204" pitchFamily="34" charset="0"/>
                <a:cs typeface="Times New Roman" panose="02020603050405020304" pitchFamily="18" charset="0"/>
              </a:rPr>
              <a:t>and Blood</a:t>
            </a:r>
            <a:endParaRPr lang="en-US" dirty="0"/>
          </a:p>
        </p:txBody>
      </p:sp>
    </p:spTree>
    <p:extLst>
      <p:ext uri="{BB962C8B-B14F-4D97-AF65-F5344CB8AC3E}">
        <p14:creationId xmlns:p14="http://schemas.microsoft.com/office/powerpoint/2010/main" val="487955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 non-infectious disease that can’t be caught from another person.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Something that explains how one factor influences another</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Poor diet, smoking and lack of exercise</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Obesity</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 and alcohol</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Being overweight with a BMI over 25</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Arthritis, diabetes, high blood pressure, strokes</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Carcinogens and ionising radiation</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 non-communicable disease that is caused by a change in cells that leads to uncontrolled growth and division.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Growths of abnormal cells which are contained within one area by a membrane.  They do not invade other parts of the body.</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Growths of abnormal cells which invade neighbouring tissues and spread to other parts of the body in the blood where they form secondary tumours.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Cells break off and travel in the blood.</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Benign tumours do not invade, malignant do.</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It raises blood pressure, increases cholesterol and leads to thickening of the artery walls. </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chemicals in smoke can cause mutations leading to uncontrolled growth of cells.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Smoking damages the alveoli causing the surface area to decrease.  This causes shortness of breath.</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Chemicals in the smoke damage the cilia which causes mucus production to increase, this causes shortness of breath and increased risk of infection.</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a non-communicable disease?</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a casual mechanism?</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cardiovascular disease?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type 2 diabetes?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the risk factors of lung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risk factors can affect an unborn baby?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meant by obesity?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diseases are linked to obesity?</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risk factors of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cancer?</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benign tumours?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are malignant tumours?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cancer travel around the body?</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difference between a malignant and benign tumour?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heart disease?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lung cancer?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emphysema?</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Why can smoking increase the risk of lung infections?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99989"/>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B7: Non-Communicable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CA4C27E-9FA4-0846-AF71-779198FA7F00}"/>
              </a:ext>
            </a:extLst>
          </p:cNvPr>
          <p:cNvSpPr/>
          <p:nvPr/>
        </p:nvSpPr>
        <p:spPr>
          <a:xfrm>
            <a:off x="416329" y="393968"/>
            <a:ext cx="914033" cy="369332"/>
          </a:xfrm>
          <a:prstGeom prst="rect">
            <a:avLst/>
          </a:prstGeom>
        </p:spPr>
        <p:txBody>
          <a:bodyPr wrap="none">
            <a:spAutoFit/>
          </a:bodyPr>
          <a:lstStyle/>
          <a:p>
            <a:r>
              <a:rPr lang="en-US" altLang="en-US" b="1" dirty="0">
                <a:latin typeface="Calibri" panose="020F0502020204030204" pitchFamily="34" charset="0"/>
                <a:ea typeface="Calibri" panose="020F0502020204030204" pitchFamily="34" charset="0"/>
                <a:cs typeface="Times New Roman" panose="02020603050405020304" pitchFamily="18" charset="0"/>
              </a:rPr>
              <a:t>Disease</a:t>
            </a:r>
            <a:endParaRPr lang="en-US" dirty="0"/>
          </a:p>
        </p:txBody>
      </p:sp>
    </p:spTree>
    <p:extLst>
      <p:ext uri="{BB962C8B-B14F-4D97-AF65-F5344CB8AC3E}">
        <p14:creationId xmlns:p14="http://schemas.microsoft.com/office/powerpoint/2010/main" val="211935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Carbon Dioxide + Water  Glucose + Oxygen</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12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6CO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+ 6H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 </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C</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12</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6</a:t>
            </a: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+ 6O</a:t>
            </a:r>
            <a:r>
              <a:rPr lang="en-US"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It is an endothermic reaction in which energy is transferred from the environment to the chloroplasts by light.</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Temperature, Light Intensity, Carbon Dioxide Concentration, Amount of Chlorophyll</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As temperature rises the rate of photosynthesis increases, when temperature becomes too high enzymes are denatured and so rate of photosynthesis decreases until it stops completely.</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brighter the light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greater the concentration of carbon dioxide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more chlorophyll the greater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Place the plant underwater and measure the volume of oxygen made or count the number of bubbles in a given time.  The more gas made, the faster the rate of photosynthesis.</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Boil in ethanol to destroy waxy cuticle and remove the colour.  Then add iodine to the leaf.  If the iodine turns blue it contains starch.</a:t>
            </a:r>
          </a:p>
          <a:p>
            <a:pPr marL="228600" lvl="0" indent="-228600" algn="just" defTabSz="914400" eaLnBrk="0" fontAlgn="base" hangingPunct="0">
              <a:spcBef>
                <a:spcPct val="0"/>
              </a:spcBef>
              <a:spcAft>
                <a:spcPct val="0"/>
              </a:spcAf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Chloroplast</a:t>
            </a:r>
          </a:p>
          <a:p>
            <a:pPr marL="228600" lvl="0" indent="-228600" algn="just" defTabSz="914400" eaLnBrk="0" fontAlgn="base" hangingPunct="0">
              <a:spcBef>
                <a:spcPct val="0"/>
              </a:spcBef>
              <a:spcAft>
                <a:spcPct val="0"/>
              </a:spcAf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word equation  for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carbon dioxide?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water?</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oxygen?</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formula for glucose?</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the balanced symbol equation for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is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factors affect the rate of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temperature affect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light intensity affect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carbon dioxide concentration affect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does the amount of chlorophyll affect photosynthesis?</a:t>
            </a: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can you measure the rate of photosynthesis?</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How can you test if a plant for starch?</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228600" lvl="0" indent="-228600" algn="just" defTabSz="914400" eaLnBrk="0" fontAlgn="base" hangingPunct="0">
              <a:spcBef>
                <a:spcPct val="0"/>
              </a:spcBef>
              <a:spcAft>
                <a:spcPct val="0"/>
              </a:spcAft>
              <a:buFont typeface="+mj-lt"/>
              <a:buAutoNum type="arabicPeriod"/>
            </a:pPr>
            <a:r>
              <a:rPr lang="en-US" altLang="en-US" sz="1100" dirty="0">
                <a:latin typeface="Calibri" panose="020F0502020204030204" pitchFamily="34" charset="0"/>
                <a:ea typeface="Calibri" panose="020F0502020204030204" pitchFamily="34" charset="0"/>
                <a:cs typeface="Calibri" panose="020F0502020204030204" pitchFamily="34" charset="0"/>
              </a:rPr>
              <a:t>What cell part is needed for photosynthesis to take place?</a:t>
            </a:r>
          </a:p>
          <a:p>
            <a:pPr marL="228600" lvl="0" indent="-228600" algn="just" defTabSz="914400" eaLnBrk="0" fontAlgn="base" hangingPunct="0">
              <a:spcBef>
                <a:spcPct val="0"/>
              </a:spcBef>
              <a:spcAft>
                <a:spcPct val="0"/>
              </a:spcAft>
              <a:buFont typeface="+mj-lt"/>
              <a:buAutoNum type="arabicPeriod"/>
            </a:pPr>
            <a:endParaRPr lang="en-US" altLang="en-US" sz="11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41469"/>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B8: Photosynthesis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218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2"/>
          <a:ext cx="6486332" cy="946251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B1 Cell Structure and Transport </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how a ___________ cell is adapted for its function.</a:t>
                      </a:r>
                    </a:p>
                  </a:txBody>
                  <a:tcPr anchor="ctr"/>
                </a:tc>
                <a:extLst>
                  <a:ext uri="{0D108BD9-81ED-4DB2-BD59-A6C34878D82A}">
                    <a16:rowId xmlns:a16="http://schemas.microsoft.com/office/drawing/2014/main" val="319181968"/>
                  </a:ext>
                </a:extLst>
              </a:tr>
              <a:tr h="3716918">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any of the following specialised cells:</a:t>
                      </a:r>
                    </a:p>
                    <a:p>
                      <a:pPr marL="285750" indent="-285750">
                        <a:buFont typeface="Arial" panose="020B0604020202020204" pitchFamily="34" charset="0"/>
                        <a:buChar char="•"/>
                      </a:pPr>
                      <a:r>
                        <a:rPr lang="en-US" dirty="0"/>
                        <a:t>Sperm Cell</a:t>
                      </a:r>
                    </a:p>
                    <a:p>
                      <a:pPr marL="285750" indent="-285750">
                        <a:buFont typeface="Arial" panose="020B0604020202020204" pitchFamily="34" charset="0"/>
                        <a:buChar char="•"/>
                      </a:pPr>
                      <a:r>
                        <a:rPr lang="en-US" dirty="0"/>
                        <a:t>Nerve Cell</a:t>
                      </a:r>
                    </a:p>
                    <a:p>
                      <a:pPr marL="285750" indent="-285750">
                        <a:buFont typeface="Arial" panose="020B0604020202020204" pitchFamily="34" charset="0"/>
                        <a:buChar char="•"/>
                      </a:pPr>
                      <a:r>
                        <a:rPr lang="en-US" dirty="0"/>
                        <a:t>Muscle Cell</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Red Blood Cell</a:t>
                      </a:r>
                    </a:p>
                    <a:p>
                      <a:pPr marL="285750" indent="-285750">
                        <a:buFont typeface="Arial" panose="020B0604020202020204" pitchFamily="34" charset="0"/>
                        <a:buChar char="•"/>
                      </a:pPr>
                      <a:r>
                        <a:rPr lang="en-US" dirty="0"/>
                        <a:t>Root Hair Cell</a:t>
                      </a:r>
                    </a:p>
                    <a:p>
                      <a:pPr marL="285750" indent="-285750">
                        <a:buFont typeface="Arial" panose="020B0604020202020204" pitchFamily="34" charset="0"/>
                        <a:buChar char="•"/>
                      </a:pPr>
                      <a:r>
                        <a:rPr lang="en-US" dirty="0"/>
                        <a:t>Xylem</a:t>
                      </a:r>
                    </a:p>
                    <a:p>
                      <a:pPr marL="285750" indent="-285750">
                        <a:buFont typeface="Arial" panose="020B0604020202020204" pitchFamily="34" charset="0"/>
                        <a:buChar char="•"/>
                      </a:pPr>
                      <a:r>
                        <a:rPr lang="en-US" dirty="0"/>
                        <a:t>Phloem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function (job) of the specialised cell.</a:t>
                      </a:r>
                    </a:p>
                    <a:p>
                      <a:pPr marL="342900" indent="-342900">
                        <a:buFont typeface="+mj-lt"/>
                        <a:buAutoNum type="arabicPeriod"/>
                      </a:pPr>
                      <a:r>
                        <a:rPr lang="en-US" dirty="0"/>
                        <a:t>Describe an adaptation that the cell has.</a:t>
                      </a:r>
                    </a:p>
                    <a:p>
                      <a:pPr marL="342900" indent="-342900">
                        <a:buFont typeface="+mj-lt"/>
                        <a:buAutoNum type="arabicPeriod"/>
                      </a:pPr>
                      <a:r>
                        <a:rPr lang="en-US" dirty="0"/>
                        <a:t>Explain how this adaptation helps the cell complete its function.</a:t>
                      </a:r>
                    </a:p>
                    <a:p>
                      <a:pPr marL="342900" indent="-342900" algn="just">
                        <a:buFont typeface="+mj-lt"/>
                        <a:buAutoNum type="arabicPeriod"/>
                      </a:pPr>
                      <a:r>
                        <a:rPr lang="en-US" dirty="0"/>
                        <a:t>Continue to describe another adaptation the cell has and explain how this helps complete its function until you can think of no more adaptations. </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If you are explaining why a cell has lots of mitochondria use the following phrase:</a:t>
                      </a:r>
                    </a:p>
                    <a:p>
                      <a:pPr marL="0" indent="0" algn="ctr">
                        <a:buFont typeface="+mj-lt"/>
                        <a:buNone/>
                      </a:pPr>
                      <a:endParaRPr lang="en-US" b="1" dirty="0"/>
                    </a:p>
                    <a:p>
                      <a:pPr marL="0" indent="0" algn="ctr">
                        <a:buFont typeface="+mj-lt"/>
                        <a:buNone/>
                      </a:pPr>
                      <a:r>
                        <a:rPr lang="en-US" b="1" dirty="0"/>
                        <a:t>“The cell has lots of mitochondria, for respiration, to release more energy”</a:t>
                      </a:r>
                    </a:p>
                    <a:p>
                      <a:pPr marL="0" indent="0" algn="l">
                        <a:buFont typeface="+mj-lt"/>
                        <a:buNone/>
                      </a:pPr>
                      <a:endParaRPr lang="en-US" dirty="0"/>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l">
                        <a:buFont typeface="+mj-lt"/>
                        <a:buNone/>
                      </a:pPr>
                      <a:r>
                        <a:rPr lang="en-US" b="1" dirty="0"/>
                        <a:t>Explain how a sperm cell is adapted for its function.</a:t>
                      </a:r>
                    </a:p>
                    <a:p>
                      <a:pPr marL="0" indent="0" algn="l">
                        <a:buFont typeface="+mj-lt"/>
                        <a:buNone/>
                      </a:pPr>
                      <a:endParaRPr lang="en-US" dirty="0"/>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i="1" dirty="0"/>
                        <a:t>The function of the sperm cell is to </a:t>
                      </a:r>
                      <a:r>
                        <a:rPr lang="en-GB" sz="1400" i="1" dirty="0"/>
                        <a:t>carry the father’s genetic information and fertilise the egg. Adaptations the sperm cell have include that it is streamlined to reduce the cells energy requirements to travel to the egg.  Another adaptation is that the nucleus contains 1 set of chromosomes, this preserves the chromosome number when the egg is fertilised.  A third adaptation is that the sperm cell has an acrosome that contains digestive enzymes that enables the sperm cell to penetrate the egg.  Finally, the sperm cell has lots of mitochondria, for respiration, to release more energy for the cell.</a:t>
                      </a:r>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the following cells are adapted for their function: nerve cell, muscle cell, red blood cell, root hair cell, xylem and phloem</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129491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433115669"/>
              </p:ext>
            </p:extLst>
          </p:nvPr>
        </p:nvGraphicFramePr>
        <p:xfrm>
          <a:off x="153954" y="275252"/>
          <a:ext cx="6486332" cy="9456595"/>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B2 Cell Division</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Stem cells can be used to treat diseases such as ________.  Evaluate the use of adult and embryonic stem cells to treat  ___________.</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disease that can be treated using stem cells including:</a:t>
                      </a:r>
                    </a:p>
                    <a:p>
                      <a:pPr marL="285750" indent="-285750">
                        <a:buFont typeface="Arial" panose="020B0604020202020204" pitchFamily="34" charset="0"/>
                        <a:buChar char="•"/>
                      </a:pPr>
                      <a:r>
                        <a:rPr lang="en-US" dirty="0"/>
                        <a:t>Paralysis</a:t>
                      </a:r>
                    </a:p>
                    <a:p>
                      <a:pPr marL="285750" indent="-285750">
                        <a:buFont typeface="Arial" panose="020B0604020202020204" pitchFamily="34" charset="0"/>
                        <a:buChar char="•"/>
                      </a:pPr>
                      <a:r>
                        <a:rPr lang="en-US" dirty="0"/>
                        <a:t>Diabetes</a:t>
                      </a:r>
                    </a:p>
                    <a:p>
                      <a:pPr marL="285750" indent="-285750">
                        <a:buFont typeface="Arial" panose="020B0604020202020204" pitchFamily="34" charset="0"/>
                        <a:buChar char="•"/>
                      </a:pPr>
                      <a:r>
                        <a:rPr lang="en-US" dirty="0"/>
                        <a:t>Cancer</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the advantages of adult stem cells </a:t>
                      </a:r>
                    </a:p>
                    <a:p>
                      <a:pPr marL="342900" indent="-342900">
                        <a:buFont typeface="+mj-lt"/>
                        <a:buAutoNum type="arabicPeriod"/>
                      </a:pPr>
                      <a:r>
                        <a:rPr lang="en-US" dirty="0"/>
                        <a:t>Describe the disadvantages of adult stem cells</a:t>
                      </a:r>
                    </a:p>
                    <a:p>
                      <a:pPr marL="342900" indent="-342900">
                        <a:buFont typeface="+mj-lt"/>
                        <a:buAutoNum type="arabicPeriod"/>
                      </a:pPr>
                      <a:r>
                        <a:rPr lang="en-US" dirty="0"/>
                        <a:t>Describe the advantages of embryonic stem cells</a:t>
                      </a:r>
                    </a:p>
                    <a:p>
                      <a:pPr marL="342900" indent="-342900">
                        <a:buFont typeface="+mj-lt"/>
                        <a:buAutoNum type="arabicPeriod"/>
                      </a:pPr>
                      <a:r>
                        <a:rPr lang="en-US" dirty="0"/>
                        <a:t>Describe the disadvantages of embryonic stem cells</a:t>
                      </a:r>
                    </a:p>
                    <a:p>
                      <a:pPr marL="342900" indent="-342900">
                        <a:buFont typeface="+mj-lt"/>
                        <a:buAutoNum type="arabicPeriod"/>
                      </a:pPr>
                      <a:r>
                        <a:rPr lang="en-US" dirty="0"/>
                        <a:t>State a conclusion</a:t>
                      </a:r>
                    </a:p>
                    <a:p>
                      <a:pPr marL="342900" indent="-342900">
                        <a:buFont typeface="+mj-lt"/>
                        <a:buAutoNum type="arabicPeriod"/>
                      </a:pPr>
                      <a:r>
                        <a:rPr lang="en-US" dirty="0"/>
                        <a:t>Give at least 1 statement to support your conclusion</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If they give you information in the exam question interpret it and discuss it, but make sure that you use your own knowledge as well. This is important as you won't get many marks (if any) by just repeating what they have given you in the question.</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Evaluate the use of stem cells from a patient’s own bone marrow instead of stem cells from an embryo.</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Advantages of stem cells from a patients own bone marrow include that the patient can give consent for the procedure to take place, which removes any ethical issues.  As well as this the procedure is well tested and relatively safe.  However, disadvantages of using stem cells from bone marrow include that the procedure is painful and can cause infection.  The advantages of using stem cells from an embryo include that it is a painless procedure that can treat many diseases.  However, disadvantages of using stem cells from embryos include it is an unreliable procedure that causes death to the embryo that poses ethical issues as the embryo can’t give consent.  In conclusion I think that __________ because _____</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Construct your own conclusion for this model answer.  </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656692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264345515"/>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B3 Digestion</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Describe how _______ is digested.</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to test for:</a:t>
                      </a:r>
                    </a:p>
                    <a:p>
                      <a:pPr marL="285750" indent="-285750">
                        <a:buFont typeface="Arial" panose="020B0604020202020204" pitchFamily="34" charset="0"/>
                        <a:buChar char="•"/>
                      </a:pPr>
                      <a:r>
                        <a:rPr lang="en-US" dirty="0"/>
                        <a:t>Protein</a:t>
                      </a:r>
                    </a:p>
                    <a:p>
                      <a:pPr marL="285750" indent="-285750">
                        <a:buFont typeface="Arial" panose="020B0604020202020204" pitchFamily="34" charset="0"/>
                        <a:buChar char="•"/>
                      </a:pPr>
                      <a:r>
                        <a:rPr lang="en-US" dirty="0"/>
                        <a:t>Starch</a:t>
                      </a:r>
                    </a:p>
                    <a:p>
                      <a:pPr marL="285750" indent="-285750">
                        <a:buFont typeface="Arial" panose="020B0604020202020204" pitchFamily="34" charset="0"/>
                        <a:buChar char="•"/>
                      </a:pPr>
                      <a:r>
                        <a:rPr lang="en-US" dirty="0"/>
                        <a:t>Fat</a:t>
                      </a:r>
                    </a:p>
                    <a:p>
                      <a:pPr marL="285750" indent="-285750">
                        <a:buFont typeface="Arial" panose="020B0604020202020204" pitchFamily="34" charset="0"/>
                        <a:buChar char="•"/>
                      </a:pPr>
                      <a:r>
                        <a:rPr lang="en-US" dirty="0"/>
                        <a:t>A combination of some/all of them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mechanical digestion in the mouth.</a:t>
                      </a:r>
                    </a:p>
                    <a:p>
                      <a:pPr marL="342900" indent="-342900">
                        <a:buFont typeface="+mj-lt"/>
                        <a:buAutoNum type="arabicPeriod"/>
                      </a:pPr>
                      <a:r>
                        <a:rPr lang="en-US" dirty="0"/>
                        <a:t>Identify the enzyme that helps digest it.</a:t>
                      </a:r>
                    </a:p>
                    <a:p>
                      <a:pPr marL="342900" indent="-342900">
                        <a:buFont typeface="+mj-lt"/>
                        <a:buAutoNum type="arabicPeriod"/>
                      </a:pPr>
                      <a:r>
                        <a:rPr lang="en-US" dirty="0"/>
                        <a:t>Identify where  in the body this enzyme digests the molecule.</a:t>
                      </a:r>
                    </a:p>
                    <a:p>
                      <a:pPr marL="342900" indent="-342900" algn="just">
                        <a:buFont typeface="+mj-lt"/>
                        <a:buAutoNum type="arabicPeriod"/>
                      </a:pPr>
                      <a:r>
                        <a:rPr lang="en-US" dirty="0"/>
                        <a:t>Identify what the food substance is broken down into.</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with your enzyme names and sites of digestion. It is easy to mix up where the enzyme is made and where the enzyme acts. For examples enzymes made by the pancreas digest food in the small intestine.</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how protein is digested.</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The protein is firstly broken down mechanically into smaller pieces by chewing in the mouth before the food is swallowed. Protease enzymes break down the protein in the stomach and small intestine. The protein is broken down into amino acids.</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starch, fat and a combination of all three are broken down.</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563901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nvGraphicFramePr>
        <p:xfrm>
          <a:off x="153954" y="275255"/>
          <a:ext cx="6486332" cy="9385206"/>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B3 Digestion</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Explain how bile helps the digestion of fats.</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Describe the roles of the liver and the pancreas in digestion.</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0" i="0" u="none" strike="noStrike" kern="1200" dirty="0">
                          <a:solidFill>
                            <a:schemeClr val="tx1"/>
                          </a:solidFill>
                          <a:effectLst/>
                          <a:latin typeface="+mn-lt"/>
                          <a:ea typeface="+mn-ea"/>
                          <a:cs typeface="+mn-cs"/>
                        </a:rPr>
                        <a:t>Explain the ‘lock and key theory’ of enzyme action.</a:t>
                      </a:r>
                      <a:endParaRPr lang="en-GB" sz="1350" b="0" i="1"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616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how bile helps the digestion of fats.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Bile is </a:t>
                      </a:r>
                      <a:r>
                        <a:rPr lang="en-GB" sz="1350" b="1" i="1" kern="1200" dirty="0">
                          <a:solidFill>
                            <a:schemeClr val="tx1"/>
                          </a:solidFill>
                          <a:effectLst/>
                          <a:latin typeface="+mn-lt"/>
                          <a:ea typeface="+mn-ea"/>
                          <a:cs typeface="+mn-cs"/>
                        </a:rPr>
                        <a:t>alkaline </a:t>
                      </a:r>
                      <a:r>
                        <a:rPr lang="en-GB" sz="1350" i="1" kern="1200" dirty="0">
                          <a:solidFill>
                            <a:schemeClr val="tx1"/>
                          </a:solidFill>
                          <a:effectLst/>
                          <a:latin typeface="+mn-lt"/>
                          <a:ea typeface="+mn-ea"/>
                          <a:cs typeface="+mn-cs"/>
                        </a:rPr>
                        <a:t>and so </a:t>
                      </a:r>
                      <a:r>
                        <a:rPr lang="en-GB" sz="1350" b="1" i="1" kern="1200" dirty="0">
                          <a:solidFill>
                            <a:schemeClr val="tx1"/>
                          </a:solidFill>
                          <a:effectLst/>
                          <a:latin typeface="+mn-lt"/>
                          <a:ea typeface="+mn-ea"/>
                          <a:cs typeface="+mn-cs"/>
                        </a:rPr>
                        <a:t>neutralises</a:t>
                      </a:r>
                      <a:r>
                        <a:rPr lang="en-GB" sz="1350" i="1" kern="1200" dirty="0">
                          <a:solidFill>
                            <a:schemeClr val="tx1"/>
                          </a:solidFill>
                          <a:effectLst/>
                          <a:latin typeface="+mn-lt"/>
                          <a:ea typeface="+mn-ea"/>
                          <a:cs typeface="+mn-cs"/>
                        </a:rPr>
                        <a:t> the digestive juices in the small intestine. It also </a:t>
                      </a:r>
                      <a:r>
                        <a:rPr lang="en-GB" sz="1350" b="1" i="1" kern="1200" dirty="0">
                          <a:solidFill>
                            <a:schemeClr val="tx1"/>
                          </a:solidFill>
                          <a:effectLst/>
                          <a:latin typeface="+mn-lt"/>
                          <a:ea typeface="+mn-ea"/>
                          <a:cs typeface="+mn-cs"/>
                        </a:rPr>
                        <a:t>emulsifies fats </a:t>
                      </a:r>
                      <a:r>
                        <a:rPr lang="en-GB" sz="1350" i="1" kern="1200" dirty="0">
                          <a:solidFill>
                            <a:schemeClr val="tx1"/>
                          </a:solidFill>
                          <a:effectLst/>
                          <a:latin typeface="+mn-lt"/>
                          <a:ea typeface="+mn-ea"/>
                          <a:cs typeface="+mn-cs"/>
                        </a:rPr>
                        <a:t>which gives them a </a:t>
                      </a:r>
                      <a:r>
                        <a:rPr lang="en-GB" sz="1350" b="1" i="1" kern="1200" dirty="0">
                          <a:solidFill>
                            <a:schemeClr val="tx1"/>
                          </a:solidFill>
                          <a:effectLst/>
                          <a:latin typeface="+mn-lt"/>
                          <a:ea typeface="+mn-ea"/>
                          <a:cs typeface="+mn-cs"/>
                        </a:rPr>
                        <a:t>larger surface area</a:t>
                      </a:r>
                      <a:r>
                        <a:rPr lang="en-GB" sz="1350" i="1" kern="1200" dirty="0">
                          <a:solidFill>
                            <a:schemeClr val="tx1"/>
                          </a:solidFill>
                          <a:effectLst/>
                          <a:latin typeface="+mn-lt"/>
                          <a:ea typeface="+mn-ea"/>
                          <a:cs typeface="+mn-cs"/>
                        </a:rPr>
                        <a:t>.  This means that enzymes work more efficiently.</a:t>
                      </a:r>
                    </a:p>
                  </a:txBody>
                  <a:tcPr anchor="ctr"/>
                </a:tc>
                <a:extLst>
                  <a:ext uri="{0D108BD9-81ED-4DB2-BD59-A6C34878D82A}">
                    <a16:rowId xmlns:a16="http://schemas.microsoft.com/office/drawing/2014/main" val="971397409"/>
                  </a:ext>
                </a:extLst>
              </a:tr>
              <a:tr h="20616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the roles of the liver and the pancreas in digestion.</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0" u="none" strike="noStrike" kern="1200" dirty="0">
                          <a:solidFill>
                            <a:schemeClr val="tx1"/>
                          </a:solidFill>
                          <a:effectLst/>
                          <a:latin typeface="+mn-lt"/>
                          <a:ea typeface="+mn-ea"/>
                          <a:cs typeface="+mn-cs"/>
                        </a:rPr>
                        <a:t>The liver produces </a:t>
                      </a:r>
                      <a:r>
                        <a:rPr lang="en-GB" sz="1350" b="1" i="0" u="none" strike="noStrike" kern="1200" dirty="0">
                          <a:solidFill>
                            <a:schemeClr val="tx1"/>
                          </a:solidFill>
                          <a:effectLst/>
                          <a:latin typeface="+mn-lt"/>
                          <a:ea typeface="+mn-ea"/>
                          <a:cs typeface="+mn-cs"/>
                        </a:rPr>
                        <a:t>bile </a:t>
                      </a:r>
                      <a:r>
                        <a:rPr lang="en-GB" sz="1350" b="0" i="0" u="none" strike="noStrike" kern="1200" dirty="0">
                          <a:solidFill>
                            <a:schemeClr val="tx1"/>
                          </a:solidFill>
                          <a:effectLst/>
                          <a:latin typeface="+mn-lt"/>
                          <a:ea typeface="+mn-ea"/>
                          <a:cs typeface="+mn-cs"/>
                        </a:rPr>
                        <a:t>which is </a:t>
                      </a:r>
                      <a:r>
                        <a:rPr lang="en-GB" sz="1350" b="1" i="0" u="none" strike="noStrike" kern="1200" dirty="0">
                          <a:solidFill>
                            <a:schemeClr val="tx1"/>
                          </a:solidFill>
                          <a:effectLst/>
                          <a:latin typeface="+mn-lt"/>
                          <a:ea typeface="+mn-ea"/>
                          <a:cs typeface="+mn-cs"/>
                        </a:rPr>
                        <a:t>alkaline</a:t>
                      </a:r>
                      <a:r>
                        <a:rPr lang="en-GB" sz="1350" b="0" i="0" u="none" strike="noStrike" kern="1200" dirty="0">
                          <a:solidFill>
                            <a:schemeClr val="tx1"/>
                          </a:solidFill>
                          <a:effectLst/>
                          <a:latin typeface="+mn-lt"/>
                          <a:ea typeface="+mn-ea"/>
                          <a:cs typeface="+mn-cs"/>
                        </a:rPr>
                        <a:t> and neutralises digestive juices. It also </a:t>
                      </a:r>
                      <a:r>
                        <a:rPr lang="en-GB" sz="1350" b="1" i="0" u="none" strike="noStrike" kern="1200" dirty="0">
                          <a:solidFill>
                            <a:schemeClr val="tx1"/>
                          </a:solidFill>
                          <a:effectLst/>
                          <a:latin typeface="+mn-lt"/>
                          <a:ea typeface="+mn-ea"/>
                          <a:cs typeface="+mn-cs"/>
                        </a:rPr>
                        <a:t>emulsifies fats </a:t>
                      </a:r>
                      <a:r>
                        <a:rPr lang="en-GB" sz="1350" b="0" i="0" u="none" strike="noStrike" kern="1200" dirty="0">
                          <a:solidFill>
                            <a:schemeClr val="tx1"/>
                          </a:solidFill>
                          <a:effectLst/>
                          <a:latin typeface="+mn-lt"/>
                          <a:ea typeface="+mn-ea"/>
                          <a:cs typeface="+mn-cs"/>
                        </a:rPr>
                        <a:t>which increases its surface area. The </a:t>
                      </a:r>
                      <a:r>
                        <a:rPr lang="en-GB" sz="1350" b="1" i="0" u="none" strike="noStrike" kern="1200" dirty="0">
                          <a:solidFill>
                            <a:schemeClr val="tx1"/>
                          </a:solidFill>
                          <a:effectLst/>
                          <a:latin typeface="+mn-lt"/>
                          <a:ea typeface="+mn-ea"/>
                          <a:cs typeface="+mn-cs"/>
                        </a:rPr>
                        <a:t>pancreas produces digestive enzymes</a:t>
                      </a:r>
                      <a:r>
                        <a:rPr lang="en-GB" sz="1350" b="0" i="0" u="none" strike="noStrike" kern="1200" dirty="0">
                          <a:solidFill>
                            <a:schemeClr val="tx1"/>
                          </a:solidFill>
                          <a:effectLst/>
                          <a:latin typeface="+mn-lt"/>
                          <a:ea typeface="+mn-ea"/>
                          <a:cs typeface="+mn-cs"/>
                        </a:rPr>
                        <a:t> such as  protease, lipase and amylase.</a:t>
                      </a:r>
                    </a:p>
                  </a:txBody>
                  <a:tcPr anchor="ctr"/>
                </a:tc>
                <a:extLst>
                  <a:ext uri="{0D108BD9-81ED-4DB2-BD59-A6C34878D82A}">
                    <a16:rowId xmlns:a16="http://schemas.microsoft.com/office/drawing/2014/main" val="368375487"/>
                  </a:ext>
                </a:extLst>
              </a:tr>
              <a:tr h="206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i="0" u="none" strike="noStrike" kern="1200" dirty="0">
                          <a:solidFill>
                            <a:schemeClr val="tx1"/>
                          </a:solidFill>
                          <a:effectLst/>
                          <a:latin typeface="+mn-lt"/>
                          <a:ea typeface="+mn-ea"/>
                          <a:cs typeface="+mn-cs"/>
                        </a:rPr>
                        <a:t>Explain the ‘lock and key theory’ of enzyme action</a:t>
                      </a:r>
                    </a:p>
                    <a:p>
                      <a:pPr marL="0" marR="0" lvl="0" indent="0" algn="just" defTabSz="685800" rtl="0" eaLnBrk="1" fontAlgn="base" latinLnBrk="0" hangingPunct="1">
                        <a:lnSpc>
                          <a:spcPct val="100000"/>
                        </a:lnSpc>
                        <a:spcBef>
                          <a:spcPts val="0"/>
                        </a:spcBef>
                        <a:spcAft>
                          <a:spcPts val="0"/>
                        </a:spcAft>
                        <a:buClrTx/>
                        <a:buSzTx/>
                        <a:buFontTx/>
                        <a:buNone/>
                        <a:tabLst/>
                        <a:defRPr/>
                      </a:pPr>
                      <a:r>
                        <a:rPr lang="en-GB" sz="1350" b="1" i="0" u="none" strike="noStrike" kern="1200" dirty="0">
                          <a:solidFill>
                            <a:schemeClr val="tx1"/>
                          </a:solidFill>
                          <a:effectLst/>
                          <a:latin typeface="+mn-lt"/>
                          <a:ea typeface="+mn-ea"/>
                          <a:cs typeface="+mn-cs"/>
                        </a:rPr>
                        <a:t>.</a:t>
                      </a:r>
                      <a:endParaRPr lang="en-GB" sz="1350" b="1" i="1" u="none" strike="noStrike"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The enzyme binds to the substrate because they are </a:t>
                      </a:r>
                      <a:r>
                        <a:rPr lang="en-GB" sz="1350" b="1" i="1" u="none" strike="noStrike" kern="1200" dirty="0">
                          <a:solidFill>
                            <a:schemeClr val="tx1"/>
                          </a:solidFill>
                          <a:effectLst/>
                          <a:latin typeface="+mn-lt"/>
                          <a:ea typeface="+mn-ea"/>
                          <a:cs typeface="+mn-cs"/>
                        </a:rPr>
                        <a:t>complimentary shape</a:t>
                      </a:r>
                      <a:r>
                        <a:rPr lang="en-GB" sz="1350" b="0" i="1" u="none" strike="noStrike" kern="1200" dirty="0">
                          <a:solidFill>
                            <a:schemeClr val="tx1"/>
                          </a:solidFill>
                          <a:effectLst/>
                          <a:latin typeface="+mn-lt"/>
                          <a:ea typeface="+mn-ea"/>
                          <a:cs typeface="+mn-cs"/>
                        </a:rPr>
                        <a:t>s. The </a:t>
                      </a:r>
                      <a:r>
                        <a:rPr lang="en-GB" sz="1350" b="1" i="1" u="none" strike="noStrike" kern="1200" dirty="0">
                          <a:solidFill>
                            <a:schemeClr val="tx1"/>
                          </a:solidFill>
                          <a:effectLst/>
                          <a:latin typeface="+mn-lt"/>
                          <a:ea typeface="+mn-ea"/>
                          <a:cs typeface="+mn-cs"/>
                        </a:rPr>
                        <a:t>substrate is broken down and the products are released</a:t>
                      </a:r>
                      <a:r>
                        <a:rPr lang="en-GB" sz="1350" b="0" i="1" u="none" strike="noStrike" kern="1200" dirty="0">
                          <a:solidFill>
                            <a:schemeClr val="tx1"/>
                          </a:solidFill>
                          <a:effectLst/>
                          <a:latin typeface="+mn-lt"/>
                          <a:ea typeface="+mn-ea"/>
                          <a:cs typeface="+mn-cs"/>
                        </a:rPr>
                        <a:t>.  The enzyme remains unchanged.</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72069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135760089"/>
              </p:ext>
            </p:extLst>
          </p:nvPr>
        </p:nvGraphicFramePr>
        <p:xfrm>
          <a:off x="153954" y="275255"/>
          <a:ext cx="6486332" cy="9590946"/>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B4 Organising Animals</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Explain the function and structure of red blood cells.</a:t>
                      </a:r>
                    </a:p>
                    <a:p>
                      <a:pPr marL="0" indent="0" algn="just">
                        <a:buFont typeface="+mj-lt"/>
                        <a:buNone/>
                      </a:pPr>
                      <a:r>
                        <a:rPr lang="en-GB" sz="1350" b="0" i="0" u="none" strike="noStrike" kern="1200" dirty="0">
                          <a:solidFill>
                            <a:schemeClr val="tx1"/>
                          </a:solidFill>
                          <a:effectLst/>
                          <a:latin typeface="+mn-lt"/>
                          <a:ea typeface="+mn-ea"/>
                          <a:cs typeface="+mn-cs"/>
                        </a:rPr>
                        <a:t>Describe how the composition of blood changes as it flows from the lungs to the body.</a:t>
                      </a:r>
                    </a:p>
                    <a:p>
                      <a:pPr marL="0" indent="0" algn="just">
                        <a:buFont typeface="+mj-lt"/>
                        <a:buNone/>
                      </a:pPr>
                      <a:r>
                        <a:rPr lang="en-GB" sz="1350" b="0" i="0" u="none" strike="noStrike" kern="1200" dirty="0">
                          <a:solidFill>
                            <a:schemeClr val="tx1"/>
                          </a:solidFill>
                          <a:effectLst/>
                          <a:latin typeface="+mn-lt"/>
                          <a:ea typeface="+mn-ea"/>
                          <a:cs typeface="+mn-cs"/>
                        </a:rPr>
                        <a:t>Describe the composition of blood.</a:t>
                      </a: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616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the function and structure of red blood cells.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Red blood cells are a </a:t>
                      </a:r>
                      <a:r>
                        <a:rPr lang="en-GB" sz="1350" b="1" i="1" kern="1200" dirty="0">
                          <a:solidFill>
                            <a:schemeClr val="tx1"/>
                          </a:solidFill>
                          <a:effectLst/>
                          <a:latin typeface="+mn-lt"/>
                          <a:ea typeface="+mn-ea"/>
                          <a:cs typeface="+mn-cs"/>
                        </a:rPr>
                        <a:t>biconcave disc shape </a:t>
                      </a:r>
                      <a:r>
                        <a:rPr lang="en-GB" sz="1350" i="1" kern="1200" dirty="0">
                          <a:solidFill>
                            <a:schemeClr val="tx1"/>
                          </a:solidFill>
                          <a:effectLst/>
                          <a:latin typeface="+mn-lt"/>
                          <a:ea typeface="+mn-ea"/>
                          <a:cs typeface="+mn-cs"/>
                        </a:rPr>
                        <a:t>and contain a pigment called </a:t>
                      </a:r>
                      <a:r>
                        <a:rPr lang="en-GB" sz="1350" b="1" i="1" kern="1200" dirty="0">
                          <a:solidFill>
                            <a:schemeClr val="tx1"/>
                          </a:solidFill>
                          <a:effectLst/>
                          <a:latin typeface="+mn-lt"/>
                          <a:ea typeface="+mn-ea"/>
                          <a:cs typeface="+mn-cs"/>
                        </a:rPr>
                        <a:t>haemoglobin</a:t>
                      </a:r>
                      <a:r>
                        <a:rPr lang="en-GB" sz="1350" i="1" kern="1200" dirty="0">
                          <a:solidFill>
                            <a:schemeClr val="tx1"/>
                          </a:solidFill>
                          <a:effectLst/>
                          <a:latin typeface="+mn-lt"/>
                          <a:ea typeface="+mn-ea"/>
                          <a:cs typeface="+mn-cs"/>
                        </a:rPr>
                        <a:t>. Oxygen combines with the haemoglobin to form </a:t>
                      </a:r>
                      <a:r>
                        <a:rPr lang="en-GB" sz="1350" b="1" i="1" kern="1200" dirty="0">
                          <a:solidFill>
                            <a:schemeClr val="tx1"/>
                          </a:solidFill>
                          <a:effectLst/>
                          <a:latin typeface="+mn-lt"/>
                          <a:ea typeface="+mn-ea"/>
                          <a:cs typeface="+mn-cs"/>
                        </a:rPr>
                        <a:t>oxyhaemoglobin</a:t>
                      </a:r>
                      <a:r>
                        <a:rPr lang="en-GB" sz="1350" i="1" kern="1200" dirty="0">
                          <a:solidFill>
                            <a:schemeClr val="tx1"/>
                          </a:solidFill>
                          <a:effectLst/>
                          <a:latin typeface="+mn-lt"/>
                          <a:ea typeface="+mn-ea"/>
                          <a:cs typeface="+mn-cs"/>
                        </a:rPr>
                        <a:t> so that the red blood cells can transport oxygen from the lungs around the body. So that there is more space for this haemoglobin the cell does </a:t>
                      </a:r>
                      <a:r>
                        <a:rPr lang="en-GB" sz="1350" b="1" i="1" kern="1200" dirty="0">
                          <a:solidFill>
                            <a:schemeClr val="tx1"/>
                          </a:solidFill>
                          <a:effectLst/>
                          <a:latin typeface="+mn-lt"/>
                          <a:ea typeface="+mn-ea"/>
                          <a:cs typeface="+mn-cs"/>
                        </a:rPr>
                        <a:t>not have a nucleus</a:t>
                      </a:r>
                      <a:r>
                        <a:rPr lang="en-GB" sz="1350" i="1" kern="1200" dirty="0">
                          <a:solidFill>
                            <a:schemeClr val="tx1"/>
                          </a:solidFill>
                          <a:effectLst/>
                          <a:latin typeface="+mn-lt"/>
                          <a:ea typeface="+mn-ea"/>
                          <a:cs typeface="+mn-cs"/>
                        </a:rPr>
                        <a:t>.</a:t>
                      </a:r>
                    </a:p>
                  </a:txBody>
                  <a:tcPr anchor="ctr"/>
                </a:tc>
                <a:extLst>
                  <a:ext uri="{0D108BD9-81ED-4DB2-BD59-A6C34878D82A}">
                    <a16:rowId xmlns:a16="http://schemas.microsoft.com/office/drawing/2014/main" val="971397409"/>
                  </a:ext>
                </a:extLst>
              </a:tr>
              <a:tr h="20616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how the composition of blood changes as it flows from the lungs to the body.</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As blood flows from the lungs the amount of oxygen carried by the red blood cells decreases while the amount of carbon dioxide dissolved in the plasma increases.</a:t>
                      </a:r>
                    </a:p>
                  </a:txBody>
                  <a:tcPr anchor="ctr"/>
                </a:tc>
                <a:extLst>
                  <a:ext uri="{0D108BD9-81ED-4DB2-BD59-A6C34878D82A}">
                    <a16:rowId xmlns:a16="http://schemas.microsoft.com/office/drawing/2014/main" val="368375487"/>
                  </a:ext>
                </a:extLst>
              </a:tr>
              <a:tr h="206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the composition of blood.</a:t>
                      </a:r>
                    </a:p>
                    <a:p>
                      <a:pPr algn="just"/>
                      <a:endParaRPr lang="en-GB" sz="1350" b="0" i="1" u="none" strike="noStrike" kern="1200" dirty="0">
                        <a:solidFill>
                          <a:schemeClr val="tx1"/>
                        </a:solidFill>
                        <a:effectLst/>
                        <a:latin typeface="+mn-lt"/>
                        <a:ea typeface="+mn-ea"/>
                        <a:cs typeface="+mn-cs"/>
                      </a:endParaRPr>
                    </a:p>
                    <a:p>
                      <a:pPr algn="just"/>
                      <a:r>
                        <a:rPr lang="en-GB" sz="1350" b="0" i="1" u="none" strike="noStrike" kern="1200" dirty="0">
                          <a:solidFill>
                            <a:schemeClr val="tx1"/>
                          </a:solidFill>
                          <a:effectLst/>
                          <a:latin typeface="+mn-lt"/>
                          <a:ea typeface="+mn-ea"/>
                          <a:cs typeface="+mn-cs"/>
                        </a:rPr>
                        <a:t>Blood is made up of four components. It contains </a:t>
                      </a:r>
                      <a:r>
                        <a:rPr lang="en-GB" sz="1350" b="1" i="1" u="none" strike="noStrike" kern="1200" dirty="0">
                          <a:solidFill>
                            <a:schemeClr val="tx1"/>
                          </a:solidFill>
                          <a:effectLst/>
                          <a:latin typeface="+mn-lt"/>
                          <a:ea typeface="+mn-ea"/>
                          <a:cs typeface="+mn-cs"/>
                        </a:rPr>
                        <a:t>red blood cells </a:t>
                      </a:r>
                      <a:r>
                        <a:rPr lang="en-GB" sz="1350" b="0" i="1" u="none" strike="noStrike" kern="1200" dirty="0">
                          <a:solidFill>
                            <a:schemeClr val="tx1"/>
                          </a:solidFill>
                          <a:effectLst/>
                          <a:latin typeface="+mn-lt"/>
                          <a:ea typeface="+mn-ea"/>
                          <a:cs typeface="+mn-cs"/>
                        </a:rPr>
                        <a:t>for transporting oxygen, </a:t>
                      </a:r>
                      <a:r>
                        <a:rPr lang="en-GB" sz="1350" b="1" i="1" u="none" strike="noStrike" kern="1200" dirty="0">
                          <a:solidFill>
                            <a:schemeClr val="tx1"/>
                          </a:solidFill>
                          <a:effectLst/>
                          <a:latin typeface="+mn-lt"/>
                          <a:ea typeface="+mn-ea"/>
                          <a:cs typeface="+mn-cs"/>
                        </a:rPr>
                        <a:t>white blood cells </a:t>
                      </a:r>
                      <a:r>
                        <a:rPr lang="en-GB" sz="1350" b="0" i="1" u="none" strike="noStrike" kern="1200" dirty="0">
                          <a:solidFill>
                            <a:schemeClr val="tx1"/>
                          </a:solidFill>
                          <a:effectLst/>
                          <a:latin typeface="+mn-lt"/>
                          <a:ea typeface="+mn-ea"/>
                          <a:cs typeface="+mn-cs"/>
                        </a:rPr>
                        <a:t>which help defend the body from infection, </a:t>
                      </a:r>
                      <a:r>
                        <a:rPr lang="en-GB" sz="1350" b="1" i="1" u="none" strike="noStrike" kern="1200" dirty="0">
                          <a:solidFill>
                            <a:schemeClr val="tx1"/>
                          </a:solidFill>
                          <a:effectLst/>
                          <a:latin typeface="+mn-lt"/>
                          <a:ea typeface="+mn-ea"/>
                          <a:cs typeface="+mn-cs"/>
                        </a:rPr>
                        <a:t>platelets</a:t>
                      </a:r>
                      <a:r>
                        <a:rPr lang="en-GB" sz="1350" b="0" i="1" u="none" strike="noStrike" kern="1200" dirty="0">
                          <a:solidFill>
                            <a:schemeClr val="tx1"/>
                          </a:solidFill>
                          <a:effectLst/>
                          <a:latin typeface="+mn-lt"/>
                          <a:ea typeface="+mn-ea"/>
                          <a:cs typeface="+mn-cs"/>
                        </a:rPr>
                        <a:t> for blood clotting and </a:t>
                      </a:r>
                      <a:r>
                        <a:rPr lang="en-GB" sz="1350" b="1" i="1" u="none" strike="noStrike" kern="1200" dirty="0">
                          <a:solidFill>
                            <a:schemeClr val="tx1"/>
                          </a:solidFill>
                          <a:effectLst/>
                          <a:latin typeface="+mn-lt"/>
                          <a:ea typeface="+mn-ea"/>
                          <a:cs typeface="+mn-cs"/>
                        </a:rPr>
                        <a:t>plasma </a:t>
                      </a:r>
                      <a:r>
                        <a:rPr lang="en-GB" sz="1350" b="0" i="1" u="none" strike="noStrike" kern="1200" dirty="0">
                          <a:solidFill>
                            <a:schemeClr val="tx1"/>
                          </a:solidFill>
                          <a:effectLst/>
                          <a:latin typeface="+mn-lt"/>
                          <a:ea typeface="+mn-ea"/>
                          <a:cs typeface="+mn-cs"/>
                        </a:rPr>
                        <a:t>in which substances such as carbon dioxide and urea dissolve into.</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370387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35655122"/>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B4 Organising Animals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Describe the function of ______ and explain how it is adapted for its function.</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for each of the different blood vessels:</a:t>
                      </a:r>
                    </a:p>
                    <a:p>
                      <a:pPr marL="285750" indent="-285750">
                        <a:buFont typeface="Arial" panose="020B0604020202020204" pitchFamily="34" charset="0"/>
                        <a:buChar char="•"/>
                      </a:pPr>
                      <a:r>
                        <a:rPr lang="en-US" dirty="0"/>
                        <a:t>Arteries</a:t>
                      </a:r>
                    </a:p>
                    <a:p>
                      <a:pPr marL="285750" indent="-285750">
                        <a:buFont typeface="Arial" panose="020B0604020202020204" pitchFamily="34" charset="0"/>
                        <a:buChar char="•"/>
                      </a:pPr>
                      <a:r>
                        <a:rPr lang="en-US" dirty="0"/>
                        <a:t>Capillaries</a:t>
                      </a:r>
                    </a:p>
                    <a:p>
                      <a:pPr marL="285750" indent="-285750">
                        <a:buFont typeface="Arial" panose="020B0604020202020204" pitchFamily="34" charset="0"/>
                        <a:buChar char="•"/>
                      </a:pPr>
                      <a:r>
                        <a:rPr lang="en-US" dirty="0"/>
                        <a:t>Veins</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what the blood vessel does.</a:t>
                      </a:r>
                    </a:p>
                    <a:p>
                      <a:pPr marL="342900" indent="-342900">
                        <a:buFont typeface="+mj-lt"/>
                        <a:buAutoNum type="arabicPeriod"/>
                      </a:pPr>
                      <a:r>
                        <a:rPr lang="en-US" dirty="0"/>
                        <a:t>Identify an adaptation that the blood vessel has.</a:t>
                      </a:r>
                    </a:p>
                    <a:p>
                      <a:pPr marL="342900" indent="-342900">
                        <a:buFont typeface="+mj-lt"/>
                        <a:buAutoNum type="arabicPeriod"/>
                      </a:pPr>
                      <a:r>
                        <a:rPr lang="en-US" dirty="0"/>
                        <a:t>Explain how this adaptation helps the blood vessel perform its function.</a:t>
                      </a:r>
                    </a:p>
                    <a:p>
                      <a:pPr marL="342900" indent="-342900">
                        <a:buFont typeface="+mj-lt"/>
                        <a:buAutoNum type="arabicPeriod"/>
                      </a:pPr>
                      <a:r>
                        <a:rPr lang="en-US" dirty="0"/>
                        <a:t>Repeat steps 2 and 3 for as many adaptations that you can think of.</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When answering this question some different adaptations to consider include the thickness of the blood vessel walls, the size of the lumen and if the blood vessel has valves or not.</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Describe the function of arteries and explain how it is adapted for its function.</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The function of arteries is to pump oxygenated blood away from the heart to the rest of the body under high pressure.  To do this the blood vessel has some adaptations. Firstly, it has thick elastic walls, this is to withstand the high pressure. They also have a narrow lumen to maintain this high pressure.</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describe the structure and function of veins and arteries.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532402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098247272"/>
              </p:ext>
            </p:extLst>
          </p:nvPr>
        </p:nvGraphicFramePr>
        <p:xfrm>
          <a:off x="153954" y="275255"/>
          <a:ext cx="6486332" cy="9385206"/>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92558">
                <a:tc>
                  <a:txBody>
                    <a:bodyPr/>
                    <a:lstStyle/>
                    <a:p>
                      <a:pPr algn="ctr"/>
                      <a:r>
                        <a:rPr lang="en-US" sz="1350" b="1" dirty="0"/>
                        <a:t>Topic</a:t>
                      </a:r>
                    </a:p>
                  </a:txBody>
                  <a:tcPr anchor="ctr">
                    <a:solidFill>
                      <a:schemeClr val="bg1">
                        <a:lumMod val="85000"/>
                      </a:schemeClr>
                    </a:solidFill>
                  </a:tcPr>
                </a:tc>
                <a:tc>
                  <a:txBody>
                    <a:bodyPr/>
                    <a:lstStyle/>
                    <a:p>
                      <a:pPr algn="just"/>
                      <a:r>
                        <a:rPr lang="en-US" b="0" dirty="0"/>
                        <a:t>B4 Organising Animals</a:t>
                      </a:r>
                    </a:p>
                  </a:txBody>
                  <a:tcPr anchor="ctr"/>
                </a:tc>
                <a:extLst>
                  <a:ext uri="{0D108BD9-81ED-4DB2-BD59-A6C34878D82A}">
                    <a16:rowId xmlns:a16="http://schemas.microsoft.com/office/drawing/2014/main" val="1109385184"/>
                  </a:ext>
                </a:extLst>
              </a:tr>
              <a:tr h="699859">
                <a:tc>
                  <a:txBody>
                    <a:bodyPr/>
                    <a:lstStyle/>
                    <a:p>
                      <a:pPr algn="ctr"/>
                      <a:r>
                        <a:rPr lang="en-US" sz="1350" b="1" dirty="0"/>
                        <a:t>Qu</a:t>
                      </a:r>
                    </a:p>
                  </a:txBody>
                  <a:tcPr anchor="ctr">
                    <a:solidFill>
                      <a:schemeClr val="bg1">
                        <a:lumMod val="85000"/>
                      </a:schemeClr>
                    </a:solidFill>
                  </a:tcPr>
                </a:tc>
                <a:tc>
                  <a:txBody>
                    <a:bodyPr/>
                    <a:lstStyle/>
                    <a:p>
                      <a:pPr lvl="0" algn="just" fontAlgn="base"/>
                      <a:r>
                        <a:rPr lang="en-GB" sz="1350" b="0" kern="1200" dirty="0">
                          <a:solidFill>
                            <a:schemeClr val="tx1"/>
                          </a:solidFill>
                          <a:effectLst/>
                          <a:latin typeface="+mn-lt"/>
                          <a:ea typeface="+mn-ea"/>
                          <a:cs typeface="+mn-cs"/>
                        </a:rPr>
                        <a:t>Compare the structure of arteries and veins.</a:t>
                      </a:r>
                    </a:p>
                    <a:p>
                      <a:pPr marL="0" indent="0" algn="just">
                        <a:buFont typeface="+mj-lt"/>
                        <a:buNone/>
                      </a:pPr>
                      <a:r>
                        <a:rPr lang="en-GB" sz="1350" b="0" i="0" u="none" strike="noStrike" kern="1200" dirty="0">
                          <a:solidFill>
                            <a:schemeClr val="tx1"/>
                          </a:solidFill>
                          <a:effectLst/>
                          <a:latin typeface="+mn-lt"/>
                          <a:ea typeface="+mn-ea"/>
                          <a:cs typeface="+mn-cs"/>
                        </a:rPr>
                        <a:t>Describe what coronary heart disease is and the problems it causes.</a:t>
                      </a:r>
                    </a:p>
                    <a:p>
                      <a:pPr marL="0" indent="0" algn="just">
                        <a:buFont typeface="+mj-lt"/>
                        <a:buNone/>
                      </a:pPr>
                      <a:r>
                        <a:rPr lang="en-GB" sz="1350" b="0" i="0" u="none" strike="noStrike" kern="1200" dirty="0">
                          <a:solidFill>
                            <a:schemeClr val="tx1"/>
                          </a:solidFill>
                          <a:effectLst/>
                          <a:latin typeface="+mn-lt"/>
                          <a:ea typeface="+mn-ea"/>
                          <a:cs typeface="+mn-cs"/>
                        </a:rPr>
                        <a:t>Describe and explain some of the treatments for coronary heart disease.</a:t>
                      </a:r>
                    </a:p>
                  </a:txBody>
                  <a:tcPr anchor="ctr"/>
                </a:tc>
                <a:extLst>
                  <a:ext uri="{0D108BD9-81ED-4DB2-BD59-A6C34878D82A}">
                    <a16:rowId xmlns:a16="http://schemas.microsoft.com/office/drawing/2014/main" val="319181968"/>
                  </a:ext>
                </a:extLst>
              </a:tr>
              <a:tr h="595999">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6674">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061617">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Compare the structure of arteries and veins.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Arteries do not have </a:t>
                      </a:r>
                      <a:r>
                        <a:rPr lang="en-GB" sz="1350" b="1" i="1" kern="1200" dirty="0">
                          <a:solidFill>
                            <a:schemeClr val="tx1"/>
                          </a:solidFill>
                          <a:effectLst/>
                          <a:latin typeface="+mn-lt"/>
                          <a:ea typeface="+mn-ea"/>
                          <a:cs typeface="+mn-cs"/>
                        </a:rPr>
                        <a:t>valves</a:t>
                      </a:r>
                      <a:r>
                        <a:rPr lang="en-GB" sz="1350" i="1" kern="1200" dirty="0">
                          <a:solidFill>
                            <a:schemeClr val="tx1"/>
                          </a:solidFill>
                          <a:effectLst/>
                          <a:latin typeface="+mn-lt"/>
                          <a:ea typeface="+mn-ea"/>
                          <a:cs typeface="+mn-cs"/>
                        </a:rPr>
                        <a:t>, while veins do. The arteries also have a </a:t>
                      </a:r>
                      <a:r>
                        <a:rPr lang="en-GB" sz="1350" b="1" i="1" kern="1200" dirty="0">
                          <a:solidFill>
                            <a:schemeClr val="tx1"/>
                          </a:solidFill>
                          <a:effectLst/>
                          <a:latin typeface="+mn-lt"/>
                          <a:ea typeface="+mn-ea"/>
                          <a:cs typeface="+mn-cs"/>
                        </a:rPr>
                        <a:t>thicker wall</a:t>
                      </a:r>
                      <a:r>
                        <a:rPr lang="en-GB" sz="1350" i="1" kern="1200" dirty="0">
                          <a:solidFill>
                            <a:schemeClr val="tx1"/>
                          </a:solidFill>
                          <a:effectLst/>
                          <a:latin typeface="+mn-lt"/>
                          <a:ea typeface="+mn-ea"/>
                          <a:cs typeface="+mn-cs"/>
                        </a:rPr>
                        <a:t> when compared to the vein. Finally, the artery has a </a:t>
                      </a:r>
                      <a:r>
                        <a:rPr lang="en-GB" sz="1350" b="1" i="1" kern="1200" dirty="0">
                          <a:solidFill>
                            <a:schemeClr val="tx1"/>
                          </a:solidFill>
                          <a:effectLst/>
                          <a:latin typeface="+mn-lt"/>
                          <a:ea typeface="+mn-ea"/>
                          <a:cs typeface="+mn-cs"/>
                        </a:rPr>
                        <a:t>narrower lumen </a:t>
                      </a:r>
                      <a:r>
                        <a:rPr lang="en-GB" sz="1350" i="1" kern="1200" dirty="0">
                          <a:solidFill>
                            <a:schemeClr val="tx1"/>
                          </a:solidFill>
                          <a:effectLst/>
                          <a:latin typeface="+mn-lt"/>
                          <a:ea typeface="+mn-ea"/>
                          <a:cs typeface="+mn-cs"/>
                        </a:rPr>
                        <a:t>when compared to veins.</a:t>
                      </a:r>
                    </a:p>
                  </a:txBody>
                  <a:tcPr anchor="ctr"/>
                </a:tc>
                <a:extLst>
                  <a:ext uri="{0D108BD9-81ED-4DB2-BD59-A6C34878D82A}">
                    <a16:rowId xmlns:a16="http://schemas.microsoft.com/office/drawing/2014/main" val="971397409"/>
                  </a:ext>
                </a:extLst>
              </a:tr>
              <a:tr h="2061617">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what coronary heart disease is and the problems it causes</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Coronary heart disease is when </a:t>
                      </a:r>
                      <a:r>
                        <a:rPr lang="en-GB" sz="1350" b="1" i="1" u="none" strike="noStrike" kern="1200" dirty="0">
                          <a:solidFill>
                            <a:schemeClr val="tx1"/>
                          </a:solidFill>
                          <a:effectLst/>
                          <a:latin typeface="+mn-lt"/>
                          <a:ea typeface="+mn-ea"/>
                          <a:cs typeface="+mn-cs"/>
                        </a:rPr>
                        <a:t>layers of fat build </a:t>
                      </a:r>
                      <a:r>
                        <a:rPr lang="en-GB" sz="1350" b="0" i="1" u="none" strike="noStrike" kern="1200" dirty="0">
                          <a:solidFill>
                            <a:schemeClr val="tx1"/>
                          </a:solidFill>
                          <a:effectLst/>
                          <a:latin typeface="+mn-lt"/>
                          <a:ea typeface="+mn-ea"/>
                          <a:cs typeface="+mn-cs"/>
                        </a:rPr>
                        <a:t>up inside the coronary arteries. This </a:t>
                      </a:r>
                      <a:r>
                        <a:rPr lang="en-GB" sz="1350" b="1" i="1" u="none" strike="noStrike" kern="1200" dirty="0">
                          <a:solidFill>
                            <a:schemeClr val="tx1"/>
                          </a:solidFill>
                          <a:effectLst/>
                          <a:latin typeface="+mn-lt"/>
                          <a:ea typeface="+mn-ea"/>
                          <a:cs typeface="+mn-cs"/>
                        </a:rPr>
                        <a:t>reduces the flow of blood </a:t>
                      </a:r>
                      <a:r>
                        <a:rPr lang="en-GB" sz="1350" b="0" i="1" u="none" strike="noStrike" kern="1200" dirty="0">
                          <a:solidFill>
                            <a:schemeClr val="tx1"/>
                          </a:solidFill>
                          <a:effectLst/>
                          <a:latin typeface="+mn-lt"/>
                          <a:ea typeface="+mn-ea"/>
                          <a:cs typeface="+mn-cs"/>
                        </a:rPr>
                        <a:t>through the arteries and can result in a </a:t>
                      </a:r>
                      <a:r>
                        <a:rPr lang="en-GB" sz="1350" b="1" i="1" u="none" strike="noStrike" kern="1200" dirty="0">
                          <a:solidFill>
                            <a:schemeClr val="tx1"/>
                          </a:solidFill>
                          <a:effectLst/>
                          <a:latin typeface="+mn-lt"/>
                          <a:ea typeface="+mn-ea"/>
                          <a:cs typeface="+mn-cs"/>
                        </a:rPr>
                        <a:t>lack of oxygen </a:t>
                      </a:r>
                      <a:r>
                        <a:rPr lang="en-GB" sz="1350" b="0" i="1" u="none" strike="noStrike" kern="1200" dirty="0">
                          <a:solidFill>
                            <a:schemeClr val="tx1"/>
                          </a:solidFill>
                          <a:effectLst/>
                          <a:latin typeface="+mn-lt"/>
                          <a:ea typeface="+mn-ea"/>
                          <a:cs typeface="+mn-cs"/>
                        </a:rPr>
                        <a:t>for the heart muscle.</a:t>
                      </a:r>
                    </a:p>
                  </a:txBody>
                  <a:tcPr anchor="ctr"/>
                </a:tc>
                <a:extLst>
                  <a:ext uri="{0D108BD9-81ED-4DB2-BD59-A6C34878D82A}">
                    <a16:rowId xmlns:a16="http://schemas.microsoft.com/office/drawing/2014/main" val="368375487"/>
                  </a:ext>
                </a:extLst>
              </a:tr>
              <a:tr h="206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1" dirty="0"/>
                        <a:t>Model Answer</a:t>
                      </a:r>
                    </a:p>
                  </a:txBody>
                  <a:tcPr anchor="ctr">
                    <a:solidFill>
                      <a:schemeClr val="bg1">
                        <a:lumMod val="85000"/>
                      </a:schemeClr>
                    </a:solidFill>
                  </a:tcPr>
                </a:tc>
                <a:tc>
                  <a:txBody>
                    <a:bodyPr/>
                    <a:lstStyle/>
                    <a:p>
                      <a:pPr marL="0" indent="0" algn="just">
                        <a:buFont typeface="+mj-lt"/>
                        <a:buNone/>
                      </a:pPr>
                      <a:r>
                        <a:rPr lang="en-GB" sz="1350" b="1" i="0" u="none" strike="noStrike" kern="1200" dirty="0">
                          <a:solidFill>
                            <a:schemeClr val="tx1"/>
                          </a:solidFill>
                          <a:effectLst/>
                          <a:latin typeface="+mn-lt"/>
                          <a:ea typeface="+mn-ea"/>
                          <a:cs typeface="+mn-cs"/>
                        </a:rPr>
                        <a:t>Describe and explain some of the treatments for coronary heart disease.</a:t>
                      </a:r>
                    </a:p>
                    <a:p>
                      <a:pPr algn="just"/>
                      <a:endParaRPr lang="en-GB" sz="1350" b="0" i="1" u="none" strike="noStrike" kern="1200" dirty="0">
                        <a:solidFill>
                          <a:schemeClr val="tx1"/>
                        </a:solidFill>
                        <a:effectLst/>
                        <a:latin typeface="+mn-lt"/>
                        <a:ea typeface="+mn-ea"/>
                        <a:cs typeface="+mn-cs"/>
                      </a:endParaRPr>
                    </a:p>
                    <a:p>
                      <a:pPr algn="just"/>
                      <a:r>
                        <a:rPr lang="en-GB" sz="1350" b="1" i="1" u="none" strike="noStrike" kern="1200" dirty="0">
                          <a:solidFill>
                            <a:schemeClr val="tx1"/>
                          </a:solidFill>
                          <a:effectLst/>
                          <a:latin typeface="+mn-lt"/>
                          <a:ea typeface="+mn-ea"/>
                          <a:cs typeface="+mn-cs"/>
                        </a:rPr>
                        <a:t>Stents</a:t>
                      </a:r>
                      <a:r>
                        <a:rPr lang="en-GB" sz="1350" b="0" i="1" u="none" strike="noStrike" kern="1200" dirty="0">
                          <a:solidFill>
                            <a:schemeClr val="tx1"/>
                          </a:solidFill>
                          <a:effectLst/>
                          <a:latin typeface="+mn-lt"/>
                          <a:ea typeface="+mn-ea"/>
                          <a:cs typeface="+mn-cs"/>
                        </a:rPr>
                        <a:t> can be used to keep the </a:t>
                      </a:r>
                      <a:r>
                        <a:rPr lang="en-GB" sz="1350" b="1" i="1" u="none" strike="noStrike" kern="1200" dirty="0">
                          <a:solidFill>
                            <a:schemeClr val="tx1"/>
                          </a:solidFill>
                          <a:effectLst/>
                          <a:latin typeface="+mn-lt"/>
                          <a:ea typeface="+mn-ea"/>
                          <a:cs typeface="+mn-cs"/>
                        </a:rPr>
                        <a:t>coronary artery open </a:t>
                      </a:r>
                      <a:r>
                        <a:rPr lang="en-GB" sz="1350" b="0" i="1" u="none" strike="noStrike" kern="1200" dirty="0">
                          <a:solidFill>
                            <a:schemeClr val="tx1"/>
                          </a:solidFill>
                          <a:effectLst/>
                          <a:latin typeface="+mn-lt"/>
                          <a:ea typeface="+mn-ea"/>
                          <a:cs typeface="+mn-cs"/>
                        </a:rPr>
                        <a:t>and </a:t>
                      </a:r>
                      <a:r>
                        <a:rPr lang="en-GB" sz="1350" b="1" i="1" u="none" strike="noStrike" kern="1200" dirty="0">
                          <a:solidFill>
                            <a:schemeClr val="tx1"/>
                          </a:solidFill>
                          <a:effectLst/>
                          <a:latin typeface="+mn-lt"/>
                          <a:ea typeface="+mn-ea"/>
                          <a:cs typeface="+mn-cs"/>
                        </a:rPr>
                        <a:t>statins</a:t>
                      </a:r>
                      <a:r>
                        <a:rPr lang="en-GB" sz="1350" b="0" i="1" u="none" strike="noStrike" kern="1200" dirty="0">
                          <a:solidFill>
                            <a:schemeClr val="tx1"/>
                          </a:solidFill>
                          <a:effectLst/>
                          <a:latin typeface="+mn-lt"/>
                          <a:ea typeface="+mn-ea"/>
                          <a:cs typeface="+mn-cs"/>
                        </a:rPr>
                        <a:t> can be used to </a:t>
                      </a:r>
                      <a:r>
                        <a:rPr lang="en-GB" sz="1350" b="1" i="1" u="none" strike="noStrike" kern="1200" dirty="0">
                          <a:solidFill>
                            <a:schemeClr val="tx1"/>
                          </a:solidFill>
                          <a:effectLst/>
                          <a:latin typeface="+mn-lt"/>
                          <a:ea typeface="+mn-ea"/>
                          <a:cs typeface="+mn-cs"/>
                        </a:rPr>
                        <a:t>lower cholesterol levels </a:t>
                      </a:r>
                      <a:r>
                        <a:rPr lang="en-GB" sz="1350" b="0" i="1" u="none" strike="noStrike" kern="1200" dirty="0">
                          <a:solidFill>
                            <a:schemeClr val="tx1"/>
                          </a:solidFill>
                          <a:effectLst/>
                          <a:latin typeface="+mn-lt"/>
                          <a:ea typeface="+mn-ea"/>
                          <a:cs typeface="+mn-cs"/>
                        </a:rPr>
                        <a:t>which slows down the deposit of fatty material. In the event that the heart fails the patient may be able to have a heart transplant.</a:t>
                      </a:r>
                    </a:p>
                  </a:txBody>
                  <a:tcPr anchor="ctr"/>
                </a:tc>
                <a:extLst>
                  <a:ext uri="{0D108BD9-81ED-4DB2-BD59-A6C34878D82A}">
                    <a16:rowId xmlns:a16="http://schemas.microsoft.com/office/drawing/2014/main" val="1668881078"/>
                  </a:ext>
                </a:extLst>
              </a:tr>
              <a:tr h="100021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4001447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770417576"/>
              </p:ext>
            </p:extLst>
          </p:nvPr>
        </p:nvGraphicFramePr>
        <p:xfrm>
          <a:off x="153954" y="275254"/>
          <a:ext cx="6486332" cy="953020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383654">
                <a:tc>
                  <a:txBody>
                    <a:bodyPr/>
                    <a:lstStyle/>
                    <a:p>
                      <a:pPr algn="ctr"/>
                      <a:r>
                        <a:rPr lang="en-US" sz="1350" b="1" dirty="0"/>
                        <a:t>Topic</a:t>
                      </a:r>
                    </a:p>
                  </a:txBody>
                  <a:tcPr anchor="ctr">
                    <a:solidFill>
                      <a:schemeClr val="bg1">
                        <a:lumMod val="85000"/>
                      </a:schemeClr>
                    </a:solidFill>
                  </a:tcPr>
                </a:tc>
                <a:tc>
                  <a:txBody>
                    <a:bodyPr/>
                    <a:lstStyle/>
                    <a:p>
                      <a:pPr algn="just"/>
                      <a:r>
                        <a:rPr lang="en-US" b="0" dirty="0"/>
                        <a:t>B7 Non-Communicable Disease</a:t>
                      </a:r>
                    </a:p>
                  </a:txBody>
                  <a:tcPr anchor="ctr"/>
                </a:tc>
                <a:extLst>
                  <a:ext uri="{0D108BD9-81ED-4DB2-BD59-A6C34878D82A}">
                    <a16:rowId xmlns:a16="http://schemas.microsoft.com/office/drawing/2014/main" val="1109385184"/>
                  </a:ext>
                </a:extLst>
              </a:tr>
              <a:tr h="711524">
                <a:tc>
                  <a:txBody>
                    <a:bodyPr/>
                    <a:lstStyle/>
                    <a:p>
                      <a:pPr algn="ctr"/>
                      <a:r>
                        <a:rPr lang="en-US" sz="1350" b="1" dirty="0"/>
                        <a:t>Qu</a:t>
                      </a:r>
                    </a:p>
                  </a:txBody>
                  <a:tcPr anchor="ctr">
                    <a:solidFill>
                      <a:schemeClr val="bg1">
                        <a:lumMod val="85000"/>
                      </a:schemeClr>
                    </a:solidFill>
                  </a:tcPr>
                </a:tc>
                <a:tc>
                  <a:txBody>
                    <a:bodyPr/>
                    <a:lstStyle/>
                    <a:p>
                      <a:pPr lvl="0" algn="just" fontAlgn="base"/>
                      <a:r>
                        <a:rPr lang="en-US" sz="1350" kern="1200" dirty="0">
                          <a:solidFill>
                            <a:schemeClr val="tx1"/>
                          </a:solidFill>
                          <a:effectLst/>
                          <a:latin typeface="+mn-lt"/>
                          <a:ea typeface="+mn-ea"/>
                          <a:cs typeface="+mn-cs"/>
                        </a:rPr>
                        <a:t>Explain how a foetus may be affected if a mother smokes during pregnancy.</a:t>
                      </a:r>
                    </a:p>
                    <a:p>
                      <a:pPr lvl="0" algn="just" fontAlgn="base"/>
                      <a:r>
                        <a:rPr lang="en-US" sz="1350" kern="1200" dirty="0">
                          <a:solidFill>
                            <a:schemeClr val="tx1"/>
                          </a:solidFill>
                          <a:effectLst/>
                          <a:latin typeface="+mn-lt"/>
                          <a:ea typeface="+mn-ea"/>
                          <a:cs typeface="+mn-cs"/>
                        </a:rPr>
                        <a:t>Compare malignant and benign tumours.</a:t>
                      </a:r>
                    </a:p>
                    <a:p>
                      <a:pPr lvl="0" algn="just" fontAlgn="base"/>
                      <a:r>
                        <a:rPr lang="en-US" sz="1350" kern="1200" dirty="0">
                          <a:solidFill>
                            <a:schemeClr val="tx1"/>
                          </a:solidFill>
                          <a:effectLst/>
                          <a:latin typeface="+mn-lt"/>
                          <a:ea typeface="+mn-ea"/>
                          <a:cs typeface="+mn-cs"/>
                        </a:rPr>
                        <a:t>Describe how smoking can affect health.</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585431">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50437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1729273">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Explain how a foetus may be affected if a mother smokes during pregnancy.</a:t>
                      </a: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The cigarette smoke will contain </a:t>
                      </a:r>
                      <a:r>
                        <a:rPr lang="en-GB" sz="1350" b="1" i="1" kern="1200" dirty="0">
                          <a:solidFill>
                            <a:schemeClr val="tx1"/>
                          </a:solidFill>
                          <a:effectLst/>
                          <a:latin typeface="+mn-lt"/>
                          <a:ea typeface="+mn-ea"/>
                          <a:cs typeface="+mn-cs"/>
                        </a:rPr>
                        <a:t>carbon monoxide </a:t>
                      </a:r>
                      <a:r>
                        <a:rPr lang="en-GB" sz="1350" i="1" kern="1200" dirty="0">
                          <a:solidFill>
                            <a:schemeClr val="tx1"/>
                          </a:solidFill>
                          <a:effectLst/>
                          <a:latin typeface="+mn-lt"/>
                          <a:ea typeface="+mn-ea"/>
                          <a:cs typeface="+mn-cs"/>
                        </a:rPr>
                        <a:t>which occupies the mothers red blood cells and so </a:t>
                      </a:r>
                      <a:r>
                        <a:rPr lang="en-GB" sz="1350" b="1" i="1" kern="1200" dirty="0">
                          <a:solidFill>
                            <a:schemeClr val="tx1"/>
                          </a:solidFill>
                          <a:effectLst/>
                          <a:latin typeface="+mn-lt"/>
                          <a:ea typeface="+mn-ea"/>
                          <a:cs typeface="+mn-cs"/>
                        </a:rPr>
                        <a:t>reduces the amount of oxygen </a:t>
                      </a:r>
                      <a:r>
                        <a:rPr lang="en-GB" sz="1350" i="1" kern="1200" dirty="0">
                          <a:solidFill>
                            <a:schemeClr val="tx1"/>
                          </a:solidFill>
                          <a:effectLst/>
                          <a:latin typeface="+mn-lt"/>
                          <a:ea typeface="+mn-ea"/>
                          <a:cs typeface="+mn-cs"/>
                        </a:rPr>
                        <a:t>that the mothers blood contains.  This means that the foetus receives less oxygen which reduces the rate of respiration in the foetus which causes the birth mass of the baby to be less.</a:t>
                      </a:r>
                    </a:p>
                  </a:txBody>
                  <a:tcPr anchor="ctr"/>
                </a:tc>
                <a:extLst>
                  <a:ext uri="{0D108BD9-81ED-4DB2-BD59-A6C34878D82A}">
                    <a16:rowId xmlns:a16="http://schemas.microsoft.com/office/drawing/2014/main" val="971397409"/>
                  </a:ext>
                </a:extLst>
              </a:tr>
              <a:tr h="1568004">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Compare malignant and benign tumours.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Both benign tumours and malignant tumours are </a:t>
                      </a:r>
                      <a:r>
                        <a:rPr lang="en-GB" sz="1350" b="1" i="1" kern="1200" dirty="0">
                          <a:solidFill>
                            <a:schemeClr val="tx1"/>
                          </a:solidFill>
                          <a:effectLst/>
                          <a:latin typeface="+mn-lt"/>
                          <a:ea typeface="+mn-ea"/>
                          <a:cs typeface="+mn-cs"/>
                        </a:rPr>
                        <a:t>growth of abnormal cells</a:t>
                      </a:r>
                      <a:r>
                        <a:rPr lang="en-GB" sz="1350" i="1" kern="1200" dirty="0">
                          <a:solidFill>
                            <a:schemeClr val="tx1"/>
                          </a:solidFill>
                          <a:effectLst/>
                          <a:latin typeface="+mn-lt"/>
                          <a:ea typeface="+mn-ea"/>
                          <a:cs typeface="+mn-cs"/>
                        </a:rPr>
                        <a:t>. However, benign tumours </a:t>
                      </a:r>
                      <a:r>
                        <a:rPr lang="en-GB" sz="1350" b="1" i="1" kern="1200" dirty="0">
                          <a:solidFill>
                            <a:schemeClr val="tx1"/>
                          </a:solidFill>
                          <a:effectLst/>
                          <a:latin typeface="+mn-lt"/>
                          <a:ea typeface="+mn-ea"/>
                          <a:cs typeface="+mn-cs"/>
                        </a:rPr>
                        <a:t>do not invade </a:t>
                      </a:r>
                      <a:r>
                        <a:rPr lang="en-GB" sz="1350" i="1" kern="1200" dirty="0">
                          <a:solidFill>
                            <a:schemeClr val="tx1"/>
                          </a:solidFill>
                          <a:effectLst/>
                          <a:latin typeface="+mn-lt"/>
                          <a:ea typeface="+mn-ea"/>
                          <a:cs typeface="+mn-cs"/>
                        </a:rPr>
                        <a:t>other areas of the body and are enclosed in a membrane, while malignant tumours </a:t>
                      </a:r>
                      <a:r>
                        <a:rPr lang="en-GB" sz="1350" b="1" i="1" kern="1200" dirty="0">
                          <a:solidFill>
                            <a:schemeClr val="tx1"/>
                          </a:solidFill>
                          <a:effectLst/>
                          <a:latin typeface="+mn-lt"/>
                          <a:ea typeface="+mn-ea"/>
                          <a:cs typeface="+mn-cs"/>
                        </a:rPr>
                        <a:t>do invade </a:t>
                      </a:r>
                      <a:r>
                        <a:rPr lang="en-GB" sz="1350" i="1" kern="1200" dirty="0">
                          <a:solidFill>
                            <a:schemeClr val="tx1"/>
                          </a:solidFill>
                          <a:effectLst/>
                          <a:latin typeface="+mn-lt"/>
                          <a:ea typeface="+mn-ea"/>
                          <a:cs typeface="+mn-cs"/>
                        </a:rPr>
                        <a:t>other areas of the body.  Malignant tumours do this by some cells breaking off and travelling through </a:t>
                      </a:r>
                      <a:r>
                        <a:rPr lang="en-GB" sz="1350" b="1" i="1" kern="1200" dirty="0">
                          <a:solidFill>
                            <a:schemeClr val="tx1"/>
                          </a:solidFill>
                          <a:effectLst/>
                          <a:latin typeface="+mn-lt"/>
                          <a:ea typeface="+mn-ea"/>
                          <a:cs typeface="+mn-cs"/>
                        </a:rPr>
                        <a:t>the blood </a:t>
                      </a:r>
                      <a:r>
                        <a:rPr lang="en-GB" sz="1350" i="1" kern="1200" dirty="0">
                          <a:solidFill>
                            <a:schemeClr val="tx1"/>
                          </a:solidFill>
                          <a:effectLst/>
                          <a:latin typeface="+mn-lt"/>
                          <a:ea typeface="+mn-ea"/>
                          <a:cs typeface="+mn-cs"/>
                        </a:rPr>
                        <a:t>to form a </a:t>
                      </a:r>
                      <a:r>
                        <a:rPr lang="en-GB" sz="1350" b="1" i="1" kern="1200" dirty="0">
                          <a:solidFill>
                            <a:schemeClr val="tx1"/>
                          </a:solidFill>
                          <a:effectLst/>
                          <a:latin typeface="+mn-lt"/>
                          <a:ea typeface="+mn-ea"/>
                          <a:cs typeface="+mn-cs"/>
                        </a:rPr>
                        <a:t>secondary tumour </a:t>
                      </a:r>
                      <a:r>
                        <a:rPr lang="en-GB" sz="1350" i="1" kern="1200" dirty="0">
                          <a:solidFill>
                            <a:schemeClr val="tx1"/>
                          </a:solidFill>
                          <a:effectLst/>
                          <a:latin typeface="+mn-lt"/>
                          <a:ea typeface="+mn-ea"/>
                          <a:cs typeface="+mn-cs"/>
                        </a:rPr>
                        <a:t>elsewhere.</a:t>
                      </a:r>
                    </a:p>
                  </a:txBody>
                  <a:tcPr anchor="ctr"/>
                </a:tc>
                <a:extLst>
                  <a:ext uri="{0D108BD9-81ED-4DB2-BD59-A6C34878D82A}">
                    <a16:rowId xmlns:a16="http://schemas.microsoft.com/office/drawing/2014/main" val="368375487"/>
                  </a:ext>
                </a:extLst>
              </a:tr>
              <a:tr h="2997360">
                <a:tc>
                  <a:txBody>
                    <a:bodyPr/>
                    <a:lstStyle/>
                    <a:p>
                      <a:pPr algn="ctr"/>
                      <a:r>
                        <a:rPr lang="en-US" sz="1350" b="1" dirty="0"/>
                        <a:t>Model Answer</a:t>
                      </a:r>
                    </a:p>
                  </a:txBody>
                  <a:tcPr anchor="ctr">
                    <a:solidFill>
                      <a:schemeClr val="bg1">
                        <a:lumMod val="85000"/>
                      </a:schemeClr>
                    </a:solidFill>
                  </a:tcPr>
                </a:tc>
                <a:tc>
                  <a:txBody>
                    <a:bodyPr/>
                    <a:lstStyle/>
                    <a:p>
                      <a:pPr lvl="0" algn="just" fontAlgn="base"/>
                      <a:r>
                        <a:rPr lang="en-US" sz="1350" b="1" kern="1200" dirty="0">
                          <a:solidFill>
                            <a:schemeClr val="tx1"/>
                          </a:solidFill>
                          <a:effectLst/>
                          <a:latin typeface="+mn-lt"/>
                          <a:ea typeface="+mn-ea"/>
                          <a:cs typeface="+mn-cs"/>
                        </a:rPr>
                        <a:t>Describe how smoking can affect health.</a:t>
                      </a:r>
                      <a:endParaRPr lang="en-GB" sz="1350" b="1" kern="1200" dirty="0">
                        <a:solidFill>
                          <a:schemeClr val="tx1"/>
                        </a:solidFill>
                        <a:effectLst/>
                        <a:latin typeface="+mn-lt"/>
                        <a:ea typeface="+mn-ea"/>
                        <a:cs typeface="+mn-cs"/>
                      </a:endParaRPr>
                    </a:p>
                    <a:p>
                      <a:pPr lvl="0" algn="just" fontAlgn="base"/>
                      <a:endParaRPr lang="en-GB" altLang="en-US" sz="1350" b="1" kern="1200" dirty="0">
                        <a:solidFill>
                          <a:schemeClr val="tx1"/>
                        </a:solidFill>
                        <a:effectLst/>
                        <a:latin typeface="+mn-lt"/>
                        <a:ea typeface="+mn-ea"/>
                        <a:cs typeface="+mn-cs"/>
                      </a:endParaRPr>
                    </a:p>
                    <a:p>
                      <a:pPr lvl="0" algn="just" fontAlgn="base"/>
                      <a:r>
                        <a:rPr lang="en-GB" altLang="en-US" sz="1350" b="0" i="1" kern="1200" dirty="0">
                          <a:solidFill>
                            <a:schemeClr val="tx1"/>
                          </a:solidFill>
                          <a:effectLst/>
                          <a:latin typeface="+mn-lt"/>
                          <a:ea typeface="+mn-ea"/>
                          <a:cs typeface="+mn-cs"/>
                        </a:rPr>
                        <a:t>Firstly smoking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raises blood pressure</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increases cholesterol </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and leads to thickening of the artery walls. This leads to increased risk of heart disease. The chemicals in smoke can also cause </a:t>
                      </a:r>
                      <a:r>
                        <a:rPr lang="en-US" altLang="en-US"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mutations</a:t>
                      </a:r>
                      <a:r>
                        <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rPr>
                        <a:t> leading to uncontrolled growth of cells which can cause cancer.  Smoking can also  damage the alveoli causing the surface area to decrease.  This causes shortness of breath and leads to a disease called emphysema.  Finally the chemicals in the smoke damage the cilia which causes mucus production to increase, this causes shortness of breath and causes the person to be at an increased risk of infection.</a:t>
                      </a:r>
                    </a:p>
                  </a:txBody>
                  <a:tcPr anchor="ctr"/>
                </a:tc>
                <a:extLst>
                  <a:ext uri="{0D108BD9-81ED-4DB2-BD59-A6C34878D82A}">
                    <a16:rowId xmlns:a16="http://schemas.microsoft.com/office/drawing/2014/main" val="168988305"/>
                  </a:ext>
                </a:extLst>
              </a:tr>
              <a:tr h="1050585">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145279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50566584"/>
              </p:ext>
            </p:extLst>
          </p:nvPr>
        </p:nvGraphicFramePr>
        <p:xfrm>
          <a:off x="153954" y="275252"/>
          <a:ext cx="6486332" cy="9257142"/>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B8 Photosynthesis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lvl="0" fontAlgn="base"/>
                      <a:r>
                        <a:rPr lang="en-GB" sz="1350" kern="1200" dirty="0">
                          <a:solidFill>
                            <a:schemeClr val="tx1"/>
                          </a:solidFill>
                          <a:effectLst/>
                          <a:latin typeface="+mn-lt"/>
                          <a:ea typeface="+mn-ea"/>
                          <a:cs typeface="+mn-cs"/>
                        </a:rPr>
                        <a:t>Explain </a:t>
                      </a:r>
                      <a:r>
                        <a:rPr lang="en-US" sz="1350" kern="1200" dirty="0">
                          <a:solidFill>
                            <a:schemeClr val="tx1"/>
                          </a:solidFill>
                          <a:effectLst/>
                          <a:latin typeface="+mn-lt"/>
                          <a:ea typeface="+mn-ea"/>
                          <a:cs typeface="+mn-cs"/>
                        </a:rPr>
                        <a:t>how _________ affects the rate of photosynthesis.</a:t>
                      </a:r>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how the following factors affect the rate of photosynthesis:</a:t>
                      </a:r>
                    </a:p>
                    <a:p>
                      <a:pPr marL="285750" indent="-285750">
                        <a:buFont typeface="Arial" panose="020B0604020202020204" pitchFamily="34" charset="0"/>
                        <a:buChar char="•"/>
                      </a:pPr>
                      <a:r>
                        <a:rPr lang="en-US" dirty="0"/>
                        <a:t>Temperature</a:t>
                      </a:r>
                    </a:p>
                    <a:p>
                      <a:pPr marL="285750" indent="-285750">
                        <a:buFont typeface="Arial" panose="020B0604020202020204" pitchFamily="34" charset="0"/>
                        <a:buChar char="•"/>
                      </a:pPr>
                      <a:r>
                        <a:rPr lang="en-US" dirty="0"/>
                        <a:t>Light Intensity</a:t>
                      </a:r>
                    </a:p>
                    <a:p>
                      <a:pPr marL="285750" indent="-285750">
                        <a:buFont typeface="Arial" panose="020B0604020202020204" pitchFamily="34" charset="0"/>
                        <a:buChar char="•"/>
                      </a:pPr>
                      <a:r>
                        <a:rPr lang="en-US" dirty="0"/>
                        <a:t>Carbon Dioxide Concentration</a:t>
                      </a:r>
                    </a:p>
                    <a:p>
                      <a:pPr marL="285750" indent="-285750">
                        <a:buFont typeface="Arial" panose="020B0604020202020204" pitchFamily="34" charset="0"/>
                        <a:buChar char="•"/>
                      </a:pPr>
                      <a:r>
                        <a:rPr lang="en-US" dirty="0"/>
                        <a:t>Amount of Chlorophyll</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Describe what happens as the factor increases.</a:t>
                      </a:r>
                    </a:p>
                    <a:p>
                      <a:pPr marL="342900" indent="-342900">
                        <a:buFont typeface="+mj-lt"/>
                        <a:buAutoNum type="arabicPeriod"/>
                      </a:pPr>
                      <a:r>
                        <a:rPr lang="en-US" dirty="0"/>
                        <a:t>Explain how increasing this factor affects the rate of photosynthesis.</a:t>
                      </a:r>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As each factor increases the rate of photosynthesis does not continue to just increase.  Explain why.</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lvl="0" fontAlgn="base"/>
                      <a:r>
                        <a:rPr lang="en-GB" sz="1350" b="1" kern="1200" dirty="0">
                          <a:solidFill>
                            <a:schemeClr val="tx1"/>
                          </a:solidFill>
                          <a:effectLst/>
                          <a:latin typeface="+mn-lt"/>
                          <a:ea typeface="+mn-ea"/>
                          <a:cs typeface="+mn-cs"/>
                        </a:rPr>
                        <a:t>Explain </a:t>
                      </a:r>
                      <a:r>
                        <a:rPr lang="en-US" sz="1350" b="1" kern="1200" dirty="0">
                          <a:solidFill>
                            <a:schemeClr val="tx1"/>
                          </a:solidFill>
                          <a:effectLst/>
                          <a:latin typeface="+mn-lt"/>
                          <a:ea typeface="+mn-ea"/>
                          <a:cs typeface="+mn-cs"/>
                        </a:rPr>
                        <a:t>how temperature affects the rate of photosynthesis.</a:t>
                      </a:r>
                      <a:endParaRPr lang="en-GB" sz="1350" b="1" kern="1200" dirty="0">
                        <a:solidFill>
                          <a:schemeClr val="tx1"/>
                        </a:solidFill>
                        <a:effectLst/>
                        <a:latin typeface="+mn-lt"/>
                        <a:ea typeface="+mn-ea"/>
                        <a:cs typeface="+mn-cs"/>
                      </a:endParaRPr>
                    </a:p>
                    <a:p>
                      <a:pPr marL="0" indent="0" algn="just">
                        <a:buFont typeface="+mj-lt"/>
                        <a:buNone/>
                      </a:pPr>
                      <a:endParaRPr lang="en-GB" sz="1350" b="1" i="0" u="none" strike="noStrike" kern="1200" dirty="0">
                        <a:solidFill>
                          <a:schemeClr val="tx1"/>
                        </a:solidFill>
                        <a:effectLst/>
                        <a:latin typeface="+mn-lt"/>
                        <a:ea typeface="+mn-ea"/>
                        <a:cs typeface="+mn-cs"/>
                      </a:endParaRPr>
                    </a:p>
                    <a:p>
                      <a:pPr algn="just" fontAlgn="base"/>
                      <a:r>
                        <a:rPr lang="en-GB" sz="1350" i="1" kern="1200" dirty="0">
                          <a:solidFill>
                            <a:schemeClr val="tx1"/>
                          </a:solidFill>
                          <a:effectLst/>
                          <a:latin typeface="+mn-lt"/>
                          <a:ea typeface="+mn-ea"/>
                          <a:cs typeface="+mn-cs"/>
                        </a:rPr>
                        <a:t>As temperature increases the rate of photosynthesis increases.  This is because the reactant particles and enzymes collide more.  When temperature continues to increase further the rate of photosynthesis decreases.  This is because at the high temperature the enzyme begins to be denatured.</a:t>
                      </a:r>
                      <a:endParaRPr lang="en-US" sz="135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the effect of light intensity, carbon dioxide concentration and amount of chlorophyll on the rate of photosynthesis.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3660272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Proteins</a:t>
            </a:r>
          </a:p>
        </p:txBody>
      </p:sp>
      <p:sp>
        <p:nvSpPr>
          <p:cNvPr id="3" name="Rectangle 2">
            <a:extLst>
              <a:ext uri="{FF2B5EF4-FFF2-40B4-BE49-F238E27FC236}">
                <a16:creationId xmlns:a16="http://schemas.microsoft.com/office/drawing/2014/main" id="{1176517C-3222-4440-8129-1D0558C3B707}"/>
              </a:ext>
            </a:extLst>
          </p:cNvPr>
          <p:cNvSpPr/>
          <p:nvPr/>
        </p:nvSpPr>
        <p:spPr>
          <a:xfrm>
            <a:off x="292930" y="7459280"/>
            <a:ext cx="1717305" cy="646331"/>
          </a:xfrm>
          <a:prstGeom prst="rect">
            <a:avLst/>
          </a:prstGeom>
        </p:spPr>
        <p:txBody>
          <a:bodyPr wrap="square">
            <a:spAutoFit/>
          </a:bodyPr>
          <a:lstStyle/>
          <a:p>
            <a:pPr lvl="0" algn="ctr"/>
            <a:r>
              <a:rPr lang="en-US" dirty="0">
                <a:latin typeface="Cabin"/>
                <a:ea typeface="Cabin"/>
                <a:cs typeface="Cabin"/>
                <a:sym typeface="Cabin"/>
              </a:rPr>
              <a:t>Biuret </a:t>
            </a:r>
          </a:p>
          <a:p>
            <a:pPr lvl="0" algn="ctr"/>
            <a:r>
              <a:rPr lang="en-US" dirty="0">
                <a:latin typeface="Cabin"/>
                <a:ea typeface="Cabin"/>
                <a:cs typeface="Cabin"/>
                <a:sym typeface="Cabin"/>
              </a:rPr>
              <a:t>Reagent</a:t>
            </a:r>
          </a:p>
        </p:txBody>
      </p:sp>
      <p:pic>
        <p:nvPicPr>
          <p:cNvPr id="6" name="Picture 5" descr="A picture containing light, clock&#10;&#10;Description automatically generated">
            <a:extLst>
              <a:ext uri="{FF2B5EF4-FFF2-40B4-BE49-F238E27FC236}">
                <a16:creationId xmlns:a16="http://schemas.microsoft.com/office/drawing/2014/main" id="{1E9A9474-6530-474C-BB4F-E60D8E6757C4}"/>
              </a:ext>
            </a:extLst>
          </p:cNvPr>
          <p:cNvPicPr>
            <a:picLocks noChangeAspect="1"/>
          </p:cNvPicPr>
          <p:nvPr/>
        </p:nvPicPr>
        <p:blipFill rotWithShape="1">
          <a:blip r:embed="rId3"/>
          <a:srcRect t="31820" r="72927"/>
          <a:stretch/>
        </p:blipFill>
        <p:spPr>
          <a:xfrm>
            <a:off x="617759" y="4564472"/>
            <a:ext cx="1392476" cy="2632302"/>
          </a:xfrm>
          <a:prstGeom prst="rect">
            <a:avLst/>
          </a:prstGeom>
        </p:spPr>
      </p:pic>
      <p:pic>
        <p:nvPicPr>
          <p:cNvPr id="26" name="Picture 25" descr="A picture containing light, clock&#10;&#10;Description automatically generated">
            <a:extLst>
              <a:ext uri="{FF2B5EF4-FFF2-40B4-BE49-F238E27FC236}">
                <a16:creationId xmlns:a16="http://schemas.microsoft.com/office/drawing/2014/main" id="{DD780E51-6879-CE47-8C93-BE6CECE025DB}"/>
              </a:ext>
            </a:extLst>
          </p:cNvPr>
          <p:cNvPicPr>
            <a:picLocks noChangeAspect="1"/>
          </p:cNvPicPr>
          <p:nvPr/>
        </p:nvPicPr>
        <p:blipFill rotWithShape="1">
          <a:blip r:embed="rId3"/>
          <a:srcRect l="27464" r="40475"/>
          <a:stretch/>
        </p:blipFill>
        <p:spPr>
          <a:xfrm>
            <a:off x="2030362" y="3496503"/>
            <a:ext cx="1649083" cy="3860800"/>
          </a:xfrm>
          <a:prstGeom prst="rect">
            <a:avLst/>
          </a:prstGeom>
        </p:spPr>
      </p:pic>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1026331"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1697968" y="7436008"/>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2543584" y="6856898"/>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475693" y="3068990"/>
            <a:ext cx="2027571" cy="1200329"/>
          </a:xfrm>
          <a:prstGeom prst="rect">
            <a:avLst/>
          </a:prstGeom>
        </p:spPr>
        <p:txBody>
          <a:bodyPr wrap="square">
            <a:spAutoFit/>
          </a:bodyPr>
          <a:lstStyle/>
          <a:p>
            <a:pPr lvl="0" algn="ctr"/>
            <a:r>
              <a:rPr lang="en-US" sz="2400" dirty="0">
                <a:latin typeface="Cabin"/>
                <a:ea typeface="Cabin"/>
                <a:cs typeface="Cabin"/>
                <a:sym typeface="Cabin"/>
              </a:rPr>
              <a:t>Add Biuret Reagent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pic>
        <p:nvPicPr>
          <p:cNvPr id="25" name="Picture 24" descr="A picture containing light, clock&#10;&#10;Description automatically generated">
            <a:extLst>
              <a:ext uri="{FF2B5EF4-FFF2-40B4-BE49-F238E27FC236}">
                <a16:creationId xmlns:a16="http://schemas.microsoft.com/office/drawing/2014/main" id="{225A7826-83BC-0C4C-8E2E-5FBD79A6D3FF}"/>
              </a:ext>
            </a:extLst>
          </p:cNvPr>
          <p:cNvPicPr>
            <a:picLocks noChangeAspect="1"/>
          </p:cNvPicPr>
          <p:nvPr/>
        </p:nvPicPr>
        <p:blipFill rotWithShape="1">
          <a:blip r:embed="rId3"/>
          <a:srcRect l="87468" t="35702"/>
          <a:stretch/>
        </p:blipFill>
        <p:spPr>
          <a:xfrm>
            <a:off x="4152206" y="7321536"/>
            <a:ext cx="644578" cy="2482420"/>
          </a:xfrm>
          <a:prstGeom prst="rect">
            <a:avLst/>
          </a:prstGeom>
        </p:spPr>
      </p:pic>
      <p:pic>
        <p:nvPicPr>
          <p:cNvPr id="32" name="Picture 31" descr="A picture containing light, clock&#10;&#10;Description automatically generated">
            <a:extLst>
              <a:ext uri="{FF2B5EF4-FFF2-40B4-BE49-F238E27FC236}">
                <a16:creationId xmlns:a16="http://schemas.microsoft.com/office/drawing/2014/main" id="{8D3448F1-C7C8-F44E-9FA5-D97DD7101F72}"/>
              </a:ext>
            </a:extLst>
          </p:cNvPr>
          <p:cNvPicPr>
            <a:picLocks noChangeAspect="1"/>
          </p:cNvPicPr>
          <p:nvPr/>
        </p:nvPicPr>
        <p:blipFill rotWithShape="1">
          <a:blip r:embed="rId3"/>
          <a:srcRect l="63002" t="35702" r="18138"/>
          <a:stretch/>
        </p:blipFill>
        <p:spPr>
          <a:xfrm>
            <a:off x="4047363" y="2871086"/>
            <a:ext cx="970081" cy="2482420"/>
          </a:xfrm>
          <a:prstGeom prst="rect">
            <a:avLst/>
          </a:prstGeom>
        </p:spPr>
      </p:pic>
      <p:cxnSp>
        <p:nvCxnSpPr>
          <p:cNvPr id="34" name="Straight Arrow Connector 33">
            <a:extLst>
              <a:ext uri="{FF2B5EF4-FFF2-40B4-BE49-F238E27FC236}">
                <a16:creationId xmlns:a16="http://schemas.microsoft.com/office/drawing/2014/main" id="{F9E6A306-27A3-5A47-958C-C092CC921A82}"/>
              </a:ext>
            </a:extLst>
          </p:cNvPr>
          <p:cNvCxnSpPr>
            <a:cxnSpLocks/>
          </p:cNvCxnSpPr>
          <p:nvPr/>
        </p:nvCxnSpPr>
        <p:spPr>
          <a:xfrm flipV="1">
            <a:off x="3089322" y="5112114"/>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0C3CFEF-A53B-EB47-994D-C6448A306F03}"/>
              </a:ext>
            </a:extLst>
          </p:cNvPr>
          <p:cNvCxnSpPr>
            <a:cxnSpLocks/>
          </p:cNvCxnSpPr>
          <p:nvPr/>
        </p:nvCxnSpPr>
        <p:spPr>
          <a:xfrm rot="16200000" flipH="1">
            <a:off x="3293958" y="6245525"/>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61A78526-4C20-DA49-9094-CA49C57DFC26}"/>
              </a:ext>
            </a:extLst>
          </p:cNvPr>
          <p:cNvSpPr/>
          <p:nvPr/>
        </p:nvSpPr>
        <p:spPr>
          <a:xfrm>
            <a:off x="4796784" y="3293029"/>
            <a:ext cx="1920036" cy="1569660"/>
          </a:xfrm>
          <a:prstGeom prst="rect">
            <a:avLst/>
          </a:prstGeom>
        </p:spPr>
        <p:txBody>
          <a:bodyPr wrap="square">
            <a:spAutoFit/>
          </a:bodyPr>
          <a:lstStyle/>
          <a:p>
            <a:pPr lvl="0" algn="ctr"/>
            <a:r>
              <a:rPr lang="en-US" sz="2400" dirty="0">
                <a:latin typeface="Cabin"/>
                <a:ea typeface="Cabin"/>
                <a:cs typeface="Cabin"/>
                <a:sym typeface="Cabin"/>
              </a:rPr>
              <a:t>If there is no protein the</a:t>
            </a:r>
          </a:p>
          <a:p>
            <a:pPr lvl="0" algn="ctr"/>
            <a:r>
              <a:rPr lang="en-US" sz="2400" dirty="0">
                <a:latin typeface="Cabin"/>
                <a:ea typeface="Cabin"/>
                <a:cs typeface="Cabin"/>
                <a:sym typeface="Cabin"/>
              </a:rPr>
              <a:t>sample remains blue.</a:t>
            </a:r>
          </a:p>
        </p:txBody>
      </p:sp>
      <p:sp>
        <p:nvSpPr>
          <p:cNvPr id="38" name="Rectangle 37">
            <a:extLst>
              <a:ext uri="{FF2B5EF4-FFF2-40B4-BE49-F238E27FC236}">
                <a16:creationId xmlns:a16="http://schemas.microsoft.com/office/drawing/2014/main" id="{063F4A2F-9CFE-234E-AB88-9825BB11369C}"/>
              </a:ext>
            </a:extLst>
          </p:cNvPr>
          <p:cNvSpPr/>
          <p:nvPr/>
        </p:nvSpPr>
        <p:spPr>
          <a:xfrm>
            <a:off x="4852121" y="7749902"/>
            <a:ext cx="1920036" cy="1569660"/>
          </a:xfrm>
          <a:prstGeom prst="rect">
            <a:avLst/>
          </a:prstGeom>
        </p:spPr>
        <p:txBody>
          <a:bodyPr wrap="square">
            <a:spAutoFit/>
          </a:bodyPr>
          <a:lstStyle/>
          <a:p>
            <a:pPr lvl="0" algn="ctr"/>
            <a:r>
              <a:rPr lang="en-US" sz="2400" dirty="0">
                <a:latin typeface="Cabin"/>
                <a:ea typeface="Cabin"/>
                <a:cs typeface="Cabin"/>
                <a:sym typeface="Cabin"/>
              </a:rPr>
              <a:t>If there is protein the</a:t>
            </a:r>
          </a:p>
          <a:p>
            <a:pPr lvl="0" algn="ctr"/>
            <a:r>
              <a:rPr lang="en-US" sz="2400" dirty="0">
                <a:latin typeface="Cabin"/>
                <a:ea typeface="Cabin"/>
                <a:cs typeface="Cabin"/>
                <a:sym typeface="Cabin"/>
              </a:rPr>
              <a:t>sample turns purple.</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4">
            <a:alphaModFix/>
          </a:blip>
          <a:stretch>
            <a:fillRect/>
          </a:stretch>
        </p:blipFill>
        <p:spPr>
          <a:xfrm>
            <a:off x="158062" y="8509212"/>
            <a:ext cx="1312775" cy="1312775"/>
          </a:xfrm>
          <a:prstGeom prst="rect">
            <a:avLst/>
          </a:prstGeom>
          <a:noFill/>
          <a:ln>
            <a:noFill/>
          </a:ln>
        </p:spPr>
      </p:pic>
      <p:sp>
        <p:nvSpPr>
          <p:cNvPr id="20" name="Oval 19">
            <a:extLst>
              <a:ext uri="{FF2B5EF4-FFF2-40B4-BE49-F238E27FC236}">
                <a16:creationId xmlns:a16="http://schemas.microsoft.com/office/drawing/2014/main" id="{91B6491E-66FD-224A-84BB-0BE1E0310FF6}"/>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79B10FF-5666-3F4F-8ED9-343C4F900876}"/>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RP3</a:t>
            </a:r>
          </a:p>
        </p:txBody>
      </p:sp>
      <p:sp>
        <p:nvSpPr>
          <p:cNvPr id="23" name="TextBox 22">
            <a:extLst>
              <a:ext uri="{FF2B5EF4-FFF2-40B4-BE49-F238E27FC236}">
                <a16:creationId xmlns:a16="http://schemas.microsoft.com/office/drawing/2014/main" id="{2E5205A4-53F9-C045-932E-5A8688903E8E}"/>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3474377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28" name="Picture 27" descr="A picture containing light&#10;&#10;Description automatically generated">
            <a:extLst>
              <a:ext uri="{FF2B5EF4-FFF2-40B4-BE49-F238E27FC236}">
                <a16:creationId xmlns:a16="http://schemas.microsoft.com/office/drawing/2014/main" id="{B66C3906-0904-CB4A-A6E9-7F27E194BAFC}"/>
              </a:ext>
            </a:extLst>
          </p:cNvPr>
          <p:cNvPicPr>
            <a:picLocks noChangeAspect="1"/>
          </p:cNvPicPr>
          <p:nvPr/>
        </p:nvPicPr>
        <p:blipFill rotWithShape="1">
          <a:blip r:embed="rId3"/>
          <a:srcRect l="87621" t="38796"/>
          <a:stretch/>
        </p:blipFill>
        <p:spPr>
          <a:xfrm>
            <a:off x="4162697" y="7396809"/>
            <a:ext cx="644578" cy="2331873"/>
          </a:xfrm>
          <a:prstGeom prst="rect">
            <a:avLst/>
          </a:prstGeom>
        </p:spPr>
      </p:pic>
      <p:pic>
        <p:nvPicPr>
          <p:cNvPr id="23" name="Picture 22" descr="A picture containing light&#10;&#10;Description automatically generated">
            <a:extLst>
              <a:ext uri="{FF2B5EF4-FFF2-40B4-BE49-F238E27FC236}">
                <a16:creationId xmlns:a16="http://schemas.microsoft.com/office/drawing/2014/main" id="{72C3A8CF-A3A8-6843-A984-F3B798412DD5}"/>
              </a:ext>
            </a:extLst>
          </p:cNvPr>
          <p:cNvPicPr>
            <a:picLocks noChangeAspect="1"/>
          </p:cNvPicPr>
          <p:nvPr/>
        </p:nvPicPr>
        <p:blipFill rotWithShape="1">
          <a:blip r:embed="rId3"/>
          <a:srcRect l="63126" t="34845" r="18244"/>
          <a:stretch/>
        </p:blipFill>
        <p:spPr>
          <a:xfrm>
            <a:off x="4047362" y="2779763"/>
            <a:ext cx="970081" cy="2482421"/>
          </a:xfrm>
          <a:prstGeom prst="rect">
            <a:avLst/>
          </a:prstGeom>
        </p:spPr>
      </p:pic>
      <p:pic>
        <p:nvPicPr>
          <p:cNvPr id="24" name="Picture 23" descr="A picture containing light&#10;&#10;Description automatically generated">
            <a:extLst>
              <a:ext uri="{FF2B5EF4-FFF2-40B4-BE49-F238E27FC236}">
                <a16:creationId xmlns:a16="http://schemas.microsoft.com/office/drawing/2014/main" id="{7B81658A-BCD5-DD44-9528-177EAF659276}"/>
              </a:ext>
            </a:extLst>
          </p:cNvPr>
          <p:cNvPicPr>
            <a:picLocks noChangeAspect="1"/>
          </p:cNvPicPr>
          <p:nvPr/>
        </p:nvPicPr>
        <p:blipFill rotWithShape="1">
          <a:blip r:embed="rId3"/>
          <a:srcRect l="27848" r="41603"/>
          <a:stretch/>
        </p:blipFill>
        <p:spPr>
          <a:xfrm>
            <a:off x="2030362" y="3468896"/>
            <a:ext cx="1590693" cy="3810000"/>
          </a:xfrm>
          <a:prstGeom prst="rect">
            <a:avLst/>
          </a:prstGeom>
        </p:spPr>
      </p:pic>
      <p:pic>
        <p:nvPicPr>
          <p:cNvPr id="5" name="Picture 4" descr="A picture containing light&#10;&#10;Description automatically generated">
            <a:extLst>
              <a:ext uri="{FF2B5EF4-FFF2-40B4-BE49-F238E27FC236}">
                <a16:creationId xmlns:a16="http://schemas.microsoft.com/office/drawing/2014/main" id="{A604896E-F992-7F44-B04D-03FFF46F63DA}"/>
              </a:ext>
            </a:extLst>
          </p:cNvPr>
          <p:cNvPicPr>
            <a:picLocks noChangeAspect="1"/>
          </p:cNvPicPr>
          <p:nvPr/>
        </p:nvPicPr>
        <p:blipFill rotWithShape="1">
          <a:blip r:embed="rId3"/>
          <a:srcRect t="29861" r="71786"/>
          <a:stretch/>
        </p:blipFill>
        <p:spPr>
          <a:xfrm>
            <a:off x="635662" y="4593701"/>
            <a:ext cx="1468532" cy="2671200"/>
          </a:xfrm>
          <a:prstGeom prst="rect">
            <a:avLst/>
          </a:prstGeom>
        </p:spPr>
      </p:pic>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Starch</a:t>
            </a:r>
          </a:p>
        </p:txBody>
      </p:sp>
      <p:sp>
        <p:nvSpPr>
          <p:cNvPr id="3" name="Rectangle 2">
            <a:extLst>
              <a:ext uri="{FF2B5EF4-FFF2-40B4-BE49-F238E27FC236}">
                <a16:creationId xmlns:a16="http://schemas.microsoft.com/office/drawing/2014/main" id="{1176517C-3222-4440-8129-1D0558C3B707}"/>
              </a:ext>
            </a:extLst>
          </p:cNvPr>
          <p:cNvSpPr/>
          <p:nvPr/>
        </p:nvSpPr>
        <p:spPr>
          <a:xfrm>
            <a:off x="292930" y="7459280"/>
            <a:ext cx="1717305" cy="646331"/>
          </a:xfrm>
          <a:prstGeom prst="rect">
            <a:avLst/>
          </a:prstGeom>
        </p:spPr>
        <p:txBody>
          <a:bodyPr wrap="square">
            <a:spAutoFit/>
          </a:bodyPr>
          <a:lstStyle/>
          <a:p>
            <a:pPr lvl="0" algn="ctr"/>
            <a:r>
              <a:rPr lang="en-US" dirty="0">
                <a:latin typeface="Cabin"/>
                <a:ea typeface="Cabin"/>
                <a:cs typeface="Cabin"/>
                <a:sym typeface="Cabin"/>
              </a:rPr>
              <a:t>Iodine </a:t>
            </a:r>
          </a:p>
          <a:p>
            <a:pPr lvl="0" algn="ctr"/>
            <a:r>
              <a:rPr lang="en-US" dirty="0">
                <a:latin typeface="Cabin"/>
                <a:ea typeface="Cabin"/>
                <a:cs typeface="Cabin"/>
                <a:sym typeface="Cabin"/>
              </a:rPr>
              <a:t>Solution</a:t>
            </a:r>
          </a:p>
        </p:txBody>
      </p:sp>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1026331"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1697968" y="7436008"/>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2543584" y="6856898"/>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475693" y="3068990"/>
            <a:ext cx="2027571" cy="1200329"/>
          </a:xfrm>
          <a:prstGeom prst="rect">
            <a:avLst/>
          </a:prstGeom>
        </p:spPr>
        <p:txBody>
          <a:bodyPr wrap="square">
            <a:spAutoFit/>
          </a:bodyPr>
          <a:lstStyle/>
          <a:p>
            <a:pPr lvl="0" algn="ctr"/>
            <a:r>
              <a:rPr lang="en-US" sz="2400" dirty="0">
                <a:latin typeface="Cabin"/>
                <a:ea typeface="Cabin"/>
                <a:cs typeface="Cabin"/>
                <a:sym typeface="Cabin"/>
              </a:rPr>
              <a:t>Add iodine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cxnSp>
        <p:nvCxnSpPr>
          <p:cNvPr id="34" name="Straight Arrow Connector 33">
            <a:extLst>
              <a:ext uri="{FF2B5EF4-FFF2-40B4-BE49-F238E27FC236}">
                <a16:creationId xmlns:a16="http://schemas.microsoft.com/office/drawing/2014/main" id="{F9E6A306-27A3-5A47-958C-C092CC921A82}"/>
              </a:ext>
            </a:extLst>
          </p:cNvPr>
          <p:cNvCxnSpPr>
            <a:cxnSpLocks/>
          </p:cNvCxnSpPr>
          <p:nvPr/>
        </p:nvCxnSpPr>
        <p:spPr>
          <a:xfrm flipV="1">
            <a:off x="3089322" y="5112114"/>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0C3CFEF-A53B-EB47-994D-C6448A306F03}"/>
              </a:ext>
            </a:extLst>
          </p:cNvPr>
          <p:cNvCxnSpPr>
            <a:cxnSpLocks/>
          </p:cNvCxnSpPr>
          <p:nvPr/>
        </p:nvCxnSpPr>
        <p:spPr>
          <a:xfrm rot="16200000" flipH="1">
            <a:off x="3293958" y="6245525"/>
            <a:ext cx="958041" cy="13677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61A78526-4C20-DA49-9094-CA49C57DFC26}"/>
              </a:ext>
            </a:extLst>
          </p:cNvPr>
          <p:cNvSpPr/>
          <p:nvPr/>
        </p:nvSpPr>
        <p:spPr>
          <a:xfrm>
            <a:off x="4796784" y="3293029"/>
            <a:ext cx="1920036" cy="1938992"/>
          </a:xfrm>
          <a:prstGeom prst="rect">
            <a:avLst/>
          </a:prstGeom>
        </p:spPr>
        <p:txBody>
          <a:bodyPr wrap="square">
            <a:spAutoFit/>
          </a:bodyPr>
          <a:lstStyle/>
          <a:p>
            <a:pPr lvl="0" algn="ctr"/>
            <a:r>
              <a:rPr lang="en-US" sz="2400" dirty="0">
                <a:latin typeface="Cabin"/>
                <a:ea typeface="Cabin"/>
                <a:cs typeface="Cabin"/>
                <a:sym typeface="Cabin"/>
              </a:rPr>
              <a:t>If there is no starch the</a:t>
            </a:r>
          </a:p>
          <a:p>
            <a:pPr lvl="0" algn="ctr"/>
            <a:r>
              <a:rPr lang="en-US" sz="2400" dirty="0">
                <a:latin typeface="Cabin"/>
                <a:ea typeface="Cabin"/>
                <a:cs typeface="Cabin"/>
                <a:sym typeface="Cabin"/>
              </a:rPr>
              <a:t>sample remains yellow.</a:t>
            </a:r>
          </a:p>
        </p:txBody>
      </p:sp>
      <p:sp>
        <p:nvSpPr>
          <p:cNvPr id="38" name="Rectangle 37">
            <a:extLst>
              <a:ext uri="{FF2B5EF4-FFF2-40B4-BE49-F238E27FC236}">
                <a16:creationId xmlns:a16="http://schemas.microsoft.com/office/drawing/2014/main" id="{063F4A2F-9CFE-234E-AB88-9825BB11369C}"/>
              </a:ext>
            </a:extLst>
          </p:cNvPr>
          <p:cNvSpPr/>
          <p:nvPr/>
        </p:nvSpPr>
        <p:spPr>
          <a:xfrm>
            <a:off x="4852121" y="7749902"/>
            <a:ext cx="1920036" cy="1569660"/>
          </a:xfrm>
          <a:prstGeom prst="rect">
            <a:avLst/>
          </a:prstGeom>
        </p:spPr>
        <p:txBody>
          <a:bodyPr wrap="square">
            <a:spAutoFit/>
          </a:bodyPr>
          <a:lstStyle/>
          <a:p>
            <a:pPr lvl="0" algn="ctr"/>
            <a:r>
              <a:rPr lang="en-US" sz="2400" dirty="0">
                <a:latin typeface="Cabin"/>
                <a:ea typeface="Cabin"/>
                <a:cs typeface="Cabin"/>
                <a:sym typeface="Cabin"/>
              </a:rPr>
              <a:t>If there is starch the</a:t>
            </a:r>
          </a:p>
          <a:p>
            <a:pPr lvl="0" algn="ctr"/>
            <a:r>
              <a:rPr lang="en-US" sz="2400" dirty="0">
                <a:latin typeface="Cabin"/>
                <a:ea typeface="Cabin"/>
                <a:cs typeface="Cabin"/>
                <a:sym typeface="Cabin"/>
              </a:rPr>
              <a:t>sample turns blue/black.</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4">
            <a:alphaModFix/>
          </a:blip>
          <a:stretch>
            <a:fillRect/>
          </a:stretch>
        </p:blipFill>
        <p:spPr>
          <a:xfrm>
            <a:off x="158062" y="8509212"/>
            <a:ext cx="1312775" cy="1312775"/>
          </a:xfrm>
          <a:prstGeom prst="rect">
            <a:avLst/>
          </a:prstGeom>
          <a:noFill/>
          <a:ln>
            <a:noFill/>
          </a:ln>
        </p:spPr>
      </p:pic>
      <p:sp>
        <p:nvSpPr>
          <p:cNvPr id="20" name="Oval 19">
            <a:extLst>
              <a:ext uri="{FF2B5EF4-FFF2-40B4-BE49-F238E27FC236}">
                <a16:creationId xmlns:a16="http://schemas.microsoft.com/office/drawing/2014/main" id="{742EA463-1310-7347-86A4-9CA49BEB9FA9}"/>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F76DE19-0076-C748-BA96-29B05E69CB18}"/>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RP3</a:t>
            </a:r>
          </a:p>
        </p:txBody>
      </p:sp>
      <p:sp>
        <p:nvSpPr>
          <p:cNvPr id="25" name="TextBox 24">
            <a:extLst>
              <a:ext uri="{FF2B5EF4-FFF2-40B4-BE49-F238E27FC236}">
                <a16:creationId xmlns:a16="http://schemas.microsoft.com/office/drawing/2014/main" id="{3E60B125-B0BD-C949-8A00-D4BEB9B332E1}"/>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2951062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41" name="Picture 40" descr="A picture containing food, light&#10;&#10;Description automatically generated">
            <a:extLst>
              <a:ext uri="{FF2B5EF4-FFF2-40B4-BE49-F238E27FC236}">
                <a16:creationId xmlns:a16="http://schemas.microsoft.com/office/drawing/2014/main" id="{5159D2AD-D116-7E43-AD97-BC6445EDD0B7}"/>
              </a:ext>
            </a:extLst>
          </p:cNvPr>
          <p:cNvPicPr>
            <a:picLocks noChangeAspect="1"/>
          </p:cNvPicPr>
          <p:nvPr/>
        </p:nvPicPr>
        <p:blipFill rotWithShape="1">
          <a:blip r:embed="rId3"/>
          <a:srcRect l="39070" t="36384" r="48244"/>
          <a:stretch/>
        </p:blipFill>
        <p:spPr>
          <a:xfrm>
            <a:off x="4519599" y="2785420"/>
            <a:ext cx="1023598" cy="2396644"/>
          </a:xfrm>
          <a:prstGeom prst="rect">
            <a:avLst/>
          </a:prstGeom>
        </p:spPr>
      </p:pic>
      <p:pic>
        <p:nvPicPr>
          <p:cNvPr id="8" name="Picture 7" descr="A picture containing object, light&#10;&#10;Description automatically generated">
            <a:extLst>
              <a:ext uri="{FF2B5EF4-FFF2-40B4-BE49-F238E27FC236}">
                <a16:creationId xmlns:a16="http://schemas.microsoft.com/office/drawing/2014/main" id="{2A7FB398-BDC0-3847-8FD8-2F047BBF3B15}"/>
              </a:ext>
            </a:extLst>
          </p:cNvPr>
          <p:cNvPicPr>
            <a:picLocks noChangeAspect="1"/>
          </p:cNvPicPr>
          <p:nvPr/>
        </p:nvPicPr>
        <p:blipFill>
          <a:blip r:embed="rId4"/>
          <a:stretch>
            <a:fillRect/>
          </a:stretch>
        </p:blipFill>
        <p:spPr>
          <a:xfrm>
            <a:off x="2666524" y="3534128"/>
            <a:ext cx="1635495" cy="3823099"/>
          </a:xfrm>
          <a:prstGeom prst="rect">
            <a:avLst/>
          </a:prstGeom>
        </p:spPr>
      </p:pic>
      <p:pic>
        <p:nvPicPr>
          <p:cNvPr id="25" name="Picture 24" descr="A picture containing food, light&#10;&#10;Description automatically generated">
            <a:extLst>
              <a:ext uri="{FF2B5EF4-FFF2-40B4-BE49-F238E27FC236}">
                <a16:creationId xmlns:a16="http://schemas.microsoft.com/office/drawing/2014/main" id="{9B7CE6A5-BB5F-6E44-83BA-2A3556D12E75}"/>
              </a:ext>
            </a:extLst>
          </p:cNvPr>
          <p:cNvPicPr>
            <a:picLocks noChangeAspect="1"/>
          </p:cNvPicPr>
          <p:nvPr/>
        </p:nvPicPr>
        <p:blipFill rotWithShape="1">
          <a:blip r:embed="rId3"/>
          <a:srcRect t="24268" r="83013"/>
          <a:stretch/>
        </p:blipFill>
        <p:spPr>
          <a:xfrm>
            <a:off x="135327" y="4432606"/>
            <a:ext cx="1357747" cy="2826387"/>
          </a:xfrm>
          <a:prstGeom prst="rect">
            <a:avLst/>
          </a:prstGeom>
        </p:spPr>
      </p:pic>
      <p:sp>
        <p:nvSpPr>
          <p:cNvPr id="40" name="Google Shape;108;p18">
            <a:extLst>
              <a:ext uri="{FF2B5EF4-FFF2-40B4-BE49-F238E27FC236}">
                <a16:creationId xmlns:a16="http://schemas.microsoft.com/office/drawing/2014/main" id="{391E1248-FEF1-4740-9C12-3E8F76BCB514}"/>
              </a:ext>
            </a:extLst>
          </p:cNvPr>
          <p:cNvSpPr txBox="1"/>
          <p:nvPr/>
        </p:nvSpPr>
        <p:spPr>
          <a:xfrm>
            <a:off x="85842" y="628502"/>
            <a:ext cx="4868919" cy="338243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800" b="1" dirty="0">
                <a:latin typeface="Calibri" panose="020F0502020204030204" pitchFamily="34" charset="0"/>
                <a:ea typeface="Cabin"/>
                <a:cs typeface="Calibri" panose="020F0502020204030204" pitchFamily="34" charset="0"/>
                <a:sym typeface="Cabin"/>
              </a:rPr>
              <a:t>Testing for Glucose</a:t>
            </a:r>
          </a:p>
        </p:txBody>
      </p:sp>
      <p:sp>
        <p:nvSpPr>
          <p:cNvPr id="3" name="Rectangle 2">
            <a:extLst>
              <a:ext uri="{FF2B5EF4-FFF2-40B4-BE49-F238E27FC236}">
                <a16:creationId xmlns:a16="http://schemas.microsoft.com/office/drawing/2014/main" id="{1176517C-3222-4440-8129-1D0558C3B707}"/>
              </a:ext>
            </a:extLst>
          </p:cNvPr>
          <p:cNvSpPr/>
          <p:nvPr/>
        </p:nvSpPr>
        <p:spPr>
          <a:xfrm>
            <a:off x="-207404" y="7459280"/>
            <a:ext cx="1717305" cy="646331"/>
          </a:xfrm>
          <a:prstGeom prst="rect">
            <a:avLst/>
          </a:prstGeom>
        </p:spPr>
        <p:txBody>
          <a:bodyPr wrap="square">
            <a:spAutoFit/>
          </a:bodyPr>
          <a:lstStyle/>
          <a:p>
            <a:pPr lvl="0" algn="ctr"/>
            <a:r>
              <a:rPr lang="en-US" dirty="0">
                <a:latin typeface="Cabin"/>
                <a:ea typeface="Cabin"/>
                <a:cs typeface="Cabin"/>
                <a:sym typeface="Cabin"/>
              </a:rPr>
              <a:t>Benedicts Reagent</a:t>
            </a:r>
          </a:p>
        </p:txBody>
      </p:sp>
      <p:cxnSp>
        <p:nvCxnSpPr>
          <p:cNvPr id="27" name="Straight Arrow Connector 26">
            <a:extLst>
              <a:ext uri="{FF2B5EF4-FFF2-40B4-BE49-F238E27FC236}">
                <a16:creationId xmlns:a16="http://schemas.microsoft.com/office/drawing/2014/main" id="{DA1F56A8-AFE3-4F44-8868-E6D3F26C9F2E}"/>
              </a:ext>
            </a:extLst>
          </p:cNvPr>
          <p:cNvCxnSpPr>
            <a:cxnSpLocks/>
          </p:cNvCxnSpPr>
          <p:nvPr/>
        </p:nvCxnSpPr>
        <p:spPr>
          <a:xfrm flipV="1">
            <a:off x="525997" y="6654309"/>
            <a:ext cx="125251" cy="77819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F6F9F273-109B-8143-A804-CF91D2844F99}"/>
              </a:ext>
            </a:extLst>
          </p:cNvPr>
          <p:cNvSpPr/>
          <p:nvPr/>
        </p:nvSpPr>
        <p:spPr>
          <a:xfrm>
            <a:off x="919893" y="7473854"/>
            <a:ext cx="1717305" cy="646331"/>
          </a:xfrm>
          <a:prstGeom prst="rect">
            <a:avLst/>
          </a:prstGeom>
        </p:spPr>
        <p:txBody>
          <a:bodyPr wrap="square">
            <a:spAutoFit/>
          </a:bodyPr>
          <a:lstStyle/>
          <a:p>
            <a:pPr lvl="0" algn="ctr"/>
            <a:r>
              <a:rPr lang="en-US" dirty="0">
                <a:latin typeface="Cabin"/>
                <a:ea typeface="Cabin"/>
                <a:cs typeface="Cabin"/>
                <a:sym typeface="Cabin"/>
              </a:rPr>
              <a:t>Food </a:t>
            </a:r>
          </a:p>
          <a:p>
            <a:pPr lvl="0" algn="ctr"/>
            <a:r>
              <a:rPr lang="en-US" dirty="0">
                <a:latin typeface="Cabin"/>
                <a:ea typeface="Cabin"/>
                <a:cs typeface="Cabin"/>
                <a:sym typeface="Cabin"/>
              </a:rPr>
              <a:t>Sample</a:t>
            </a:r>
          </a:p>
        </p:txBody>
      </p:sp>
      <p:cxnSp>
        <p:nvCxnSpPr>
          <p:cNvPr id="31" name="Straight Arrow Connector 30">
            <a:extLst>
              <a:ext uri="{FF2B5EF4-FFF2-40B4-BE49-F238E27FC236}">
                <a16:creationId xmlns:a16="http://schemas.microsoft.com/office/drawing/2014/main" id="{D29DDB2D-7935-EC4B-B38F-FB74D9E75666}"/>
              </a:ext>
            </a:extLst>
          </p:cNvPr>
          <p:cNvCxnSpPr>
            <a:cxnSpLocks/>
          </p:cNvCxnSpPr>
          <p:nvPr/>
        </p:nvCxnSpPr>
        <p:spPr>
          <a:xfrm flipV="1">
            <a:off x="1765509" y="6894744"/>
            <a:ext cx="13036" cy="57560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sp>
        <p:nvSpPr>
          <p:cNvPr id="70" name="Google Shape;70;p15"/>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2" name="Rectangle 21">
            <a:extLst>
              <a:ext uri="{FF2B5EF4-FFF2-40B4-BE49-F238E27FC236}">
                <a16:creationId xmlns:a16="http://schemas.microsoft.com/office/drawing/2014/main" id="{1948862A-7F7F-754E-AAAB-BA57D0912D8D}"/>
              </a:ext>
            </a:extLst>
          </p:cNvPr>
          <p:cNvSpPr/>
          <p:nvPr/>
        </p:nvSpPr>
        <p:spPr>
          <a:xfrm>
            <a:off x="11381" y="3293029"/>
            <a:ext cx="2027571" cy="1200329"/>
          </a:xfrm>
          <a:prstGeom prst="rect">
            <a:avLst/>
          </a:prstGeom>
        </p:spPr>
        <p:txBody>
          <a:bodyPr wrap="square">
            <a:spAutoFit/>
          </a:bodyPr>
          <a:lstStyle/>
          <a:p>
            <a:pPr lvl="0" algn="ctr"/>
            <a:r>
              <a:rPr lang="en-US" sz="2400" dirty="0">
                <a:latin typeface="Cabin"/>
                <a:ea typeface="Cabin"/>
                <a:cs typeface="Cabin"/>
                <a:sym typeface="Cabin"/>
              </a:rPr>
              <a:t>Add Benedicts Reagent to the food sample.</a:t>
            </a:r>
          </a:p>
        </p:txBody>
      </p:sp>
      <p:sp>
        <p:nvSpPr>
          <p:cNvPr id="2" name="TextBox 1">
            <a:extLst>
              <a:ext uri="{FF2B5EF4-FFF2-40B4-BE49-F238E27FC236}">
                <a16:creationId xmlns:a16="http://schemas.microsoft.com/office/drawing/2014/main" id="{55474647-BFBB-994D-AAE6-198D61FDD7E4}"/>
              </a:ext>
            </a:extLst>
          </p:cNvPr>
          <p:cNvSpPr txBox="1"/>
          <p:nvPr/>
        </p:nvSpPr>
        <p:spPr>
          <a:xfrm>
            <a:off x="116367" y="1574138"/>
            <a:ext cx="6600453" cy="1200329"/>
          </a:xfrm>
          <a:prstGeom prst="rect">
            <a:avLst/>
          </a:prstGeom>
          <a:noFill/>
          <a:ln w="28575">
            <a:solidFill>
              <a:schemeClr val="tx1"/>
            </a:solidFill>
          </a:ln>
        </p:spPr>
        <p:txBody>
          <a:bodyPr wrap="square" rtlCol="0">
            <a:spAutoFit/>
          </a:bodyPr>
          <a:lstStyle/>
          <a:p>
            <a:r>
              <a:rPr lang="en-US" b="1" dirty="0"/>
              <a:t>Preparation</a:t>
            </a:r>
          </a:p>
          <a:p>
            <a:pPr algn="just"/>
            <a:r>
              <a:rPr lang="en-US" dirty="0"/>
              <a:t>If the food is already in solution (such as milk) no further preparation is needed.  If the food is solid it needs to be ground up using a pestle and mortar and added to water to make a solution.</a:t>
            </a:r>
          </a:p>
        </p:txBody>
      </p:sp>
      <p:sp>
        <p:nvSpPr>
          <p:cNvPr id="37" name="Rectangle 36">
            <a:extLst>
              <a:ext uri="{FF2B5EF4-FFF2-40B4-BE49-F238E27FC236}">
                <a16:creationId xmlns:a16="http://schemas.microsoft.com/office/drawing/2014/main" id="{61A78526-4C20-DA49-9094-CA49C57DFC26}"/>
              </a:ext>
            </a:extLst>
          </p:cNvPr>
          <p:cNvSpPr/>
          <p:nvPr/>
        </p:nvSpPr>
        <p:spPr>
          <a:xfrm>
            <a:off x="5283048" y="2934470"/>
            <a:ext cx="1525643" cy="2308324"/>
          </a:xfrm>
          <a:prstGeom prst="rect">
            <a:avLst/>
          </a:prstGeom>
        </p:spPr>
        <p:txBody>
          <a:bodyPr wrap="square">
            <a:spAutoFit/>
          </a:bodyPr>
          <a:lstStyle/>
          <a:p>
            <a:pPr lvl="0" algn="ctr"/>
            <a:r>
              <a:rPr lang="en-US" sz="2400" dirty="0">
                <a:latin typeface="Cabin"/>
                <a:ea typeface="Cabin"/>
                <a:cs typeface="Cabin"/>
                <a:sym typeface="Cabin"/>
              </a:rPr>
              <a:t>If there is no glucose the</a:t>
            </a:r>
          </a:p>
          <a:p>
            <a:pPr lvl="0" algn="ctr"/>
            <a:r>
              <a:rPr lang="en-US" sz="2400" dirty="0">
                <a:latin typeface="Cabin"/>
                <a:ea typeface="Cabin"/>
                <a:cs typeface="Cabin"/>
                <a:sym typeface="Cabin"/>
              </a:rPr>
              <a:t>sample remains blue.</a:t>
            </a:r>
          </a:p>
        </p:txBody>
      </p:sp>
      <p:sp>
        <p:nvSpPr>
          <p:cNvPr id="38" name="Rectangle 37">
            <a:extLst>
              <a:ext uri="{FF2B5EF4-FFF2-40B4-BE49-F238E27FC236}">
                <a16:creationId xmlns:a16="http://schemas.microsoft.com/office/drawing/2014/main" id="{063F4A2F-9CFE-234E-AB88-9825BB11369C}"/>
              </a:ext>
            </a:extLst>
          </p:cNvPr>
          <p:cNvSpPr/>
          <p:nvPr/>
        </p:nvSpPr>
        <p:spPr>
          <a:xfrm>
            <a:off x="4003395" y="5924889"/>
            <a:ext cx="2782437" cy="1569660"/>
          </a:xfrm>
          <a:prstGeom prst="rect">
            <a:avLst/>
          </a:prstGeom>
        </p:spPr>
        <p:txBody>
          <a:bodyPr wrap="square">
            <a:spAutoFit/>
          </a:bodyPr>
          <a:lstStyle/>
          <a:p>
            <a:pPr lvl="0" algn="ctr"/>
            <a:r>
              <a:rPr lang="en-US" sz="2400" dirty="0">
                <a:latin typeface="Cabin"/>
                <a:ea typeface="Cabin"/>
                <a:cs typeface="Cabin"/>
                <a:sym typeface="Cabin"/>
              </a:rPr>
              <a:t>If there is glucose the sample turns red, orange, yellow,  brown or green.</a:t>
            </a:r>
          </a:p>
        </p:txBody>
      </p:sp>
      <p:pic>
        <p:nvPicPr>
          <p:cNvPr id="39" name="Google Shape;133;p19">
            <a:extLst>
              <a:ext uri="{FF2B5EF4-FFF2-40B4-BE49-F238E27FC236}">
                <a16:creationId xmlns:a16="http://schemas.microsoft.com/office/drawing/2014/main" id="{3A2D4A66-0616-F94F-90EF-D883B2E52A8C}"/>
              </a:ext>
            </a:extLst>
          </p:cNvPr>
          <p:cNvPicPr preferRelativeResize="0"/>
          <p:nvPr/>
        </p:nvPicPr>
        <p:blipFill>
          <a:blip r:embed="rId5">
            <a:alphaModFix/>
          </a:blip>
          <a:stretch>
            <a:fillRect/>
          </a:stretch>
        </p:blipFill>
        <p:spPr>
          <a:xfrm>
            <a:off x="158062" y="8509212"/>
            <a:ext cx="1312775" cy="1312775"/>
          </a:xfrm>
          <a:prstGeom prst="rect">
            <a:avLst/>
          </a:prstGeom>
          <a:noFill/>
          <a:ln>
            <a:noFill/>
          </a:ln>
        </p:spPr>
      </p:pic>
      <p:pic>
        <p:nvPicPr>
          <p:cNvPr id="6" name="Picture 5" descr="A picture containing food, light&#10;&#10;Description automatically generated">
            <a:extLst>
              <a:ext uri="{FF2B5EF4-FFF2-40B4-BE49-F238E27FC236}">
                <a16:creationId xmlns:a16="http://schemas.microsoft.com/office/drawing/2014/main" id="{A2A4A41F-5BC8-D247-B73D-9B2B1B9A828F}"/>
              </a:ext>
            </a:extLst>
          </p:cNvPr>
          <p:cNvPicPr>
            <a:picLocks noChangeAspect="1"/>
          </p:cNvPicPr>
          <p:nvPr/>
        </p:nvPicPr>
        <p:blipFill rotWithShape="1">
          <a:blip r:embed="rId3"/>
          <a:srcRect l="55107" t="39540"/>
          <a:stretch/>
        </p:blipFill>
        <p:spPr>
          <a:xfrm>
            <a:off x="2903665" y="7517230"/>
            <a:ext cx="3670782" cy="2308324"/>
          </a:xfrm>
          <a:prstGeom prst="rect">
            <a:avLst/>
          </a:prstGeom>
        </p:spPr>
      </p:pic>
      <p:pic>
        <p:nvPicPr>
          <p:cNvPr id="26" name="Picture 25" descr="A picture containing food, light&#10;&#10;Description automatically generated">
            <a:extLst>
              <a:ext uri="{FF2B5EF4-FFF2-40B4-BE49-F238E27FC236}">
                <a16:creationId xmlns:a16="http://schemas.microsoft.com/office/drawing/2014/main" id="{3314CAE0-9B9B-864C-94E5-8673C3C4963B}"/>
              </a:ext>
            </a:extLst>
          </p:cNvPr>
          <p:cNvPicPr>
            <a:picLocks noChangeAspect="1"/>
          </p:cNvPicPr>
          <p:nvPr/>
        </p:nvPicPr>
        <p:blipFill rotWithShape="1">
          <a:blip r:embed="rId3"/>
          <a:srcRect l="18363" r="61684"/>
          <a:stretch/>
        </p:blipFill>
        <p:spPr>
          <a:xfrm>
            <a:off x="1308566" y="3507059"/>
            <a:ext cx="1632282" cy="3819716"/>
          </a:xfrm>
          <a:prstGeom prst="rect">
            <a:avLst/>
          </a:prstGeom>
        </p:spPr>
      </p:pic>
      <p:cxnSp>
        <p:nvCxnSpPr>
          <p:cNvPr id="30" name="Straight Arrow Connector 29">
            <a:extLst>
              <a:ext uri="{FF2B5EF4-FFF2-40B4-BE49-F238E27FC236}">
                <a16:creationId xmlns:a16="http://schemas.microsoft.com/office/drawing/2014/main" id="{AD8FFE47-D74B-7547-A10C-DA400B2E28B3}"/>
              </a:ext>
            </a:extLst>
          </p:cNvPr>
          <p:cNvCxnSpPr>
            <a:cxnSpLocks/>
          </p:cNvCxnSpPr>
          <p:nvPr/>
        </p:nvCxnSpPr>
        <p:spPr>
          <a:xfrm flipV="1">
            <a:off x="2079665" y="6317886"/>
            <a:ext cx="860465"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7A1B35A5-0313-BD44-868B-43B681FD0168}"/>
              </a:ext>
            </a:extLst>
          </p:cNvPr>
          <p:cNvCxnSpPr>
            <a:cxnSpLocks/>
          </p:cNvCxnSpPr>
          <p:nvPr/>
        </p:nvCxnSpPr>
        <p:spPr>
          <a:xfrm flipV="1">
            <a:off x="3830010" y="4793314"/>
            <a:ext cx="839358" cy="152457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7A0BF96-1D82-9642-8CF1-A3D01F336954}"/>
              </a:ext>
            </a:extLst>
          </p:cNvPr>
          <p:cNvCxnSpPr>
            <a:cxnSpLocks/>
          </p:cNvCxnSpPr>
          <p:nvPr/>
        </p:nvCxnSpPr>
        <p:spPr>
          <a:xfrm>
            <a:off x="3830010" y="6317886"/>
            <a:ext cx="412820" cy="10807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D4C1E00-8061-7D45-923D-8FFC54D37973}"/>
              </a:ext>
            </a:extLst>
          </p:cNvPr>
          <p:cNvCxnSpPr>
            <a:cxnSpLocks/>
          </p:cNvCxnSpPr>
          <p:nvPr/>
        </p:nvCxnSpPr>
        <p:spPr>
          <a:xfrm>
            <a:off x="3510284" y="6317886"/>
            <a:ext cx="31293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DF1482A-0B27-5D45-84F9-6A02329D704C}"/>
              </a:ext>
            </a:extLst>
          </p:cNvPr>
          <p:cNvSpPr/>
          <p:nvPr/>
        </p:nvSpPr>
        <p:spPr>
          <a:xfrm>
            <a:off x="1509901" y="5751657"/>
            <a:ext cx="2027571" cy="461665"/>
          </a:xfrm>
          <a:prstGeom prst="rect">
            <a:avLst/>
          </a:prstGeom>
        </p:spPr>
        <p:txBody>
          <a:bodyPr wrap="square">
            <a:spAutoFit/>
          </a:bodyPr>
          <a:lstStyle/>
          <a:p>
            <a:pPr lvl="0" algn="ctr"/>
            <a:r>
              <a:rPr lang="en-US" sz="2400" dirty="0">
                <a:latin typeface="Cabin"/>
                <a:ea typeface="Cabin"/>
                <a:cs typeface="Cabin"/>
                <a:sym typeface="Cabin"/>
              </a:rPr>
              <a:t>HEAT</a:t>
            </a:r>
          </a:p>
        </p:txBody>
      </p:sp>
      <p:sp>
        <p:nvSpPr>
          <p:cNvPr id="24" name="Oval 23">
            <a:extLst>
              <a:ext uri="{FF2B5EF4-FFF2-40B4-BE49-F238E27FC236}">
                <a16:creationId xmlns:a16="http://schemas.microsoft.com/office/drawing/2014/main" id="{8ED634D1-5FAC-FD4F-9909-5E06DA4DAC3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4883D89-588E-8C46-A3CA-2A0B44228540}"/>
              </a:ext>
            </a:extLst>
          </p:cNvPr>
          <p:cNvSpPr txBox="1"/>
          <p:nvPr/>
        </p:nvSpPr>
        <p:spPr>
          <a:xfrm>
            <a:off x="247920" y="288783"/>
            <a:ext cx="901700" cy="483209"/>
          </a:xfrm>
          <a:prstGeom prst="rect">
            <a:avLst/>
          </a:prstGeom>
          <a:noFill/>
        </p:spPr>
        <p:txBody>
          <a:bodyPr wrap="square" rtlCol="0">
            <a:spAutoFit/>
          </a:bodyPr>
          <a:lstStyle/>
          <a:p>
            <a:pPr algn="ctr"/>
            <a:r>
              <a:rPr lang="en-US" sz="2540" b="1" dirty="0">
                <a:solidFill>
                  <a:schemeClr val="bg1"/>
                </a:solidFill>
              </a:rPr>
              <a:t>RP3</a:t>
            </a:r>
          </a:p>
        </p:txBody>
      </p:sp>
      <p:sp>
        <p:nvSpPr>
          <p:cNvPr id="32" name="TextBox 31">
            <a:extLst>
              <a:ext uri="{FF2B5EF4-FFF2-40B4-BE49-F238E27FC236}">
                <a16:creationId xmlns:a16="http://schemas.microsoft.com/office/drawing/2014/main" id="{1D5E76B7-D51E-AF44-A8BC-619B2682C7C3}"/>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Food Tests Required Practical</a:t>
            </a:r>
          </a:p>
        </p:txBody>
      </p:sp>
    </p:spTree>
    <p:extLst>
      <p:ext uri="{BB962C8B-B14F-4D97-AF65-F5344CB8AC3E}">
        <p14:creationId xmlns:p14="http://schemas.microsoft.com/office/powerpoint/2010/main" val="1964781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US" sz="1100" dirty="0"/>
              <a:t>Grind up using a pestle and mortar and then add water to form a solution.</a:t>
            </a:r>
          </a:p>
          <a:p>
            <a:pPr marL="228600" lvl="0" indent="-228600" algn="just">
              <a:buFont typeface="+mj-lt"/>
              <a:buAutoNum type="arabicPeriod"/>
            </a:pPr>
            <a:r>
              <a:rPr lang="en-US" sz="1100" dirty="0">
                <a:cs typeface="Calibri"/>
              </a:rPr>
              <a:t>Biuret solution</a:t>
            </a:r>
          </a:p>
          <a:p>
            <a:pPr marL="228600" lvl="0" indent="-228600" algn="just">
              <a:buFont typeface="+mj-lt"/>
              <a:buAutoNum type="arabicPeriod"/>
            </a:pPr>
            <a:r>
              <a:rPr lang="en-US" sz="1100" dirty="0">
                <a:cs typeface="Calibri"/>
              </a:rPr>
              <a:t>Colour change to purple.</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biuret solution and look for a colour change to purple.</a:t>
            </a:r>
          </a:p>
          <a:p>
            <a:pPr marL="228600" lvl="0" indent="-228600" algn="just">
              <a:buFont typeface="+mj-lt"/>
              <a:buAutoNum type="arabicPeriod"/>
            </a:pPr>
            <a:r>
              <a:rPr lang="en-US" sz="1100" dirty="0">
                <a:cs typeface="Calibri"/>
              </a:rPr>
              <a:t>Iodine</a:t>
            </a:r>
          </a:p>
          <a:p>
            <a:pPr marL="228600" lvl="0" indent="-228600" algn="just">
              <a:buFont typeface="+mj-lt"/>
              <a:buAutoNum type="arabicPeriod"/>
            </a:pPr>
            <a:r>
              <a:rPr lang="en-US" sz="1100" dirty="0">
                <a:cs typeface="Calibri"/>
              </a:rPr>
              <a:t>Colour changes to blue/black</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iodine and look for a colour change to blue/black.</a:t>
            </a:r>
          </a:p>
          <a:p>
            <a:pPr marL="228600" lvl="0" indent="-228600" algn="just">
              <a:buFont typeface="+mj-lt"/>
              <a:buAutoNum type="arabicPeriod"/>
            </a:pPr>
            <a:r>
              <a:rPr lang="en-US" sz="1100" dirty="0">
                <a:cs typeface="Calibri"/>
              </a:rPr>
              <a:t>Benedicts</a:t>
            </a:r>
          </a:p>
          <a:p>
            <a:pPr marL="228600" lvl="0" indent="-228600" algn="just">
              <a:buFont typeface="+mj-lt"/>
              <a:buAutoNum type="arabicPeriod"/>
            </a:pPr>
            <a:r>
              <a:rPr lang="en-US" sz="1100" dirty="0">
                <a:cs typeface="Calibri"/>
              </a:rPr>
              <a:t>A colour change to red/green/orange/yellow</a:t>
            </a:r>
          </a:p>
          <a:p>
            <a:pPr marL="228600" lvl="0" indent="-228600" algn="just">
              <a:buFont typeface="+mj-lt"/>
              <a:buAutoNum type="arabicPeriod"/>
            </a:pPr>
            <a:endParaRPr lang="en-US" sz="1100" dirty="0">
              <a:cs typeface="Calibri"/>
            </a:endParaRPr>
          </a:p>
          <a:p>
            <a:pPr marL="228600" lvl="0" indent="-228600" algn="just">
              <a:buFont typeface="+mj-lt"/>
              <a:buAutoNum type="arabicPeriod"/>
            </a:pPr>
            <a:r>
              <a:rPr lang="en-US" sz="1100" dirty="0">
                <a:cs typeface="Calibri"/>
              </a:rPr>
              <a:t>Add Benedicts, heat and look for colour change to red/green/orange/yellow.</a:t>
            </a:r>
          </a:p>
          <a:p>
            <a:pPr marL="228600" lvl="0" indent="-228600" algn="just">
              <a:buFont typeface="+mj-lt"/>
              <a:buAutoNum type="arabicPeriod"/>
            </a:pPr>
            <a:r>
              <a:rPr lang="en-US" sz="1100" dirty="0">
                <a:cs typeface="Calibri"/>
              </a:rPr>
              <a:t>Starch and glucose</a:t>
            </a:r>
          </a:p>
          <a:p>
            <a:pPr marL="228600" lvl="0" indent="-228600" algn="just">
              <a:buFont typeface="+mj-lt"/>
              <a:buAutoNum type="arabicPeriod"/>
            </a:pPr>
            <a:r>
              <a:rPr lang="en-US" sz="1100" dirty="0">
                <a:cs typeface="Calibri"/>
              </a:rPr>
              <a:t>Amylase for starch and Benedicts for glucose</a:t>
            </a: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do you prepare a solid food sample to test for nutrients?</a:t>
            </a:r>
          </a:p>
          <a:p>
            <a:pPr marL="228600" lvl="0" indent="-228600" algn="just">
              <a:buFont typeface="+mj-lt"/>
              <a:buAutoNum type="arabicPeriod"/>
            </a:pPr>
            <a:r>
              <a:rPr lang="en-GB" sz="1100" dirty="0"/>
              <a:t>What reagent is used to test for proteins?</a:t>
            </a:r>
          </a:p>
          <a:p>
            <a:pPr marL="228600" lvl="0" indent="-228600" algn="just">
              <a:buFont typeface="+mj-lt"/>
              <a:buAutoNum type="arabicPeriod"/>
            </a:pPr>
            <a:r>
              <a:rPr lang="en-GB" sz="1100" dirty="0"/>
              <a:t>What colour change indicates a positive result for protein?</a:t>
            </a:r>
          </a:p>
          <a:p>
            <a:pPr marL="228600" lvl="0" indent="-228600" algn="just">
              <a:buFont typeface="+mj-lt"/>
              <a:buAutoNum type="arabicPeriod"/>
            </a:pPr>
            <a:r>
              <a:rPr lang="en-GB" sz="1100" dirty="0"/>
              <a:t>How do you test for protein?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reagent is used to test for starch?</a:t>
            </a:r>
          </a:p>
          <a:p>
            <a:pPr marL="228600" lvl="0" indent="-228600" algn="just">
              <a:buFont typeface="+mj-lt"/>
              <a:buAutoNum type="arabicPeriod"/>
            </a:pPr>
            <a:r>
              <a:rPr lang="en-GB" sz="1100" dirty="0"/>
              <a:t>What colour change indicates a positive result for starch?</a:t>
            </a:r>
          </a:p>
          <a:p>
            <a:pPr marL="228600" lvl="0" indent="-228600" algn="just">
              <a:buFont typeface="+mj-lt"/>
              <a:buAutoNum type="arabicPeriod"/>
            </a:pPr>
            <a:r>
              <a:rPr lang="en-GB" sz="1100" dirty="0"/>
              <a:t>How do you test for starch?</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reagent is used to test for glucose?</a:t>
            </a:r>
          </a:p>
          <a:p>
            <a:pPr marL="228600" lvl="0" indent="-228600" algn="just">
              <a:buFont typeface="+mj-lt"/>
              <a:buAutoNum type="arabicPeriod"/>
            </a:pPr>
            <a:r>
              <a:rPr lang="en-GB" sz="1100" dirty="0"/>
              <a:t>What colour change indicates a positive result for glucose?</a:t>
            </a:r>
          </a:p>
          <a:p>
            <a:pPr marL="228600" lvl="0" indent="-228600" algn="just">
              <a:buFont typeface="+mj-lt"/>
              <a:buAutoNum type="arabicPeriod"/>
            </a:pPr>
            <a:r>
              <a:rPr lang="en-GB" sz="1100" dirty="0"/>
              <a:t>How do you test for glucose?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carbohydrates?</a:t>
            </a:r>
          </a:p>
          <a:p>
            <a:pPr marL="228600" lvl="0" indent="-228600" algn="just">
              <a:buFont typeface="+mj-lt"/>
              <a:buAutoNum type="arabicPeriod"/>
            </a:pPr>
            <a:r>
              <a:rPr lang="en-GB" sz="1100" dirty="0"/>
              <a:t>Which reagents would you use to test for carbohydrates?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latin typeface="Calibri" panose="020F0502020204030204"/>
              <a:cs typeface="Calibri" panose="020F0502020204030204"/>
            </a:endParaRPr>
          </a:p>
          <a:p>
            <a:pPr marL="228600" lvl="0" indent="-228600" algn="just">
              <a:buFont typeface="+mj-lt"/>
              <a:buAutoNum type="arabicPeriod"/>
            </a:pPr>
            <a:endParaRPr lang="en-GB" sz="1100" dirty="0">
              <a:latin typeface="Calibri" panose="020F0502020204030204"/>
              <a:cs typeface="Calibri" panose="020F0502020204030204"/>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43465" y="-140110"/>
            <a:ext cx="2866274"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defTabSz="914400" eaLnBrk="0" fontAlgn="base" hangingPunct="0">
              <a:spcBef>
                <a:spcPct val="0"/>
              </a:spcBef>
              <a:spcAft>
                <a:spcPct val="0"/>
              </a:spcAft>
            </a:pPr>
            <a:r>
              <a:rPr kumimoji="0" lang="en-US" altLang="en-US" b="1" i="0" u="none" strike="noStrike" cap="none" normalizeH="0" baseline="0" dirty="0">
                <a:ln>
                  <a:noFill/>
                </a:ln>
                <a:effectLst/>
                <a:latin typeface="Calibri"/>
                <a:ea typeface="Calibri" panose="020F0502020204030204" pitchFamily="34" charset="0"/>
                <a:cs typeface="Times New Roman"/>
              </a:rPr>
              <a:t>Required Practical 3: </a:t>
            </a:r>
            <a:r>
              <a:rPr lang="en-US" altLang="en-US" b="1" dirty="0">
                <a:latin typeface="Calibri"/>
                <a:ea typeface="Calibri" panose="020F0502020204030204" pitchFamily="34" charset="0"/>
                <a:cs typeface="Times New Roman"/>
              </a:rPr>
              <a:t>Testing Foods</a:t>
            </a:r>
            <a:endParaRPr lang="en-US" altLang="en-US" b="1" dirty="0">
              <a:latin typeface="Calibri"/>
              <a:cs typeface="Times New Roman"/>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159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837392159"/>
              </p:ext>
            </p:extLst>
          </p:nvPr>
        </p:nvGraphicFramePr>
        <p:xfrm>
          <a:off x="153954" y="275252"/>
          <a:ext cx="6486332" cy="937732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07410">
                <a:tc>
                  <a:txBody>
                    <a:bodyPr/>
                    <a:lstStyle/>
                    <a:p>
                      <a:pPr algn="ctr"/>
                      <a:r>
                        <a:rPr lang="en-US" sz="1350" b="1" dirty="0"/>
                        <a:t>Topic</a:t>
                      </a:r>
                    </a:p>
                  </a:txBody>
                  <a:tcPr anchor="ctr">
                    <a:solidFill>
                      <a:schemeClr val="bg1">
                        <a:lumMod val="85000"/>
                      </a:schemeClr>
                    </a:solidFill>
                  </a:tcPr>
                </a:tc>
                <a:tc>
                  <a:txBody>
                    <a:bodyPr/>
                    <a:lstStyle/>
                    <a:p>
                      <a:pPr algn="just"/>
                      <a:r>
                        <a:rPr lang="en-US" b="0" dirty="0"/>
                        <a:t>Required Practical 3: Testing Foods</a:t>
                      </a:r>
                    </a:p>
                  </a:txBody>
                  <a:tcPr anchor="ctr"/>
                </a:tc>
                <a:extLst>
                  <a:ext uri="{0D108BD9-81ED-4DB2-BD59-A6C34878D82A}">
                    <a16:rowId xmlns:a16="http://schemas.microsoft.com/office/drawing/2014/main" val="1109385184"/>
                  </a:ext>
                </a:extLst>
              </a:tr>
              <a:tr h="407410">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how to test a substance for the presence of _________</a:t>
                      </a:r>
                    </a:p>
                  </a:txBody>
                  <a:tcPr anchor="ctr"/>
                </a:tc>
                <a:extLst>
                  <a:ext uri="{0D108BD9-81ED-4DB2-BD59-A6C34878D82A}">
                    <a16:rowId xmlns:a16="http://schemas.microsoft.com/office/drawing/2014/main" val="319181968"/>
                  </a:ext>
                </a:extLst>
              </a:tr>
              <a:tr h="3511546">
                <a:tc>
                  <a:txBody>
                    <a:bodyPr/>
                    <a:lstStyle/>
                    <a:p>
                      <a:pPr algn="ctr"/>
                      <a:r>
                        <a:rPr lang="en-US" sz="1350" b="1" dirty="0"/>
                        <a:t>Info</a:t>
                      </a:r>
                    </a:p>
                  </a:txBody>
                  <a:tcPr anchor="ctr">
                    <a:solidFill>
                      <a:schemeClr val="bg1">
                        <a:lumMod val="85000"/>
                      </a:schemeClr>
                    </a:solidFill>
                  </a:tcPr>
                </a:tc>
                <a:tc>
                  <a:txBody>
                    <a:bodyPr/>
                    <a:lstStyle/>
                    <a:p>
                      <a:r>
                        <a:rPr lang="en-US" dirty="0"/>
                        <a:t>You could be asked this question to test for:</a:t>
                      </a:r>
                    </a:p>
                    <a:p>
                      <a:pPr marL="285750" indent="-285750">
                        <a:buFont typeface="Arial" panose="020B0604020202020204" pitchFamily="34" charset="0"/>
                        <a:buChar char="•"/>
                      </a:pPr>
                      <a:r>
                        <a:rPr lang="en-US" dirty="0"/>
                        <a:t>Starch</a:t>
                      </a:r>
                    </a:p>
                    <a:p>
                      <a:pPr marL="285750" indent="-285750">
                        <a:buFont typeface="Arial" panose="020B0604020202020204" pitchFamily="34" charset="0"/>
                        <a:buChar char="•"/>
                      </a:pPr>
                      <a:r>
                        <a:rPr lang="en-US" dirty="0"/>
                        <a:t>Glucose</a:t>
                      </a:r>
                    </a:p>
                    <a:p>
                      <a:pPr marL="285750" indent="-285750">
                        <a:buFont typeface="Arial" panose="020B0604020202020204" pitchFamily="34" charset="0"/>
                        <a:buChar char="•"/>
                      </a:pPr>
                      <a:r>
                        <a:rPr lang="en-US" dirty="0"/>
                        <a:t>Proteins</a:t>
                      </a:r>
                    </a:p>
                    <a:p>
                      <a:pPr marL="285750" indent="-285750">
                        <a:buFont typeface="Arial" panose="020B0604020202020204" pitchFamily="34" charset="0"/>
                        <a:buChar char="•"/>
                      </a:pPr>
                      <a:r>
                        <a:rPr lang="en-US" dirty="0"/>
                        <a:t>A combination of some/all of them</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chemical you would use to test for the food substance.</a:t>
                      </a:r>
                    </a:p>
                    <a:p>
                      <a:pPr marL="342900" indent="-342900">
                        <a:buFont typeface="+mj-lt"/>
                        <a:buAutoNum type="arabicPeriod"/>
                      </a:pPr>
                      <a:r>
                        <a:rPr lang="en-US" dirty="0"/>
                        <a:t>Describe what you would do.</a:t>
                      </a:r>
                    </a:p>
                    <a:p>
                      <a:pPr marL="342900" indent="-342900">
                        <a:buFont typeface="+mj-lt"/>
                        <a:buAutoNum type="arabicPeriod"/>
                      </a:pPr>
                      <a:r>
                        <a:rPr lang="en-US" dirty="0"/>
                        <a:t>Identify the positive result</a:t>
                      </a:r>
                    </a:p>
                    <a:p>
                      <a:pPr marL="342900" indent="-342900" algn="just">
                        <a:buFont typeface="+mj-lt"/>
                        <a:buAutoNum type="arabicPeriod"/>
                      </a:pPr>
                      <a:r>
                        <a:rPr lang="en-US" dirty="0"/>
                        <a:t>Repeat steps 1-3 for another food substance if the exam question is asking about more than one substance in the food.</a:t>
                      </a:r>
                    </a:p>
                    <a:p>
                      <a:pPr marL="342900" indent="-342900">
                        <a:buFont typeface="+mj-lt"/>
                        <a:buAutoNum type="arabicPeriod"/>
                      </a:pPr>
                      <a:endParaRPr lang="en-US" dirty="0"/>
                    </a:p>
                  </a:txBody>
                  <a:tcPr anchor="ctr"/>
                </a:tc>
                <a:extLst>
                  <a:ext uri="{0D108BD9-81ED-4DB2-BD59-A6C34878D82A}">
                    <a16:rowId xmlns:a16="http://schemas.microsoft.com/office/drawing/2014/main" val="337813050"/>
                  </a:ext>
                </a:extLst>
              </a:tr>
              <a:tr h="1230601">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with your colour changes.  Marks will be awarded for identifying the colour that shows a positive result, not for the start colour.  If you don’t know the start colour, don’t include it as it could lose you marks.</a:t>
                      </a:r>
                    </a:p>
                  </a:txBody>
                  <a:tcPr anchor="ctr"/>
                </a:tc>
                <a:extLst>
                  <a:ext uri="{0D108BD9-81ED-4DB2-BD59-A6C34878D82A}">
                    <a16:rowId xmlns:a16="http://schemas.microsoft.com/office/drawing/2014/main" val="2427651414"/>
                  </a:ext>
                </a:extLst>
              </a:tr>
              <a:tr h="2662117">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Explain how to test a substance for the presence of glucose.</a:t>
                      </a:r>
                    </a:p>
                    <a:p>
                      <a:pPr marL="0" indent="0" algn="just">
                        <a:buFont typeface="+mj-lt"/>
                        <a:buNone/>
                      </a:pPr>
                      <a:endParaRPr lang="en-GB" sz="1350" b="1" i="0" u="none" strike="noStrike" kern="1200" dirty="0">
                        <a:solidFill>
                          <a:schemeClr val="tx1"/>
                        </a:solidFill>
                        <a:effectLst/>
                        <a:latin typeface="+mn-lt"/>
                        <a:ea typeface="+mn-ea"/>
                        <a:cs typeface="+mn-cs"/>
                      </a:endParaRPr>
                    </a:p>
                    <a:p>
                      <a:pPr marL="0" indent="0" algn="just">
                        <a:buFont typeface="+mj-lt"/>
                        <a:buNone/>
                      </a:pPr>
                      <a:r>
                        <a:rPr lang="en-GB" sz="1350" b="0" i="1" u="none" strike="noStrike" kern="1200" dirty="0">
                          <a:solidFill>
                            <a:schemeClr val="tx1"/>
                          </a:solidFill>
                          <a:effectLst/>
                          <a:latin typeface="+mn-lt"/>
                          <a:ea typeface="+mn-ea"/>
                          <a:cs typeface="+mn-cs"/>
                        </a:rPr>
                        <a:t>Add Benedict's solution to your sample of food in solution and heat it.  A positive test for glucose would be the solution turning red. If the solution does not change colour no glucose is present.</a:t>
                      </a:r>
                      <a:endParaRPr lang="en-US" b="0" i="1" dirty="0"/>
                    </a:p>
                  </a:txBody>
                  <a:tcPr anchor="ctr"/>
                </a:tc>
                <a:extLst>
                  <a:ext uri="{0D108BD9-81ED-4DB2-BD59-A6C34878D82A}">
                    <a16:rowId xmlns:a16="http://schemas.microsoft.com/office/drawing/2014/main" val="971397409"/>
                  </a:ext>
                </a:extLst>
              </a:tr>
              <a:tr h="1038058">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explain how to test for starch, lipids and proteins.</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a model answer to explain how to test 1 food for the presence of glucose, starch and proteins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811459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4" name="Picture 3" descr="A picture containing computer, keyboard, remote, drawing&#10;&#10;Description automatically generated">
            <a:extLst>
              <a:ext uri="{FF2B5EF4-FFF2-40B4-BE49-F238E27FC236}">
                <a16:creationId xmlns:a16="http://schemas.microsoft.com/office/drawing/2014/main" id="{A9962BCC-5707-7D42-B8F6-6275802011D7}"/>
              </a:ext>
            </a:extLst>
          </p:cNvPr>
          <p:cNvPicPr>
            <a:picLocks noChangeAspect="1"/>
          </p:cNvPicPr>
          <p:nvPr/>
        </p:nvPicPr>
        <p:blipFill rotWithShape="1">
          <a:blip r:embed="rId3"/>
          <a:srcRect r="53956" b="25238"/>
          <a:stretch/>
        </p:blipFill>
        <p:spPr>
          <a:xfrm>
            <a:off x="270992" y="782369"/>
            <a:ext cx="2871199" cy="2383180"/>
          </a:xfrm>
          <a:prstGeom prst="rect">
            <a:avLst/>
          </a:prstGeom>
        </p:spPr>
      </p:pic>
      <p:pic>
        <p:nvPicPr>
          <p:cNvPr id="25" name="Picture 24" descr="A picture containing computer, keyboard, remote, drawing&#10;&#10;Description automatically generated">
            <a:extLst>
              <a:ext uri="{FF2B5EF4-FFF2-40B4-BE49-F238E27FC236}">
                <a16:creationId xmlns:a16="http://schemas.microsoft.com/office/drawing/2014/main" id="{AD98210F-AAEE-284C-8808-9CAE41129B19}"/>
              </a:ext>
            </a:extLst>
          </p:cNvPr>
          <p:cNvPicPr>
            <a:picLocks noChangeAspect="1"/>
          </p:cNvPicPr>
          <p:nvPr/>
        </p:nvPicPr>
        <p:blipFill rotWithShape="1">
          <a:blip r:embed="rId3"/>
          <a:srcRect l="53587" t="45292"/>
          <a:stretch/>
        </p:blipFill>
        <p:spPr>
          <a:xfrm>
            <a:off x="205536" y="3580932"/>
            <a:ext cx="2894190" cy="1743932"/>
          </a:xfrm>
          <a:prstGeom prst="rect">
            <a:avLst/>
          </a:prstGeom>
        </p:spPr>
      </p:pic>
      <p:sp>
        <p:nvSpPr>
          <p:cNvPr id="26" name="Rectangle 25">
            <a:extLst>
              <a:ext uri="{FF2B5EF4-FFF2-40B4-BE49-F238E27FC236}">
                <a16:creationId xmlns:a16="http://schemas.microsoft.com/office/drawing/2014/main" id="{2EE36FEB-6299-8645-9367-47F8DAB04FC4}"/>
              </a:ext>
            </a:extLst>
          </p:cNvPr>
          <p:cNvSpPr/>
          <p:nvPr/>
        </p:nvSpPr>
        <p:spPr>
          <a:xfrm>
            <a:off x="-253318" y="3188274"/>
            <a:ext cx="4227155" cy="369332"/>
          </a:xfrm>
          <a:prstGeom prst="rect">
            <a:avLst/>
          </a:prstGeom>
        </p:spPr>
        <p:txBody>
          <a:bodyPr wrap="square">
            <a:spAutoFit/>
          </a:bodyPr>
          <a:lstStyle/>
          <a:p>
            <a:pPr lvl="0" algn="ctr"/>
            <a:r>
              <a:rPr lang="en-US" dirty="0">
                <a:latin typeface="Cabin"/>
                <a:ea typeface="Cabin"/>
                <a:cs typeface="Cabin"/>
                <a:sym typeface="Cabin"/>
              </a:rPr>
              <a:t>Water bath at set temperature</a:t>
            </a:r>
          </a:p>
        </p:txBody>
      </p:sp>
      <p:cxnSp>
        <p:nvCxnSpPr>
          <p:cNvPr id="27" name="Straight Arrow Connector 26">
            <a:extLst>
              <a:ext uri="{FF2B5EF4-FFF2-40B4-BE49-F238E27FC236}">
                <a16:creationId xmlns:a16="http://schemas.microsoft.com/office/drawing/2014/main" id="{F8032D5C-B82D-244A-942A-FAE598F9A6A5}"/>
              </a:ext>
            </a:extLst>
          </p:cNvPr>
          <p:cNvCxnSpPr>
            <a:cxnSpLocks/>
          </p:cNvCxnSpPr>
          <p:nvPr/>
        </p:nvCxnSpPr>
        <p:spPr>
          <a:xfrm flipH="1">
            <a:off x="2781746" y="3557606"/>
            <a:ext cx="1" cy="79966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C599416F-6706-444B-A7AD-0D8556EA3CAC}"/>
              </a:ext>
            </a:extLst>
          </p:cNvPr>
          <p:cNvCxnSpPr>
            <a:cxnSpLocks/>
          </p:cNvCxnSpPr>
          <p:nvPr/>
        </p:nvCxnSpPr>
        <p:spPr>
          <a:xfrm flipV="1">
            <a:off x="699048" y="4873939"/>
            <a:ext cx="460173" cy="72671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1" name="Rectangle 30">
            <a:extLst>
              <a:ext uri="{FF2B5EF4-FFF2-40B4-BE49-F238E27FC236}">
                <a16:creationId xmlns:a16="http://schemas.microsoft.com/office/drawing/2014/main" id="{D5835368-09C6-D84E-AD72-90D04D815E21}"/>
              </a:ext>
            </a:extLst>
          </p:cNvPr>
          <p:cNvSpPr/>
          <p:nvPr/>
        </p:nvSpPr>
        <p:spPr>
          <a:xfrm>
            <a:off x="109601" y="5563525"/>
            <a:ext cx="1023766" cy="646331"/>
          </a:xfrm>
          <a:prstGeom prst="rect">
            <a:avLst/>
          </a:prstGeom>
        </p:spPr>
        <p:txBody>
          <a:bodyPr wrap="square">
            <a:spAutoFit/>
          </a:bodyPr>
          <a:lstStyle/>
          <a:p>
            <a:pPr lvl="0" algn="ctr"/>
            <a:r>
              <a:rPr lang="en-US" dirty="0">
                <a:latin typeface="Cabin"/>
                <a:ea typeface="Cabin"/>
                <a:cs typeface="Cabin"/>
                <a:sym typeface="Cabin"/>
              </a:rPr>
              <a:t>Starch </a:t>
            </a:r>
          </a:p>
          <a:p>
            <a:pPr lvl="0" algn="ctr"/>
            <a:r>
              <a:rPr lang="en-US" dirty="0">
                <a:latin typeface="Cabin"/>
                <a:ea typeface="Cabin"/>
                <a:cs typeface="Cabin"/>
                <a:sym typeface="Cabin"/>
              </a:rPr>
              <a:t>Solution</a:t>
            </a:r>
          </a:p>
        </p:txBody>
      </p:sp>
      <p:cxnSp>
        <p:nvCxnSpPr>
          <p:cNvPr id="32" name="Straight Arrow Connector 31">
            <a:extLst>
              <a:ext uri="{FF2B5EF4-FFF2-40B4-BE49-F238E27FC236}">
                <a16:creationId xmlns:a16="http://schemas.microsoft.com/office/drawing/2014/main" id="{61415585-5679-844E-AB81-3FF2E378240C}"/>
              </a:ext>
            </a:extLst>
          </p:cNvPr>
          <p:cNvCxnSpPr>
            <a:cxnSpLocks/>
            <a:stCxn id="34" idx="0"/>
          </p:cNvCxnSpPr>
          <p:nvPr/>
        </p:nvCxnSpPr>
        <p:spPr>
          <a:xfrm flipV="1">
            <a:off x="1520202" y="4911071"/>
            <a:ext cx="0" cy="96537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id="{05820339-9B25-2749-A8F0-5A0179685BA6}"/>
              </a:ext>
            </a:extLst>
          </p:cNvPr>
          <p:cNvSpPr/>
          <p:nvPr/>
        </p:nvSpPr>
        <p:spPr>
          <a:xfrm>
            <a:off x="1008319" y="5876449"/>
            <a:ext cx="1023766" cy="646331"/>
          </a:xfrm>
          <a:prstGeom prst="rect">
            <a:avLst/>
          </a:prstGeom>
        </p:spPr>
        <p:txBody>
          <a:bodyPr wrap="square">
            <a:spAutoFit/>
          </a:bodyPr>
          <a:lstStyle/>
          <a:p>
            <a:pPr lvl="0" algn="ctr"/>
            <a:r>
              <a:rPr lang="en-US" dirty="0">
                <a:latin typeface="Cabin"/>
                <a:ea typeface="Cabin"/>
                <a:cs typeface="Cabin"/>
                <a:sym typeface="Cabin"/>
              </a:rPr>
              <a:t>Amylase </a:t>
            </a:r>
          </a:p>
          <a:p>
            <a:pPr lvl="0" algn="ctr"/>
            <a:r>
              <a:rPr lang="en-US" dirty="0">
                <a:latin typeface="Cabin"/>
                <a:ea typeface="Cabin"/>
                <a:cs typeface="Cabin"/>
                <a:sym typeface="Cabin"/>
              </a:rPr>
              <a:t>Solution</a:t>
            </a:r>
          </a:p>
        </p:txBody>
      </p:sp>
      <p:sp>
        <p:nvSpPr>
          <p:cNvPr id="36" name="Rectangle 35">
            <a:extLst>
              <a:ext uri="{FF2B5EF4-FFF2-40B4-BE49-F238E27FC236}">
                <a16:creationId xmlns:a16="http://schemas.microsoft.com/office/drawing/2014/main" id="{8CEEE55A-AC3E-1643-B2F7-BA0328B2F3D4}"/>
              </a:ext>
            </a:extLst>
          </p:cNvPr>
          <p:cNvSpPr/>
          <p:nvPr/>
        </p:nvSpPr>
        <p:spPr>
          <a:xfrm>
            <a:off x="2075299" y="5509530"/>
            <a:ext cx="1049617" cy="923330"/>
          </a:xfrm>
          <a:prstGeom prst="rect">
            <a:avLst/>
          </a:prstGeom>
        </p:spPr>
        <p:txBody>
          <a:bodyPr wrap="square">
            <a:spAutoFit/>
          </a:bodyPr>
          <a:lstStyle/>
          <a:p>
            <a:pPr lvl="0" algn="ctr"/>
            <a:r>
              <a:rPr lang="en-US" dirty="0">
                <a:latin typeface="Cabin"/>
                <a:ea typeface="Cabin"/>
                <a:cs typeface="Cabin"/>
                <a:sym typeface="Cabin"/>
              </a:rPr>
              <a:t>pH Buffer Solutions</a:t>
            </a:r>
          </a:p>
        </p:txBody>
      </p:sp>
      <p:cxnSp>
        <p:nvCxnSpPr>
          <p:cNvPr id="37" name="Straight Arrow Connector 36">
            <a:extLst>
              <a:ext uri="{FF2B5EF4-FFF2-40B4-BE49-F238E27FC236}">
                <a16:creationId xmlns:a16="http://schemas.microsoft.com/office/drawing/2014/main" id="{56D8F888-C7A0-2A4C-ACFC-BA53E1C2E81B}"/>
              </a:ext>
            </a:extLst>
          </p:cNvPr>
          <p:cNvCxnSpPr>
            <a:cxnSpLocks/>
          </p:cNvCxnSpPr>
          <p:nvPr/>
        </p:nvCxnSpPr>
        <p:spPr>
          <a:xfrm flipH="1" flipV="1">
            <a:off x="2221242" y="4873939"/>
            <a:ext cx="245367" cy="68958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E18D8995-7C88-AF41-A9CD-94D40A6BBDF8}"/>
              </a:ext>
            </a:extLst>
          </p:cNvPr>
          <p:cNvCxnSpPr>
            <a:cxnSpLocks/>
          </p:cNvCxnSpPr>
          <p:nvPr/>
        </p:nvCxnSpPr>
        <p:spPr>
          <a:xfrm flipH="1" flipV="1">
            <a:off x="1860260" y="4991902"/>
            <a:ext cx="580496" cy="5716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41" name="Rectangle 40">
            <a:extLst>
              <a:ext uri="{FF2B5EF4-FFF2-40B4-BE49-F238E27FC236}">
                <a16:creationId xmlns:a16="http://schemas.microsoft.com/office/drawing/2014/main" id="{6E924EF1-D1ED-CA43-9463-C657F6EFDA14}"/>
              </a:ext>
            </a:extLst>
          </p:cNvPr>
          <p:cNvSpPr/>
          <p:nvPr/>
        </p:nvSpPr>
        <p:spPr>
          <a:xfrm>
            <a:off x="3245669" y="3559310"/>
            <a:ext cx="3406795" cy="1477328"/>
          </a:xfrm>
          <a:prstGeom prst="rect">
            <a:avLst/>
          </a:prstGeom>
        </p:spPr>
        <p:txBody>
          <a:bodyPr wrap="square">
            <a:spAutoFit/>
          </a:bodyPr>
          <a:lstStyle/>
          <a:p>
            <a:pPr algn="ctr"/>
            <a:r>
              <a:rPr lang="en-US" b="1" dirty="0">
                <a:latin typeface="Cabin"/>
                <a:ea typeface="Cabin"/>
                <a:cs typeface="Cabin"/>
                <a:sym typeface="Cabin"/>
              </a:rPr>
              <a:t>2.</a:t>
            </a:r>
            <a:endParaRPr lang="en-US" dirty="0">
              <a:latin typeface="Cabin"/>
              <a:ea typeface="Cabin"/>
              <a:cs typeface="Cabin"/>
              <a:sym typeface="Cabin"/>
            </a:endParaRPr>
          </a:p>
          <a:p>
            <a:pPr lvl="0" algn="ctr"/>
            <a:r>
              <a:rPr lang="en-US" dirty="0">
                <a:latin typeface="Cabin"/>
                <a:ea typeface="Cabin"/>
                <a:cs typeface="Cabin"/>
                <a:sym typeface="Cabin"/>
              </a:rPr>
              <a:t>Add a fixed volume of starch, amylase and pH buffer solutions to a water bath at a set temperature.  Leave for 5 minutes.</a:t>
            </a:r>
          </a:p>
        </p:txBody>
      </p:sp>
      <p:sp>
        <p:nvSpPr>
          <p:cNvPr id="42" name="Rectangle 41">
            <a:extLst>
              <a:ext uri="{FF2B5EF4-FFF2-40B4-BE49-F238E27FC236}">
                <a16:creationId xmlns:a16="http://schemas.microsoft.com/office/drawing/2014/main" id="{B851836C-0B66-CF4A-9E45-BE118028657F}"/>
              </a:ext>
            </a:extLst>
          </p:cNvPr>
          <p:cNvSpPr/>
          <p:nvPr/>
        </p:nvSpPr>
        <p:spPr>
          <a:xfrm>
            <a:off x="3370681" y="1448676"/>
            <a:ext cx="3117274" cy="1200329"/>
          </a:xfrm>
          <a:prstGeom prst="rect">
            <a:avLst/>
          </a:prstGeom>
        </p:spPr>
        <p:txBody>
          <a:bodyPr wrap="square">
            <a:spAutoFit/>
          </a:bodyPr>
          <a:lstStyle/>
          <a:p>
            <a:pPr lvl="0" algn="ctr"/>
            <a:r>
              <a:rPr lang="en-US" b="1" dirty="0">
                <a:latin typeface="Cabin"/>
                <a:ea typeface="Cabin"/>
                <a:cs typeface="Cabin"/>
                <a:sym typeface="Cabin"/>
              </a:rPr>
              <a:t>1.</a:t>
            </a:r>
          </a:p>
          <a:p>
            <a:pPr lvl="0" algn="ctr"/>
            <a:r>
              <a:rPr lang="en-US" dirty="0">
                <a:latin typeface="Cabin"/>
                <a:ea typeface="Cabin"/>
                <a:cs typeface="Cabin"/>
                <a:sym typeface="Cabin"/>
              </a:rPr>
              <a:t>Add a few drops of iodine solution to each dimple in a spotting tile.</a:t>
            </a:r>
          </a:p>
        </p:txBody>
      </p:sp>
      <p:sp>
        <p:nvSpPr>
          <p:cNvPr id="43" name="Rectangle 42">
            <a:extLst>
              <a:ext uri="{FF2B5EF4-FFF2-40B4-BE49-F238E27FC236}">
                <a16:creationId xmlns:a16="http://schemas.microsoft.com/office/drawing/2014/main" id="{24D970A9-C7D2-3D43-A035-A04B4E1F839A}"/>
              </a:ext>
            </a:extLst>
          </p:cNvPr>
          <p:cNvSpPr/>
          <p:nvPr/>
        </p:nvSpPr>
        <p:spPr>
          <a:xfrm>
            <a:off x="3811366" y="5524337"/>
            <a:ext cx="2332997" cy="1200329"/>
          </a:xfrm>
          <a:prstGeom prst="rect">
            <a:avLst/>
          </a:prstGeom>
        </p:spPr>
        <p:txBody>
          <a:bodyPr wrap="square">
            <a:spAutoFit/>
          </a:bodyPr>
          <a:lstStyle/>
          <a:p>
            <a:pPr algn="ctr"/>
            <a:r>
              <a:rPr lang="en-US" b="1" dirty="0">
                <a:latin typeface="Cabin"/>
                <a:ea typeface="Cabin"/>
                <a:cs typeface="Cabin"/>
                <a:sym typeface="Cabin"/>
              </a:rPr>
              <a:t>3.</a:t>
            </a:r>
            <a:endParaRPr lang="en-US" dirty="0">
              <a:latin typeface="Cabin"/>
              <a:ea typeface="Cabin"/>
              <a:cs typeface="Cabin"/>
              <a:sym typeface="Cabin"/>
            </a:endParaRPr>
          </a:p>
          <a:p>
            <a:pPr lvl="0" algn="ctr"/>
            <a:r>
              <a:rPr lang="en-US" dirty="0">
                <a:latin typeface="Cabin"/>
                <a:ea typeface="Cabin"/>
                <a:cs typeface="Cabin"/>
                <a:sym typeface="Cabin"/>
              </a:rPr>
              <a:t>Mix the starch solution and amylase solution together.</a:t>
            </a:r>
          </a:p>
        </p:txBody>
      </p:sp>
      <p:sp>
        <p:nvSpPr>
          <p:cNvPr id="44" name="Rectangle 43">
            <a:extLst>
              <a:ext uri="{FF2B5EF4-FFF2-40B4-BE49-F238E27FC236}">
                <a16:creationId xmlns:a16="http://schemas.microsoft.com/office/drawing/2014/main" id="{DCA20801-3FA7-D344-BB0F-0D4F208192EE}"/>
              </a:ext>
            </a:extLst>
          </p:cNvPr>
          <p:cNvSpPr/>
          <p:nvPr/>
        </p:nvSpPr>
        <p:spPr>
          <a:xfrm>
            <a:off x="151036" y="6602117"/>
            <a:ext cx="3117274" cy="1477328"/>
          </a:xfrm>
          <a:prstGeom prst="rect">
            <a:avLst/>
          </a:prstGeom>
        </p:spPr>
        <p:txBody>
          <a:bodyPr wrap="square">
            <a:spAutoFit/>
          </a:bodyPr>
          <a:lstStyle/>
          <a:p>
            <a:pPr algn="ctr"/>
            <a:r>
              <a:rPr lang="en-US" b="1" dirty="0">
                <a:latin typeface="Cabin"/>
                <a:ea typeface="Cabin"/>
                <a:cs typeface="Cabin"/>
                <a:sym typeface="Cabin"/>
              </a:rPr>
              <a:t>4.</a:t>
            </a:r>
            <a:endParaRPr lang="en-US" dirty="0">
              <a:latin typeface="Cabin"/>
              <a:ea typeface="Cabin"/>
              <a:cs typeface="Cabin"/>
              <a:sym typeface="Cabin"/>
            </a:endParaRPr>
          </a:p>
          <a:p>
            <a:pPr lvl="0" algn="ctr"/>
            <a:r>
              <a:rPr lang="en-US" dirty="0">
                <a:latin typeface="Cabin"/>
                <a:ea typeface="Cabin"/>
                <a:cs typeface="Cabin"/>
                <a:sym typeface="Cabin"/>
              </a:rPr>
              <a:t>Every 30 seconds add a few drops to the spotting tile.  Repeat until the iodine does not turn blue/black.</a:t>
            </a:r>
          </a:p>
        </p:txBody>
      </p:sp>
      <p:sp>
        <p:nvSpPr>
          <p:cNvPr id="45" name="Rectangle 44">
            <a:extLst>
              <a:ext uri="{FF2B5EF4-FFF2-40B4-BE49-F238E27FC236}">
                <a16:creationId xmlns:a16="http://schemas.microsoft.com/office/drawing/2014/main" id="{DE849A5B-ACFC-484A-8B01-E4489243866E}"/>
              </a:ext>
            </a:extLst>
          </p:cNvPr>
          <p:cNvSpPr/>
          <p:nvPr/>
        </p:nvSpPr>
        <p:spPr>
          <a:xfrm>
            <a:off x="3429000" y="8923820"/>
            <a:ext cx="3117274" cy="923330"/>
          </a:xfrm>
          <a:prstGeom prst="rect">
            <a:avLst/>
          </a:prstGeom>
        </p:spPr>
        <p:txBody>
          <a:bodyPr wrap="square">
            <a:spAutoFit/>
          </a:bodyPr>
          <a:lstStyle/>
          <a:p>
            <a:pPr lvl="0" algn="ctr"/>
            <a:r>
              <a:rPr lang="en-US" b="1" dirty="0">
                <a:latin typeface="Cabin"/>
                <a:ea typeface="Cabin"/>
                <a:cs typeface="Cabin"/>
                <a:sym typeface="Cabin"/>
              </a:rPr>
              <a:t>5.</a:t>
            </a:r>
          </a:p>
          <a:p>
            <a:pPr lvl="0" algn="ctr"/>
            <a:r>
              <a:rPr lang="en-US" dirty="0">
                <a:latin typeface="Cabin"/>
                <a:ea typeface="Cabin"/>
                <a:cs typeface="Cabin"/>
                <a:sym typeface="Cabin"/>
              </a:rPr>
              <a:t>Repeat for different pH’s or different temperatures.</a:t>
            </a:r>
          </a:p>
        </p:txBody>
      </p:sp>
      <p:pic>
        <p:nvPicPr>
          <p:cNvPr id="39" name="Picture 38" descr="A close up of a logo&#10;&#10;Description automatically generated">
            <a:extLst>
              <a:ext uri="{FF2B5EF4-FFF2-40B4-BE49-F238E27FC236}">
                <a16:creationId xmlns:a16="http://schemas.microsoft.com/office/drawing/2014/main" id="{25893A0B-2D9D-894C-8DEA-F60D19A1E160}"/>
              </a:ext>
            </a:extLst>
          </p:cNvPr>
          <p:cNvPicPr>
            <a:picLocks noChangeAspect="1"/>
          </p:cNvPicPr>
          <p:nvPr/>
        </p:nvPicPr>
        <p:blipFill>
          <a:blip r:embed="rId4"/>
          <a:stretch>
            <a:fillRect/>
          </a:stretch>
        </p:blipFill>
        <p:spPr>
          <a:xfrm>
            <a:off x="3978902" y="6807295"/>
            <a:ext cx="2131264" cy="2025830"/>
          </a:xfrm>
          <a:prstGeom prst="rect">
            <a:avLst/>
          </a:prstGeom>
        </p:spPr>
      </p:pic>
      <p:cxnSp>
        <p:nvCxnSpPr>
          <p:cNvPr id="48" name="Straight Arrow Connector 47">
            <a:extLst>
              <a:ext uri="{FF2B5EF4-FFF2-40B4-BE49-F238E27FC236}">
                <a16:creationId xmlns:a16="http://schemas.microsoft.com/office/drawing/2014/main" id="{88A262F1-3FC0-7B4A-B37C-2B0695EDD41B}"/>
              </a:ext>
            </a:extLst>
          </p:cNvPr>
          <p:cNvCxnSpPr>
            <a:cxnSpLocks/>
          </p:cNvCxnSpPr>
          <p:nvPr/>
        </p:nvCxnSpPr>
        <p:spPr>
          <a:xfrm flipH="1">
            <a:off x="4929318" y="2690041"/>
            <a:ext cx="9384" cy="89089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1EAC0BDA-0BE0-864A-A7D9-6691F9513348}"/>
              </a:ext>
            </a:extLst>
          </p:cNvPr>
          <p:cNvCxnSpPr>
            <a:cxnSpLocks/>
          </p:cNvCxnSpPr>
          <p:nvPr/>
        </p:nvCxnSpPr>
        <p:spPr>
          <a:xfrm flipH="1">
            <a:off x="4947578" y="5011297"/>
            <a:ext cx="9874" cy="49823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278AA81C-3A76-EE46-83C5-15D224166419}"/>
              </a:ext>
            </a:extLst>
          </p:cNvPr>
          <p:cNvCxnSpPr>
            <a:cxnSpLocks/>
          </p:cNvCxnSpPr>
          <p:nvPr/>
        </p:nvCxnSpPr>
        <p:spPr>
          <a:xfrm flipH="1">
            <a:off x="3058905" y="6159927"/>
            <a:ext cx="739506" cy="75903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8E656458-807F-A744-8803-81A5ED48CC0C}"/>
              </a:ext>
            </a:extLst>
          </p:cNvPr>
          <p:cNvCxnSpPr>
            <a:cxnSpLocks/>
          </p:cNvCxnSpPr>
          <p:nvPr/>
        </p:nvCxnSpPr>
        <p:spPr>
          <a:xfrm>
            <a:off x="2781746" y="8019831"/>
            <a:ext cx="896174" cy="90398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67" name="Google Shape;117;p18">
            <a:extLst>
              <a:ext uri="{FF2B5EF4-FFF2-40B4-BE49-F238E27FC236}">
                <a16:creationId xmlns:a16="http://schemas.microsoft.com/office/drawing/2014/main" id="{76F68CE2-85F8-B94F-8CD0-4A7CC1264CB8}"/>
              </a:ext>
            </a:extLst>
          </p:cNvPr>
          <p:cNvPicPr preferRelativeResize="0"/>
          <p:nvPr/>
        </p:nvPicPr>
        <p:blipFill>
          <a:blip r:embed="rId5">
            <a:alphaModFix/>
          </a:blip>
          <a:stretch>
            <a:fillRect/>
          </a:stretch>
        </p:blipFill>
        <p:spPr>
          <a:xfrm>
            <a:off x="190994" y="8471706"/>
            <a:ext cx="1312775" cy="1312775"/>
          </a:xfrm>
          <a:prstGeom prst="rect">
            <a:avLst/>
          </a:prstGeom>
          <a:noFill/>
          <a:ln>
            <a:noFill/>
          </a:ln>
        </p:spPr>
      </p:pic>
      <p:sp>
        <p:nvSpPr>
          <p:cNvPr id="28" name="Google Shape;70;p15">
            <a:extLst>
              <a:ext uri="{FF2B5EF4-FFF2-40B4-BE49-F238E27FC236}">
                <a16:creationId xmlns:a16="http://schemas.microsoft.com/office/drawing/2014/main" id="{FA11F478-9113-A14A-AFF3-5C15C73C6E48}"/>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33" name="TextBox 32">
            <a:extLst>
              <a:ext uri="{FF2B5EF4-FFF2-40B4-BE49-F238E27FC236}">
                <a16:creationId xmlns:a16="http://schemas.microsoft.com/office/drawing/2014/main" id="{7EA6A036-2470-5C42-BA9F-52556EA457B0}"/>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Enzymes</a:t>
            </a:r>
          </a:p>
        </p:txBody>
      </p:sp>
      <p:sp>
        <p:nvSpPr>
          <p:cNvPr id="40" name="Oval 39">
            <a:extLst>
              <a:ext uri="{FF2B5EF4-FFF2-40B4-BE49-F238E27FC236}">
                <a16:creationId xmlns:a16="http://schemas.microsoft.com/office/drawing/2014/main" id="{F7A9FDD3-928B-BD4E-85A6-AD00FB8AE955}"/>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27817A78-EEB9-D44A-96F4-0DDC957EAB33}"/>
              </a:ext>
            </a:extLst>
          </p:cNvPr>
          <p:cNvSpPr txBox="1"/>
          <p:nvPr/>
        </p:nvSpPr>
        <p:spPr>
          <a:xfrm>
            <a:off x="247920" y="288783"/>
            <a:ext cx="901700" cy="483209"/>
          </a:xfrm>
          <a:prstGeom prst="rect">
            <a:avLst/>
          </a:prstGeom>
          <a:noFill/>
        </p:spPr>
        <p:txBody>
          <a:bodyPr wrap="square" rtlCol="0">
            <a:spAutoFit/>
          </a:bodyPr>
          <a:lstStyle/>
          <a:p>
            <a:pPr algn="ctr"/>
            <a:r>
              <a:rPr lang="en-US" sz="2540" b="1" dirty="0">
                <a:solidFill>
                  <a:schemeClr val="bg1"/>
                </a:solidFill>
              </a:rPr>
              <a:t>RP4</a:t>
            </a:r>
          </a:p>
        </p:txBody>
      </p:sp>
    </p:spTree>
    <p:extLst>
      <p:ext uri="{BB962C8B-B14F-4D97-AF65-F5344CB8AC3E}">
        <p14:creationId xmlns:p14="http://schemas.microsoft.com/office/powerpoint/2010/main" val="3798399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Iodine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 blue/black colour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No colour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Amylase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It should be broken down.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Stopwatch</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Water bath</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37°C which is the temperature of the human body.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7</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30 seconds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enzyme would have been denatured.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enzyme would have been denatured.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To allow the solutions time to get to the same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Molecules have low kinetic energy and so fewer collisions between starch and amylase.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Look for the quickest time that iodine stopped turning blue/black.</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cs typeface="Calibri" panose="020F0502020204030204" pitchFamily="34" charset="0"/>
              </a:rPr>
              <a:t>What indicator would you use to test for the presence of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would be a positive test result for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would be a negative test result for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enzyme breaks down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If amylase were added to a starch solution, what would you expect to happen to the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piece of equipment would you use to measure temperature?</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piece of equipment would you use to measure time?</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What piece of equipment would you use to keep your solutions at a certain temperature?</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Around what temperature would you expect amylase to work best and why?</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Around what pH does amylase work best?</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How frequently should you test your mixture for the presence of starch?</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At high temperatures why would you expect for no starch to be broken down?</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At low and high pH’s why would you expect for no starch to be broken down?</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Why should you leave the solutions in the water bath for at least 5 minutes before testing?</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Why would you expect it to take a longer for starch to disappear at low temperatures? </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How could you use this experiment to determine the temperature or pH amylase works best?</a:t>
            </a:r>
          </a:p>
          <a:p>
            <a:pPr marL="223832" indent="-223832" algn="just">
              <a:buFont typeface="+mj-lt"/>
              <a:buAutoNum type="arabicPeriod"/>
            </a:pP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RP4: Investigating Enzymes</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2918859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563077905"/>
              </p:ext>
            </p:extLst>
          </p:nvPr>
        </p:nvGraphicFramePr>
        <p:xfrm>
          <a:off x="153954" y="275251"/>
          <a:ext cx="6486332" cy="9355099"/>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3129482">
                  <a:extLst>
                    <a:ext uri="{9D8B030D-6E8A-4147-A177-3AD203B41FA5}">
                      <a16:colId xmlns:a16="http://schemas.microsoft.com/office/drawing/2014/main" val="2275333074"/>
                    </a:ext>
                  </a:extLst>
                </a:gridCol>
                <a:gridCol w="2489526">
                  <a:extLst>
                    <a:ext uri="{9D8B030D-6E8A-4147-A177-3AD203B41FA5}">
                      <a16:colId xmlns:a16="http://schemas.microsoft.com/office/drawing/2014/main" val="625141046"/>
                    </a:ext>
                  </a:extLst>
                </a:gridCol>
              </a:tblGrid>
              <a:tr h="441728">
                <a:tc>
                  <a:txBody>
                    <a:bodyPr/>
                    <a:lstStyle/>
                    <a:p>
                      <a:pPr algn="ctr"/>
                      <a:r>
                        <a:rPr lang="en-US" sz="1350" b="1" dirty="0"/>
                        <a:t>Topic</a:t>
                      </a:r>
                    </a:p>
                  </a:txBody>
                  <a:tcPr anchor="ctr">
                    <a:solidFill>
                      <a:schemeClr val="bg1">
                        <a:lumMod val="85000"/>
                      </a:schemeClr>
                    </a:solidFill>
                  </a:tcPr>
                </a:tc>
                <a:tc gridSpan="2">
                  <a:txBody>
                    <a:bodyPr/>
                    <a:lstStyle/>
                    <a:p>
                      <a:pPr algn="just"/>
                      <a:r>
                        <a:rPr lang="en-US" b="0" dirty="0"/>
                        <a:t>Required Practical 4: Investigating Enzymes</a:t>
                      </a:r>
                    </a:p>
                  </a:txBody>
                  <a:tcPr anchor="ctr"/>
                </a:tc>
                <a:tc hMerge="1">
                  <a:txBody>
                    <a:bodyPr/>
                    <a:lstStyle/>
                    <a:p>
                      <a:endParaRPr lang="en-US"/>
                    </a:p>
                  </a:txBody>
                  <a:tcPr/>
                </a:tc>
                <a:extLst>
                  <a:ext uri="{0D108BD9-81ED-4DB2-BD59-A6C34878D82A}">
                    <a16:rowId xmlns:a16="http://schemas.microsoft.com/office/drawing/2014/main" val="1109385184"/>
                  </a:ext>
                </a:extLst>
              </a:tr>
              <a:tr h="392630">
                <a:tc>
                  <a:txBody>
                    <a:bodyPr/>
                    <a:lstStyle/>
                    <a:p>
                      <a:pPr algn="ctr"/>
                      <a:r>
                        <a:rPr lang="en-US" sz="1350" b="1" dirty="0"/>
                        <a:t>Qu</a:t>
                      </a:r>
                    </a:p>
                  </a:txBody>
                  <a:tcPr anchor="ctr">
                    <a:solidFill>
                      <a:schemeClr val="bg1">
                        <a:lumMod val="85000"/>
                      </a:schemeClr>
                    </a:solidFill>
                  </a:tcPr>
                </a:tc>
                <a:tc gridSpan="2">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Explain the results obtained when investigating enzymes.</a:t>
                      </a:r>
                    </a:p>
                  </a:txBody>
                  <a:tcPr anchor="ctr"/>
                </a:tc>
                <a:tc hMerge="1">
                  <a:txBody>
                    <a:bodyPr/>
                    <a:lstStyle/>
                    <a:p>
                      <a:endParaRPr lang="en-US"/>
                    </a:p>
                  </a:txBody>
                  <a:tcPr/>
                </a:tc>
                <a:extLst>
                  <a:ext uri="{0D108BD9-81ED-4DB2-BD59-A6C34878D82A}">
                    <a16:rowId xmlns:a16="http://schemas.microsoft.com/office/drawing/2014/main" val="319181968"/>
                  </a:ext>
                </a:extLst>
              </a:tr>
              <a:tr h="1553671">
                <a:tc>
                  <a:txBody>
                    <a:bodyPr/>
                    <a:lstStyle/>
                    <a:p>
                      <a:pPr algn="ctr"/>
                      <a:r>
                        <a:rPr lang="en-US" sz="1350" b="1" dirty="0"/>
                        <a:t>Info</a:t>
                      </a:r>
                    </a:p>
                  </a:txBody>
                  <a:tcPr anchor="ctr">
                    <a:solidFill>
                      <a:schemeClr val="bg1">
                        <a:lumMod val="85000"/>
                      </a:schemeClr>
                    </a:solidFill>
                  </a:tcPr>
                </a:tc>
                <a:tc gridSpan="2">
                  <a:txBody>
                    <a:bodyPr/>
                    <a:lstStyle/>
                    <a:p>
                      <a:r>
                        <a:rPr lang="en-US" dirty="0"/>
                        <a:t>You could be given data for testing enzymes at different temperatures or pH’s and be asked to explain and interpret it.</a:t>
                      </a:r>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Identify the lowest value and explain the result.</a:t>
                      </a:r>
                    </a:p>
                    <a:p>
                      <a:pPr marL="342900" indent="-342900">
                        <a:buFont typeface="+mj-lt"/>
                        <a:buAutoNum type="arabicPeriod"/>
                      </a:pPr>
                      <a:r>
                        <a:rPr lang="en-US" dirty="0"/>
                        <a:t>Describe and explain the overall trend to the point enzyme activity is at its greatest.</a:t>
                      </a:r>
                    </a:p>
                    <a:p>
                      <a:pPr marL="342900" indent="-342900">
                        <a:buFont typeface="+mj-lt"/>
                        <a:buAutoNum type="arabicPeriod"/>
                      </a:pPr>
                      <a:r>
                        <a:rPr lang="en-US" dirty="0"/>
                        <a:t>Explain why after this point enzyme activity starts to decrease.</a:t>
                      </a:r>
                    </a:p>
                  </a:txBody>
                  <a:tcPr anchor="ctr"/>
                </a:tc>
                <a:tc hMerge="1">
                  <a:txBody>
                    <a:bodyPr/>
                    <a:lstStyle/>
                    <a:p>
                      <a:endParaRPr lang="en-US"/>
                    </a:p>
                  </a:txBody>
                  <a:tcPr/>
                </a:tc>
                <a:extLst>
                  <a:ext uri="{0D108BD9-81ED-4DB2-BD59-A6C34878D82A}">
                    <a16:rowId xmlns:a16="http://schemas.microsoft.com/office/drawing/2014/main" val="337813050"/>
                  </a:ext>
                </a:extLst>
              </a:tr>
              <a:tr h="441788">
                <a:tc>
                  <a:txBody>
                    <a:bodyPr/>
                    <a:lstStyle/>
                    <a:p>
                      <a:pPr algn="ctr"/>
                      <a:r>
                        <a:rPr lang="en-US" sz="1350" b="1" dirty="0"/>
                        <a:t>Top Tip</a:t>
                      </a:r>
                    </a:p>
                  </a:txBody>
                  <a:tcPr anchor="ctr">
                    <a:solidFill>
                      <a:schemeClr val="bg1">
                        <a:lumMod val="85000"/>
                      </a:schemeClr>
                    </a:solidFill>
                  </a:tcPr>
                </a:tc>
                <a:tc gridSpan="2">
                  <a:txBody>
                    <a:bodyPr/>
                    <a:lstStyle/>
                    <a:p>
                      <a:pPr marL="0" indent="0" algn="just">
                        <a:buFont typeface="+mj-lt"/>
                        <a:buNone/>
                      </a:pPr>
                      <a:r>
                        <a:rPr lang="en-US" dirty="0"/>
                        <a:t>When you are describing a trend in data make sure you identify all points in which the trend changes. Refer to the data as much as you can.</a:t>
                      </a:r>
                    </a:p>
                  </a:txBody>
                  <a:tcPr anchor="ctr"/>
                </a:tc>
                <a:tc hMerge="1">
                  <a:txBody>
                    <a:bodyPr/>
                    <a:lstStyle/>
                    <a:p>
                      <a:endParaRPr lang="en-US"/>
                    </a:p>
                  </a:txBody>
                  <a:tcPr/>
                </a:tc>
                <a:extLst>
                  <a:ext uri="{0D108BD9-81ED-4DB2-BD59-A6C34878D82A}">
                    <a16:rowId xmlns:a16="http://schemas.microsoft.com/office/drawing/2014/main" val="2427651414"/>
                  </a:ext>
                </a:extLst>
              </a:tr>
              <a:tr h="3128479">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Describe and explain the results below when amylase was added to starch at different temperatures.</a:t>
                      </a:r>
                    </a:p>
                    <a:p>
                      <a:pPr marL="0" marR="0" lvl="0" indent="0" algn="just" defTabSz="685800" rtl="0" eaLnBrk="1" fontAlgn="auto" latinLnBrk="0" hangingPunct="1">
                        <a:lnSpc>
                          <a:spcPct val="100000"/>
                        </a:lnSpc>
                        <a:spcBef>
                          <a:spcPts val="0"/>
                        </a:spcBef>
                        <a:spcAft>
                          <a:spcPts val="0"/>
                        </a:spcAft>
                        <a:buClrTx/>
                        <a:buSzTx/>
                        <a:buFontTx/>
                        <a:buNone/>
                        <a:tabLst/>
                        <a:defRPr/>
                      </a:pPr>
                      <a:r>
                        <a:rPr lang="en-US" sz="1350" b="0" i="0" u="none" strike="noStrike" kern="1200" dirty="0">
                          <a:solidFill>
                            <a:schemeClr val="tx1"/>
                          </a:solidFill>
                          <a:effectLst/>
                          <a:latin typeface="+mn-lt"/>
                          <a:ea typeface="+mn-ea"/>
                          <a:cs typeface="+mn-cs"/>
                        </a:rPr>
                        <a:t>At 5°C the starch was not broken down. This is because at this low temperature the molecules have low kinetic energy and so there have been fewer collisions. As temperature continues to increase, enzyme activity increases also and peaks at 35°C when it took 2 mins for the starch to be broken down. As temperature continues to increase enzyme activity falls again. This is because at warmer temperatures the enzyme is denatured. At 80°C the starch has not been broken down because the enzyme has been completely denatured.</a:t>
                      </a:r>
                      <a:endParaRPr lang="en-GB" sz="1350" b="0" i="0" u="none" strike="noStrike" kern="1200" dirty="0">
                        <a:solidFill>
                          <a:schemeClr val="tx1"/>
                        </a:solidFill>
                        <a:effectLst/>
                        <a:latin typeface="+mn-lt"/>
                        <a:ea typeface="+mn-ea"/>
                        <a:cs typeface="+mn-cs"/>
                      </a:endParaRPr>
                    </a:p>
                  </a:txBody>
                  <a:tcPr anchor="ct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1"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875130">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Construct your own answer in which you interpret and explain data of enzyme activity using the data below.</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tc>
                  <a:txBody>
                    <a:bodyPr/>
                    <a:lstStyle/>
                    <a:p>
                      <a:pPr marL="228600" marR="0" lvl="0" indent="-228600" algn="just" defTabSz="685800" rtl="0" eaLnBrk="1" fontAlgn="auto" latinLnBrk="0" hangingPunct="1">
                        <a:lnSpc>
                          <a:spcPct val="100000"/>
                        </a:lnSpc>
                        <a:spcBef>
                          <a:spcPts val="0"/>
                        </a:spcBef>
                        <a:spcAft>
                          <a:spcPts val="0"/>
                        </a:spcAft>
                        <a:buClrTx/>
                        <a:buSzTx/>
                        <a:buFont typeface="+mj-lt"/>
                        <a:buAutoNum type="arabicPeriod" startAt="2"/>
                        <a:tabLst/>
                        <a:defRPr/>
                      </a:pPr>
                      <a:r>
                        <a:rPr lang="en-GB" sz="1350" i="0" dirty="0"/>
                        <a:t>Construct your own answer in which you interpret and explain data of enzyme activity using the data below.</a:t>
                      </a:r>
                    </a:p>
                    <a:p>
                      <a:endParaRPr lang="en-US" dirty="0"/>
                    </a:p>
                    <a:p>
                      <a:endParaRPr lang="en-US" dirty="0"/>
                    </a:p>
                    <a:p>
                      <a:endParaRPr lang="en-US" dirty="0"/>
                    </a:p>
                    <a:p>
                      <a:endParaRPr lang="en-US" dirty="0"/>
                    </a:p>
                    <a:p>
                      <a:pPr marL="342900" indent="-342900">
                        <a:buFont typeface="+mj-lt"/>
                        <a:buAutoNum type="arabicPeriod" startAt="2"/>
                      </a:pPr>
                      <a:endParaRPr lang="en-US" dirty="0"/>
                    </a:p>
                  </a:txBody>
                  <a:tcPr/>
                </a:tc>
                <a:extLst>
                  <a:ext uri="{0D108BD9-81ED-4DB2-BD59-A6C34878D82A}">
                    <a16:rowId xmlns:a16="http://schemas.microsoft.com/office/drawing/2014/main" val="413239812"/>
                  </a:ext>
                </a:extLst>
              </a:tr>
            </a:tbl>
          </a:graphicData>
        </a:graphic>
      </p:graphicFrame>
      <p:cxnSp>
        <p:nvCxnSpPr>
          <p:cNvPr id="5" name="Straight Connector 4">
            <a:extLst>
              <a:ext uri="{FF2B5EF4-FFF2-40B4-BE49-F238E27FC236}">
                <a16:creationId xmlns:a16="http://schemas.microsoft.com/office/drawing/2014/main" id="{8363629F-BB35-7E42-80A2-041AA04D781F}"/>
              </a:ext>
            </a:extLst>
          </p:cNvPr>
          <p:cNvCxnSpPr/>
          <p:nvPr/>
        </p:nvCxnSpPr>
        <p:spPr>
          <a:xfrm>
            <a:off x="-575187" y="9652576"/>
            <a:ext cx="1887793"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 name="Table 6">
            <a:extLst>
              <a:ext uri="{FF2B5EF4-FFF2-40B4-BE49-F238E27FC236}">
                <a16:creationId xmlns:a16="http://schemas.microsoft.com/office/drawing/2014/main" id="{576C2F8C-E72C-1641-9F5A-27E6F35AA3B2}"/>
              </a:ext>
            </a:extLst>
          </p:cNvPr>
          <p:cNvGraphicFramePr>
            <a:graphicFrameLocks noGrp="1"/>
          </p:cNvGraphicFramePr>
          <p:nvPr>
            <p:extLst>
              <p:ext uri="{D42A27DB-BD31-4B8C-83A1-F6EECF244321}">
                <p14:modId xmlns:p14="http://schemas.microsoft.com/office/powerpoint/2010/main" val="2900443789"/>
              </p:ext>
            </p:extLst>
          </p:nvPr>
        </p:nvGraphicFramePr>
        <p:xfrm>
          <a:off x="4228956" y="4023360"/>
          <a:ext cx="2336229" cy="1859280"/>
        </p:xfrm>
        <a:graphic>
          <a:graphicData uri="http://schemas.openxmlformats.org/drawingml/2006/table">
            <a:tbl>
              <a:tblPr firstRow="1" bandRow="1">
                <a:tableStyleId>{5940675A-B579-460E-94D1-54222C63F5DA}</a:tableStyleId>
              </a:tblPr>
              <a:tblGrid>
                <a:gridCol w="497155">
                  <a:extLst>
                    <a:ext uri="{9D8B030D-6E8A-4147-A177-3AD203B41FA5}">
                      <a16:colId xmlns:a16="http://schemas.microsoft.com/office/drawing/2014/main" val="274256992"/>
                    </a:ext>
                  </a:extLst>
                </a:gridCol>
                <a:gridCol w="1839074">
                  <a:extLst>
                    <a:ext uri="{9D8B030D-6E8A-4147-A177-3AD203B41FA5}">
                      <a16:colId xmlns:a16="http://schemas.microsoft.com/office/drawing/2014/main" val="2800203932"/>
                    </a:ext>
                  </a:extLst>
                </a:gridCol>
              </a:tblGrid>
              <a:tr h="220696">
                <a:tc>
                  <a:txBody>
                    <a:bodyPr/>
                    <a:lstStyle/>
                    <a:p>
                      <a:pPr algn="ctr"/>
                      <a:r>
                        <a:rPr lang="en-US" sz="1000" b="1" dirty="0"/>
                        <a:t>Temp (°C)</a:t>
                      </a:r>
                    </a:p>
                  </a:txBody>
                  <a:tcPr anchor="ctr"/>
                </a:tc>
                <a:tc>
                  <a:txBody>
                    <a:bodyPr/>
                    <a:lstStyle/>
                    <a:p>
                      <a:pPr algn="ctr"/>
                      <a:r>
                        <a:rPr lang="en-US" sz="1000" b="1" dirty="0"/>
                        <a:t>Time taken until iodine solution remains yellow (min)</a:t>
                      </a:r>
                    </a:p>
                  </a:txBody>
                  <a:tcPr anchor="ctr"/>
                </a:tc>
                <a:extLst>
                  <a:ext uri="{0D108BD9-81ED-4DB2-BD59-A6C34878D82A}">
                    <a16:rowId xmlns:a16="http://schemas.microsoft.com/office/drawing/2014/main" val="3080716122"/>
                  </a:ext>
                </a:extLst>
              </a:tr>
              <a:tr h="206549">
                <a:tc>
                  <a:txBody>
                    <a:bodyPr/>
                    <a:lstStyle/>
                    <a:p>
                      <a:pPr algn="ctr"/>
                      <a:r>
                        <a:rPr lang="en-US" sz="1000" dirty="0"/>
                        <a:t>5</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3767729537"/>
                  </a:ext>
                </a:extLst>
              </a:tr>
              <a:tr h="206549">
                <a:tc>
                  <a:txBody>
                    <a:bodyPr/>
                    <a:lstStyle/>
                    <a:p>
                      <a:pPr algn="ctr"/>
                      <a:r>
                        <a:rPr lang="en-US" sz="1000" dirty="0"/>
                        <a:t>20</a:t>
                      </a:r>
                    </a:p>
                  </a:txBody>
                  <a:tcPr anchor="ctr"/>
                </a:tc>
                <a:tc>
                  <a:txBody>
                    <a:bodyPr/>
                    <a:lstStyle/>
                    <a:p>
                      <a:pPr algn="ctr"/>
                      <a:r>
                        <a:rPr lang="en-US" sz="1000" dirty="0"/>
                        <a:t>5</a:t>
                      </a:r>
                    </a:p>
                  </a:txBody>
                  <a:tcPr anchor="ctr"/>
                </a:tc>
                <a:extLst>
                  <a:ext uri="{0D108BD9-81ED-4DB2-BD59-A6C34878D82A}">
                    <a16:rowId xmlns:a16="http://schemas.microsoft.com/office/drawing/2014/main" val="1853090261"/>
                  </a:ext>
                </a:extLst>
              </a:tr>
              <a:tr h="206549">
                <a:tc>
                  <a:txBody>
                    <a:bodyPr/>
                    <a:lstStyle/>
                    <a:p>
                      <a:pPr algn="ctr"/>
                      <a:r>
                        <a:rPr lang="en-US" sz="1000" dirty="0"/>
                        <a:t>35</a:t>
                      </a:r>
                    </a:p>
                  </a:txBody>
                  <a:tcPr anchor="ctr"/>
                </a:tc>
                <a:tc>
                  <a:txBody>
                    <a:bodyPr/>
                    <a:lstStyle/>
                    <a:p>
                      <a:pPr algn="ctr"/>
                      <a:r>
                        <a:rPr lang="en-US" sz="1000" dirty="0"/>
                        <a:t>2</a:t>
                      </a:r>
                    </a:p>
                  </a:txBody>
                  <a:tcPr anchor="ctr"/>
                </a:tc>
                <a:extLst>
                  <a:ext uri="{0D108BD9-81ED-4DB2-BD59-A6C34878D82A}">
                    <a16:rowId xmlns:a16="http://schemas.microsoft.com/office/drawing/2014/main" val="3569155754"/>
                  </a:ext>
                </a:extLst>
              </a:tr>
              <a:tr h="206549">
                <a:tc>
                  <a:txBody>
                    <a:bodyPr/>
                    <a:lstStyle/>
                    <a:p>
                      <a:pPr algn="ctr"/>
                      <a:r>
                        <a:rPr lang="en-US" sz="1000" dirty="0"/>
                        <a:t>50</a:t>
                      </a:r>
                    </a:p>
                  </a:txBody>
                  <a:tcPr anchor="ctr"/>
                </a:tc>
                <a:tc>
                  <a:txBody>
                    <a:bodyPr/>
                    <a:lstStyle/>
                    <a:p>
                      <a:pPr algn="ctr"/>
                      <a:r>
                        <a:rPr lang="en-US" sz="1000" dirty="0"/>
                        <a:t>7</a:t>
                      </a:r>
                    </a:p>
                  </a:txBody>
                  <a:tcPr anchor="ctr"/>
                </a:tc>
                <a:extLst>
                  <a:ext uri="{0D108BD9-81ED-4DB2-BD59-A6C34878D82A}">
                    <a16:rowId xmlns:a16="http://schemas.microsoft.com/office/drawing/2014/main" val="653725913"/>
                  </a:ext>
                </a:extLst>
              </a:tr>
              <a:tr h="206549">
                <a:tc>
                  <a:txBody>
                    <a:bodyPr/>
                    <a:lstStyle/>
                    <a:p>
                      <a:pPr algn="ctr"/>
                      <a:r>
                        <a:rPr lang="en-US" sz="1000" dirty="0"/>
                        <a:t>65</a:t>
                      </a:r>
                    </a:p>
                  </a:txBody>
                  <a:tcPr anchor="ctr"/>
                </a:tc>
                <a:tc>
                  <a:txBody>
                    <a:bodyPr/>
                    <a:lstStyle/>
                    <a:p>
                      <a:pPr algn="ctr"/>
                      <a:r>
                        <a:rPr lang="en-US" sz="1000" dirty="0"/>
                        <a:t>14</a:t>
                      </a:r>
                    </a:p>
                  </a:txBody>
                  <a:tcPr anchor="ctr"/>
                </a:tc>
                <a:extLst>
                  <a:ext uri="{0D108BD9-81ED-4DB2-BD59-A6C34878D82A}">
                    <a16:rowId xmlns:a16="http://schemas.microsoft.com/office/drawing/2014/main" val="3838153288"/>
                  </a:ext>
                </a:extLst>
              </a:tr>
              <a:tr h="206549">
                <a:tc>
                  <a:txBody>
                    <a:bodyPr/>
                    <a:lstStyle/>
                    <a:p>
                      <a:pPr algn="ctr"/>
                      <a:r>
                        <a:rPr lang="en-US" sz="1000" dirty="0"/>
                        <a:t>80</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218833088"/>
                  </a:ext>
                </a:extLst>
              </a:tr>
            </a:tbl>
          </a:graphicData>
        </a:graphic>
      </p:graphicFrame>
      <p:graphicFrame>
        <p:nvGraphicFramePr>
          <p:cNvPr id="7" name="Table 6">
            <a:extLst>
              <a:ext uri="{FF2B5EF4-FFF2-40B4-BE49-F238E27FC236}">
                <a16:creationId xmlns:a16="http://schemas.microsoft.com/office/drawing/2014/main" id="{E03F8D05-C6BC-4E42-96BD-5BD01F3D38A8}"/>
              </a:ext>
            </a:extLst>
          </p:cNvPr>
          <p:cNvGraphicFramePr>
            <a:graphicFrameLocks noGrp="1"/>
          </p:cNvGraphicFramePr>
          <p:nvPr>
            <p:extLst>
              <p:ext uri="{D42A27DB-BD31-4B8C-83A1-F6EECF244321}">
                <p14:modId xmlns:p14="http://schemas.microsoft.com/office/powerpoint/2010/main" val="817296720"/>
              </p:ext>
            </p:extLst>
          </p:nvPr>
        </p:nvGraphicFramePr>
        <p:xfrm>
          <a:off x="1509404" y="7802935"/>
          <a:ext cx="2336229" cy="1615440"/>
        </p:xfrm>
        <a:graphic>
          <a:graphicData uri="http://schemas.openxmlformats.org/drawingml/2006/table">
            <a:tbl>
              <a:tblPr firstRow="1" bandRow="1">
                <a:tableStyleId>{5940675A-B579-460E-94D1-54222C63F5DA}</a:tableStyleId>
              </a:tblPr>
              <a:tblGrid>
                <a:gridCol w="497155">
                  <a:extLst>
                    <a:ext uri="{9D8B030D-6E8A-4147-A177-3AD203B41FA5}">
                      <a16:colId xmlns:a16="http://schemas.microsoft.com/office/drawing/2014/main" val="274256992"/>
                    </a:ext>
                  </a:extLst>
                </a:gridCol>
                <a:gridCol w="1839074">
                  <a:extLst>
                    <a:ext uri="{9D8B030D-6E8A-4147-A177-3AD203B41FA5}">
                      <a16:colId xmlns:a16="http://schemas.microsoft.com/office/drawing/2014/main" val="2800203932"/>
                    </a:ext>
                  </a:extLst>
                </a:gridCol>
              </a:tblGrid>
              <a:tr h="298048">
                <a:tc>
                  <a:txBody>
                    <a:bodyPr/>
                    <a:lstStyle/>
                    <a:p>
                      <a:pPr algn="ctr"/>
                      <a:r>
                        <a:rPr lang="en-US" sz="1000" b="1" dirty="0"/>
                        <a:t>Temp (°C)</a:t>
                      </a:r>
                    </a:p>
                  </a:txBody>
                  <a:tcPr anchor="ctr"/>
                </a:tc>
                <a:tc>
                  <a:txBody>
                    <a:bodyPr/>
                    <a:lstStyle/>
                    <a:p>
                      <a:pPr algn="ctr"/>
                      <a:r>
                        <a:rPr lang="en-US" sz="1000" b="1" dirty="0"/>
                        <a:t>Time taken until iodine solution remains yellow (min)</a:t>
                      </a:r>
                    </a:p>
                  </a:txBody>
                  <a:tcPr anchor="ctr"/>
                </a:tc>
                <a:extLst>
                  <a:ext uri="{0D108BD9-81ED-4DB2-BD59-A6C34878D82A}">
                    <a16:rowId xmlns:a16="http://schemas.microsoft.com/office/drawing/2014/main" val="3080716122"/>
                  </a:ext>
                </a:extLst>
              </a:tr>
              <a:tr h="183414">
                <a:tc>
                  <a:txBody>
                    <a:bodyPr/>
                    <a:lstStyle/>
                    <a:p>
                      <a:pPr algn="ctr"/>
                      <a:r>
                        <a:rPr lang="en-US" sz="1000" dirty="0"/>
                        <a:t>0</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3767729537"/>
                  </a:ext>
                </a:extLst>
              </a:tr>
              <a:tr h="183414">
                <a:tc>
                  <a:txBody>
                    <a:bodyPr/>
                    <a:lstStyle/>
                    <a:p>
                      <a:pPr algn="ctr"/>
                      <a:r>
                        <a:rPr lang="en-US" sz="1000" dirty="0"/>
                        <a:t>20</a:t>
                      </a:r>
                    </a:p>
                  </a:txBody>
                  <a:tcPr anchor="ctr"/>
                </a:tc>
                <a:tc>
                  <a:txBody>
                    <a:bodyPr/>
                    <a:lstStyle/>
                    <a:p>
                      <a:pPr algn="ctr"/>
                      <a:r>
                        <a:rPr lang="en-US" sz="1000" dirty="0"/>
                        <a:t>4</a:t>
                      </a:r>
                    </a:p>
                  </a:txBody>
                  <a:tcPr anchor="ctr"/>
                </a:tc>
                <a:extLst>
                  <a:ext uri="{0D108BD9-81ED-4DB2-BD59-A6C34878D82A}">
                    <a16:rowId xmlns:a16="http://schemas.microsoft.com/office/drawing/2014/main" val="1853090261"/>
                  </a:ext>
                </a:extLst>
              </a:tr>
              <a:tr h="183414">
                <a:tc>
                  <a:txBody>
                    <a:bodyPr/>
                    <a:lstStyle/>
                    <a:p>
                      <a:pPr algn="ctr"/>
                      <a:r>
                        <a:rPr lang="en-US" sz="1000" dirty="0"/>
                        <a:t>40</a:t>
                      </a:r>
                    </a:p>
                  </a:txBody>
                  <a:tcPr anchor="ctr"/>
                </a:tc>
                <a:tc>
                  <a:txBody>
                    <a:bodyPr/>
                    <a:lstStyle/>
                    <a:p>
                      <a:pPr algn="ctr"/>
                      <a:r>
                        <a:rPr lang="en-US" sz="1000" dirty="0"/>
                        <a:t>2</a:t>
                      </a:r>
                    </a:p>
                  </a:txBody>
                  <a:tcPr anchor="ctr"/>
                </a:tc>
                <a:extLst>
                  <a:ext uri="{0D108BD9-81ED-4DB2-BD59-A6C34878D82A}">
                    <a16:rowId xmlns:a16="http://schemas.microsoft.com/office/drawing/2014/main" val="3569155754"/>
                  </a:ext>
                </a:extLst>
              </a:tr>
              <a:tr h="183414">
                <a:tc>
                  <a:txBody>
                    <a:bodyPr/>
                    <a:lstStyle/>
                    <a:p>
                      <a:pPr algn="ctr"/>
                      <a:r>
                        <a:rPr lang="en-US" sz="1000" dirty="0"/>
                        <a:t>60</a:t>
                      </a:r>
                    </a:p>
                  </a:txBody>
                  <a:tcPr anchor="ctr"/>
                </a:tc>
                <a:tc>
                  <a:txBody>
                    <a:bodyPr/>
                    <a:lstStyle/>
                    <a:p>
                      <a:pPr algn="ctr"/>
                      <a:r>
                        <a:rPr lang="en-US" sz="1000" dirty="0"/>
                        <a:t>8</a:t>
                      </a:r>
                    </a:p>
                  </a:txBody>
                  <a:tcPr anchor="ctr"/>
                </a:tc>
                <a:extLst>
                  <a:ext uri="{0D108BD9-81ED-4DB2-BD59-A6C34878D82A}">
                    <a16:rowId xmlns:a16="http://schemas.microsoft.com/office/drawing/2014/main" val="653725913"/>
                  </a:ext>
                </a:extLst>
              </a:tr>
              <a:tr h="183414">
                <a:tc>
                  <a:txBody>
                    <a:bodyPr/>
                    <a:lstStyle/>
                    <a:p>
                      <a:pPr algn="ctr"/>
                      <a:r>
                        <a:rPr lang="en-US" sz="1000" dirty="0"/>
                        <a:t>80</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3838153288"/>
                  </a:ext>
                </a:extLst>
              </a:tr>
            </a:tbl>
          </a:graphicData>
        </a:graphic>
      </p:graphicFrame>
      <p:graphicFrame>
        <p:nvGraphicFramePr>
          <p:cNvPr id="8" name="Table 7">
            <a:extLst>
              <a:ext uri="{FF2B5EF4-FFF2-40B4-BE49-F238E27FC236}">
                <a16:creationId xmlns:a16="http://schemas.microsoft.com/office/drawing/2014/main" id="{8D2C4D9E-0C81-DA42-9FB5-37F06045482F}"/>
              </a:ext>
            </a:extLst>
          </p:cNvPr>
          <p:cNvGraphicFramePr>
            <a:graphicFrameLocks noGrp="1"/>
          </p:cNvGraphicFramePr>
          <p:nvPr>
            <p:extLst>
              <p:ext uri="{D42A27DB-BD31-4B8C-83A1-F6EECF244321}">
                <p14:modId xmlns:p14="http://schemas.microsoft.com/office/powerpoint/2010/main" val="1794588839"/>
              </p:ext>
            </p:extLst>
          </p:nvPr>
        </p:nvGraphicFramePr>
        <p:xfrm>
          <a:off x="4228955" y="7802935"/>
          <a:ext cx="2336229" cy="1615440"/>
        </p:xfrm>
        <a:graphic>
          <a:graphicData uri="http://schemas.openxmlformats.org/drawingml/2006/table">
            <a:tbl>
              <a:tblPr firstRow="1" bandRow="1">
                <a:tableStyleId>{5940675A-B579-460E-94D1-54222C63F5DA}</a:tableStyleId>
              </a:tblPr>
              <a:tblGrid>
                <a:gridCol w="497155">
                  <a:extLst>
                    <a:ext uri="{9D8B030D-6E8A-4147-A177-3AD203B41FA5}">
                      <a16:colId xmlns:a16="http://schemas.microsoft.com/office/drawing/2014/main" val="274256992"/>
                    </a:ext>
                  </a:extLst>
                </a:gridCol>
                <a:gridCol w="1839074">
                  <a:extLst>
                    <a:ext uri="{9D8B030D-6E8A-4147-A177-3AD203B41FA5}">
                      <a16:colId xmlns:a16="http://schemas.microsoft.com/office/drawing/2014/main" val="2800203932"/>
                    </a:ext>
                  </a:extLst>
                </a:gridCol>
              </a:tblGrid>
              <a:tr h="298048">
                <a:tc>
                  <a:txBody>
                    <a:bodyPr/>
                    <a:lstStyle/>
                    <a:p>
                      <a:pPr algn="ctr"/>
                      <a:r>
                        <a:rPr lang="en-US" sz="1000" b="1" dirty="0"/>
                        <a:t>pH</a:t>
                      </a:r>
                    </a:p>
                  </a:txBody>
                  <a:tcPr anchor="ctr"/>
                </a:tc>
                <a:tc>
                  <a:txBody>
                    <a:bodyPr/>
                    <a:lstStyle/>
                    <a:p>
                      <a:pPr algn="ctr"/>
                      <a:r>
                        <a:rPr lang="en-US" sz="1000" b="1" dirty="0"/>
                        <a:t>Time taken until iodine solution remains yellow (min)</a:t>
                      </a:r>
                    </a:p>
                  </a:txBody>
                  <a:tcPr anchor="ctr"/>
                </a:tc>
                <a:extLst>
                  <a:ext uri="{0D108BD9-81ED-4DB2-BD59-A6C34878D82A}">
                    <a16:rowId xmlns:a16="http://schemas.microsoft.com/office/drawing/2014/main" val="3080716122"/>
                  </a:ext>
                </a:extLst>
              </a:tr>
              <a:tr h="183414">
                <a:tc>
                  <a:txBody>
                    <a:bodyPr/>
                    <a:lstStyle/>
                    <a:p>
                      <a:pPr algn="ctr"/>
                      <a:r>
                        <a:rPr lang="en-US" sz="1000" dirty="0"/>
                        <a:t>5</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3767729537"/>
                  </a:ext>
                </a:extLst>
              </a:tr>
              <a:tr h="183414">
                <a:tc>
                  <a:txBody>
                    <a:bodyPr/>
                    <a:lstStyle/>
                    <a:p>
                      <a:pPr algn="ctr"/>
                      <a:r>
                        <a:rPr lang="en-US" sz="1000" dirty="0"/>
                        <a:t>5</a:t>
                      </a:r>
                    </a:p>
                  </a:txBody>
                  <a:tcPr anchor="ctr"/>
                </a:tc>
                <a:tc>
                  <a:txBody>
                    <a:bodyPr/>
                    <a:lstStyle/>
                    <a:p>
                      <a:pPr algn="ctr"/>
                      <a:r>
                        <a:rPr lang="en-US" sz="1000" dirty="0"/>
                        <a:t>3</a:t>
                      </a:r>
                    </a:p>
                  </a:txBody>
                  <a:tcPr anchor="ctr"/>
                </a:tc>
                <a:extLst>
                  <a:ext uri="{0D108BD9-81ED-4DB2-BD59-A6C34878D82A}">
                    <a16:rowId xmlns:a16="http://schemas.microsoft.com/office/drawing/2014/main" val="1853090261"/>
                  </a:ext>
                </a:extLst>
              </a:tr>
              <a:tr h="183414">
                <a:tc>
                  <a:txBody>
                    <a:bodyPr/>
                    <a:lstStyle/>
                    <a:p>
                      <a:pPr algn="ctr"/>
                      <a:r>
                        <a:rPr lang="en-US" sz="1000" dirty="0"/>
                        <a:t>7</a:t>
                      </a:r>
                    </a:p>
                  </a:txBody>
                  <a:tcPr anchor="ctr"/>
                </a:tc>
                <a:tc>
                  <a:txBody>
                    <a:bodyPr/>
                    <a:lstStyle/>
                    <a:p>
                      <a:pPr algn="ctr"/>
                      <a:r>
                        <a:rPr lang="en-US" sz="1000" dirty="0"/>
                        <a:t>1</a:t>
                      </a:r>
                    </a:p>
                  </a:txBody>
                  <a:tcPr anchor="ctr"/>
                </a:tc>
                <a:extLst>
                  <a:ext uri="{0D108BD9-81ED-4DB2-BD59-A6C34878D82A}">
                    <a16:rowId xmlns:a16="http://schemas.microsoft.com/office/drawing/2014/main" val="3569155754"/>
                  </a:ext>
                </a:extLst>
              </a:tr>
              <a:tr h="183414">
                <a:tc>
                  <a:txBody>
                    <a:bodyPr/>
                    <a:lstStyle/>
                    <a:p>
                      <a:pPr algn="ctr"/>
                      <a:r>
                        <a:rPr lang="en-US" sz="1000" dirty="0"/>
                        <a:t>9</a:t>
                      </a:r>
                    </a:p>
                  </a:txBody>
                  <a:tcPr anchor="ctr"/>
                </a:tc>
                <a:tc>
                  <a:txBody>
                    <a:bodyPr/>
                    <a:lstStyle/>
                    <a:p>
                      <a:pPr algn="ctr"/>
                      <a:r>
                        <a:rPr lang="en-US" sz="1000" dirty="0"/>
                        <a:t>9</a:t>
                      </a:r>
                    </a:p>
                  </a:txBody>
                  <a:tcPr anchor="ctr"/>
                </a:tc>
                <a:extLst>
                  <a:ext uri="{0D108BD9-81ED-4DB2-BD59-A6C34878D82A}">
                    <a16:rowId xmlns:a16="http://schemas.microsoft.com/office/drawing/2014/main" val="653725913"/>
                  </a:ext>
                </a:extLst>
              </a:tr>
              <a:tr h="183414">
                <a:tc>
                  <a:txBody>
                    <a:bodyPr/>
                    <a:lstStyle/>
                    <a:p>
                      <a:pPr algn="ctr"/>
                      <a:r>
                        <a:rPr lang="en-US" sz="1000" dirty="0"/>
                        <a:t>11</a:t>
                      </a:r>
                    </a:p>
                  </a:txBody>
                  <a:tcPr anchor="ctr"/>
                </a:tc>
                <a:tc>
                  <a:txBody>
                    <a:bodyPr/>
                    <a:lstStyle/>
                    <a:p>
                      <a:pPr algn="ctr"/>
                      <a:r>
                        <a:rPr lang="en-US" sz="1000" dirty="0"/>
                        <a:t>Did not turn yellow</a:t>
                      </a:r>
                    </a:p>
                  </a:txBody>
                  <a:tcPr anchor="ctr"/>
                </a:tc>
                <a:extLst>
                  <a:ext uri="{0D108BD9-81ED-4DB2-BD59-A6C34878D82A}">
                    <a16:rowId xmlns:a16="http://schemas.microsoft.com/office/drawing/2014/main" val="3838153288"/>
                  </a:ext>
                </a:extLst>
              </a:tr>
            </a:tbl>
          </a:graphicData>
        </a:graphic>
      </p:graphicFrame>
    </p:spTree>
    <p:extLst>
      <p:ext uri="{BB962C8B-B14F-4D97-AF65-F5344CB8AC3E}">
        <p14:creationId xmlns:p14="http://schemas.microsoft.com/office/powerpoint/2010/main" val="1960946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45" name="Google Shape;84;p16">
            <a:extLst>
              <a:ext uri="{FF2B5EF4-FFF2-40B4-BE49-F238E27FC236}">
                <a16:creationId xmlns:a16="http://schemas.microsoft.com/office/drawing/2014/main" id="{1F4CE98E-1BA5-A141-90E4-A94083E2FB98}"/>
              </a:ext>
            </a:extLst>
          </p:cNvPr>
          <p:cNvSpPr txBox="1"/>
          <p:nvPr/>
        </p:nvSpPr>
        <p:spPr>
          <a:xfrm>
            <a:off x="47255" y="195689"/>
            <a:ext cx="6630978" cy="4265287"/>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endParaRPr dirty="0">
              <a:latin typeface="Calibri" panose="020F0502020204030204" pitchFamily="34" charset="0"/>
              <a:ea typeface="Cabin"/>
              <a:cs typeface="Calibri" panose="020F0502020204030204" pitchFamily="34" charset="0"/>
              <a:sym typeface="Cabin"/>
            </a:endParaRPr>
          </a:p>
          <a:p>
            <a:pPr marL="311079" indent="-311079" algn="ctr">
              <a:buFont typeface="+mj-lt"/>
              <a:buAutoNum type="arabicPeriod"/>
            </a:pP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1.</a:t>
            </a:r>
          </a:p>
          <a:p>
            <a:pPr algn="ctr"/>
            <a:r>
              <a:rPr lang="en-US" dirty="0">
                <a:latin typeface="Calibri" panose="020F0502020204030204" pitchFamily="34" charset="0"/>
                <a:ea typeface="Cabin"/>
                <a:cs typeface="Calibri" panose="020F0502020204030204" pitchFamily="34" charset="0"/>
                <a:sym typeface="Cabin"/>
              </a:rPr>
              <a:t>Set up equipment as shown in the diagram with the pondweed in a beaker of water. </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2.</a:t>
            </a:r>
          </a:p>
          <a:p>
            <a:pPr algn="ctr"/>
            <a:r>
              <a:rPr lang="en-US" dirty="0">
                <a:latin typeface="Calibri" panose="020F0502020204030204" pitchFamily="34" charset="0"/>
                <a:ea typeface="Cabin"/>
                <a:cs typeface="Calibri" panose="020F0502020204030204" pitchFamily="34" charset="0"/>
                <a:sym typeface="Cabin"/>
              </a:rPr>
              <a:t>Place the beaker 10cm away from the light source.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3.</a:t>
            </a:r>
          </a:p>
          <a:p>
            <a:pPr algn="ctr"/>
            <a:r>
              <a:rPr lang="en-US" dirty="0">
                <a:latin typeface="Calibri" panose="020F0502020204030204" pitchFamily="34" charset="0"/>
                <a:ea typeface="Cabin"/>
                <a:cs typeface="Calibri" panose="020F0502020204030204" pitchFamily="34" charset="0"/>
                <a:sym typeface="Cabin"/>
              </a:rPr>
              <a:t>Turn the light on and leave the pondweed for 5 minutes.</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4.</a:t>
            </a:r>
          </a:p>
          <a:p>
            <a:pPr algn="ctr"/>
            <a:r>
              <a:rPr lang="en-US" dirty="0">
                <a:latin typeface="Calibri" panose="020F0502020204030204" pitchFamily="34" charset="0"/>
                <a:ea typeface="Cabin"/>
                <a:cs typeface="Calibri" panose="020F0502020204030204" pitchFamily="34" charset="0"/>
                <a:sym typeface="Cabin"/>
              </a:rPr>
              <a:t>Count the number of bubbles produced in a fixed period of time or measure how much gas is collected in a fixed period of time.</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5. </a:t>
            </a:r>
          </a:p>
          <a:p>
            <a:pPr algn="ctr"/>
            <a:r>
              <a:rPr lang="en-US" dirty="0">
                <a:latin typeface="Calibri" panose="020F0502020204030204" pitchFamily="34" charset="0"/>
                <a:ea typeface="Cabin"/>
                <a:cs typeface="Calibri" panose="020F0502020204030204" pitchFamily="34" charset="0"/>
                <a:sym typeface="Cabin"/>
              </a:rPr>
              <a:t>Repeat to identify outliers and calculate averages.</a:t>
            </a:r>
          </a:p>
          <a:p>
            <a:pPr algn="ctr"/>
            <a:endParaRPr lang="en-US" dirty="0">
              <a:latin typeface="Calibri" panose="020F0502020204030204" pitchFamily="34" charset="0"/>
              <a:ea typeface="Cabin"/>
              <a:cs typeface="Calibri" panose="020F0502020204030204" pitchFamily="34" charset="0"/>
              <a:sym typeface="Cabin"/>
            </a:endParaRPr>
          </a:p>
          <a:p>
            <a:pPr algn="ctr"/>
            <a:r>
              <a:rPr lang="en-US" b="1" dirty="0">
                <a:latin typeface="Calibri" panose="020F0502020204030204" pitchFamily="34" charset="0"/>
                <a:ea typeface="Cabin"/>
                <a:cs typeface="Calibri" panose="020F0502020204030204" pitchFamily="34" charset="0"/>
                <a:sym typeface="Cabin"/>
              </a:rPr>
              <a:t>6.</a:t>
            </a:r>
          </a:p>
          <a:p>
            <a:pPr algn="ctr"/>
            <a:r>
              <a:rPr lang="en-US" dirty="0">
                <a:latin typeface="Calibri" panose="020F0502020204030204" pitchFamily="34" charset="0"/>
                <a:ea typeface="Cabin"/>
                <a:cs typeface="Calibri" panose="020F0502020204030204" pitchFamily="34" charset="0"/>
                <a:sym typeface="Cabin"/>
              </a:rPr>
              <a:t>Repeat for different distances/temperatures.</a:t>
            </a:r>
          </a:p>
          <a:p>
            <a:endParaRPr dirty="0">
              <a:latin typeface="Calibri" panose="020F0502020204030204" pitchFamily="34" charset="0"/>
              <a:ea typeface="Cabin"/>
              <a:cs typeface="Calibri" panose="020F0502020204030204" pitchFamily="34" charset="0"/>
              <a:sym typeface="Cabin"/>
            </a:endParaRPr>
          </a:p>
        </p:txBody>
      </p:sp>
      <p:pic>
        <p:nvPicPr>
          <p:cNvPr id="9" name="Picture 8" descr="A close up of a plant&#10;&#10;Description automatically generated">
            <a:extLst>
              <a:ext uri="{FF2B5EF4-FFF2-40B4-BE49-F238E27FC236}">
                <a16:creationId xmlns:a16="http://schemas.microsoft.com/office/drawing/2014/main" id="{AB5866CF-08F8-0940-B8AF-1382E85F464B}"/>
              </a:ext>
            </a:extLst>
          </p:cNvPr>
          <p:cNvPicPr>
            <a:picLocks noChangeAspect="1"/>
          </p:cNvPicPr>
          <p:nvPr/>
        </p:nvPicPr>
        <p:blipFill rotWithShape="1">
          <a:blip r:embed="rId3"/>
          <a:srcRect l="16169" t="12958"/>
          <a:stretch/>
        </p:blipFill>
        <p:spPr>
          <a:xfrm rot="15849747">
            <a:off x="4093714" y="7871444"/>
            <a:ext cx="2634518" cy="705174"/>
          </a:xfrm>
          <a:prstGeom prst="rect">
            <a:avLst/>
          </a:prstGeom>
        </p:spPr>
      </p:pic>
      <p:pic>
        <p:nvPicPr>
          <p:cNvPr id="7" name="Picture 6" descr="A screen shot of a computer&#10;&#10;Description automatically generated">
            <a:extLst>
              <a:ext uri="{FF2B5EF4-FFF2-40B4-BE49-F238E27FC236}">
                <a16:creationId xmlns:a16="http://schemas.microsoft.com/office/drawing/2014/main" id="{14071BAF-6219-0C49-9AE7-33921D2B499A}"/>
              </a:ext>
            </a:extLst>
          </p:cNvPr>
          <p:cNvPicPr>
            <a:picLocks noChangeAspect="1"/>
          </p:cNvPicPr>
          <p:nvPr/>
        </p:nvPicPr>
        <p:blipFill>
          <a:blip r:embed="rId4"/>
          <a:stretch>
            <a:fillRect/>
          </a:stretch>
        </p:blipFill>
        <p:spPr>
          <a:xfrm>
            <a:off x="4262676" y="6653889"/>
            <a:ext cx="2446397" cy="3023807"/>
          </a:xfrm>
          <a:prstGeom prst="rect">
            <a:avLst/>
          </a:prstGeom>
        </p:spPr>
      </p:pic>
      <p:pic>
        <p:nvPicPr>
          <p:cNvPr id="29" name="Picture 28" descr="A picture containing object, clock&#10;&#10;Description automatically generated">
            <a:extLst>
              <a:ext uri="{FF2B5EF4-FFF2-40B4-BE49-F238E27FC236}">
                <a16:creationId xmlns:a16="http://schemas.microsoft.com/office/drawing/2014/main" id="{D604388E-46B7-F041-9DA5-B66D58C670AE}"/>
              </a:ext>
            </a:extLst>
          </p:cNvPr>
          <p:cNvPicPr>
            <a:picLocks noChangeAspect="1"/>
          </p:cNvPicPr>
          <p:nvPr/>
        </p:nvPicPr>
        <p:blipFill rotWithShape="1">
          <a:blip r:embed="rId5"/>
          <a:srcRect l="63567" t="62365" r="25229"/>
          <a:stretch/>
        </p:blipFill>
        <p:spPr>
          <a:xfrm>
            <a:off x="5582284" y="6998280"/>
            <a:ext cx="820531" cy="1463968"/>
          </a:xfrm>
          <a:prstGeom prst="rect">
            <a:avLst/>
          </a:prstGeom>
        </p:spPr>
      </p:pic>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4" name="Picture 3" descr="A picture containing object, clock&#10;&#10;Description automatically generated">
            <a:extLst>
              <a:ext uri="{FF2B5EF4-FFF2-40B4-BE49-F238E27FC236}">
                <a16:creationId xmlns:a16="http://schemas.microsoft.com/office/drawing/2014/main" id="{1817CBA1-A683-D24A-8E90-DE5488447CC3}"/>
              </a:ext>
            </a:extLst>
          </p:cNvPr>
          <p:cNvPicPr>
            <a:picLocks noChangeAspect="1"/>
          </p:cNvPicPr>
          <p:nvPr/>
        </p:nvPicPr>
        <p:blipFill rotWithShape="1">
          <a:blip r:embed="rId5"/>
          <a:srcRect t="62365" r="81916"/>
          <a:stretch/>
        </p:blipFill>
        <p:spPr>
          <a:xfrm>
            <a:off x="85843" y="6279993"/>
            <a:ext cx="1974278" cy="2182254"/>
          </a:xfrm>
          <a:prstGeom prst="rect">
            <a:avLst/>
          </a:prstGeom>
        </p:spPr>
      </p:pic>
      <p:pic>
        <p:nvPicPr>
          <p:cNvPr id="25" name="Google Shape;146;p20">
            <a:extLst>
              <a:ext uri="{FF2B5EF4-FFF2-40B4-BE49-F238E27FC236}">
                <a16:creationId xmlns:a16="http://schemas.microsoft.com/office/drawing/2014/main" id="{5C6B76CB-0DD4-4F49-A0B8-76141B86D332}"/>
              </a:ext>
            </a:extLst>
          </p:cNvPr>
          <p:cNvPicPr preferRelativeResize="0"/>
          <p:nvPr/>
        </p:nvPicPr>
        <p:blipFill>
          <a:blip r:embed="rId6">
            <a:alphaModFix/>
          </a:blip>
          <a:stretch>
            <a:fillRect/>
          </a:stretch>
        </p:blipFill>
        <p:spPr>
          <a:xfrm>
            <a:off x="134829" y="8420977"/>
            <a:ext cx="1312775" cy="1312775"/>
          </a:xfrm>
          <a:prstGeom prst="rect">
            <a:avLst/>
          </a:prstGeom>
          <a:noFill/>
          <a:ln>
            <a:noFill/>
          </a:ln>
        </p:spPr>
      </p:pic>
      <p:pic>
        <p:nvPicPr>
          <p:cNvPr id="11" name="Picture 10" descr="A picture containing object, clock&#10;&#10;Description automatically generated">
            <a:extLst>
              <a:ext uri="{FF2B5EF4-FFF2-40B4-BE49-F238E27FC236}">
                <a16:creationId xmlns:a16="http://schemas.microsoft.com/office/drawing/2014/main" id="{B9F7A91C-033C-0047-9504-B5443881F7A2}"/>
              </a:ext>
            </a:extLst>
          </p:cNvPr>
          <p:cNvPicPr>
            <a:picLocks noChangeAspect="1"/>
          </p:cNvPicPr>
          <p:nvPr/>
        </p:nvPicPr>
        <p:blipFill>
          <a:blip r:embed="rId7"/>
          <a:stretch>
            <a:fillRect/>
          </a:stretch>
        </p:blipFill>
        <p:spPr>
          <a:xfrm>
            <a:off x="1550933" y="9362824"/>
            <a:ext cx="2836097" cy="266762"/>
          </a:xfrm>
          <a:prstGeom prst="rect">
            <a:avLst/>
          </a:prstGeom>
        </p:spPr>
      </p:pic>
      <p:sp>
        <p:nvSpPr>
          <p:cNvPr id="31" name="Rectangle 30">
            <a:extLst>
              <a:ext uri="{FF2B5EF4-FFF2-40B4-BE49-F238E27FC236}">
                <a16:creationId xmlns:a16="http://schemas.microsoft.com/office/drawing/2014/main" id="{95E37A3B-9338-3942-BBCA-968FE0770429}"/>
              </a:ext>
            </a:extLst>
          </p:cNvPr>
          <p:cNvSpPr/>
          <p:nvPr/>
        </p:nvSpPr>
        <p:spPr>
          <a:xfrm>
            <a:off x="-212602" y="6024057"/>
            <a:ext cx="1717305" cy="369332"/>
          </a:xfrm>
          <a:prstGeom prst="rect">
            <a:avLst/>
          </a:prstGeom>
        </p:spPr>
        <p:txBody>
          <a:bodyPr wrap="square">
            <a:spAutoFit/>
          </a:bodyPr>
          <a:lstStyle/>
          <a:p>
            <a:pPr lvl="0" algn="ctr"/>
            <a:r>
              <a:rPr lang="en-US" dirty="0">
                <a:latin typeface="Cabin"/>
                <a:ea typeface="Cabin"/>
                <a:cs typeface="Cabin"/>
                <a:sym typeface="Cabin"/>
              </a:rPr>
              <a:t>Lamp</a:t>
            </a:r>
          </a:p>
        </p:txBody>
      </p:sp>
      <p:cxnSp>
        <p:nvCxnSpPr>
          <p:cNvPr id="32" name="Straight Arrow Connector 31">
            <a:extLst>
              <a:ext uri="{FF2B5EF4-FFF2-40B4-BE49-F238E27FC236}">
                <a16:creationId xmlns:a16="http://schemas.microsoft.com/office/drawing/2014/main" id="{4D3FB43B-1C29-3841-AA85-64FD33B7B622}"/>
              </a:ext>
            </a:extLst>
          </p:cNvPr>
          <p:cNvCxnSpPr>
            <a:cxnSpLocks/>
          </p:cNvCxnSpPr>
          <p:nvPr/>
        </p:nvCxnSpPr>
        <p:spPr>
          <a:xfrm>
            <a:off x="665965" y="6396657"/>
            <a:ext cx="196887" cy="6016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id="{35711C5D-4F22-3B43-98DB-8214FE63DD07}"/>
              </a:ext>
            </a:extLst>
          </p:cNvPr>
          <p:cNvSpPr/>
          <p:nvPr/>
        </p:nvSpPr>
        <p:spPr>
          <a:xfrm>
            <a:off x="1181554" y="8389664"/>
            <a:ext cx="1717305" cy="369332"/>
          </a:xfrm>
          <a:prstGeom prst="rect">
            <a:avLst/>
          </a:prstGeom>
        </p:spPr>
        <p:txBody>
          <a:bodyPr wrap="square">
            <a:spAutoFit/>
          </a:bodyPr>
          <a:lstStyle/>
          <a:p>
            <a:pPr lvl="0" algn="ctr"/>
            <a:r>
              <a:rPr lang="en-US" dirty="0">
                <a:latin typeface="Cabin"/>
                <a:ea typeface="Cabin"/>
                <a:cs typeface="Cabin"/>
                <a:sym typeface="Cabin"/>
              </a:rPr>
              <a:t>Ruler</a:t>
            </a:r>
          </a:p>
        </p:txBody>
      </p:sp>
      <p:cxnSp>
        <p:nvCxnSpPr>
          <p:cNvPr id="36" name="Straight Arrow Connector 35">
            <a:extLst>
              <a:ext uri="{FF2B5EF4-FFF2-40B4-BE49-F238E27FC236}">
                <a16:creationId xmlns:a16="http://schemas.microsoft.com/office/drawing/2014/main" id="{AE4281D2-A376-C542-82C3-71A8C0EE0A78}"/>
              </a:ext>
            </a:extLst>
          </p:cNvPr>
          <p:cNvCxnSpPr>
            <a:cxnSpLocks/>
          </p:cNvCxnSpPr>
          <p:nvPr/>
        </p:nvCxnSpPr>
        <p:spPr>
          <a:xfrm>
            <a:off x="2060121" y="8762264"/>
            <a:ext cx="196887" cy="6016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286AE056-D497-144B-BD53-7DF786D1D61A}"/>
              </a:ext>
            </a:extLst>
          </p:cNvPr>
          <p:cNvSpPr/>
          <p:nvPr/>
        </p:nvSpPr>
        <p:spPr>
          <a:xfrm>
            <a:off x="2222611" y="8349283"/>
            <a:ext cx="1717305" cy="369332"/>
          </a:xfrm>
          <a:prstGeom prst="rect">
            <a:avLst/>
          </a:prstGeom>
        </p:spPr>
        <p:txBody>
          <a:bodyPr wrap="square">
            <a:spAutoFit/>
          </a:bodyPr>
          <a:lstStyle/>
          <a:p>
            <a:pPr lvl="0" algn="ctr"/>
            <a:r>
              <a:rPr lang="en-US" dirty="0">
                <a:latin typeface="Cabin"/>
                <a:ea typeface="Cabin"/>
                <a:cs typeface="Cabin"/>
                <a:sym typeface="Cabin"/>
              </a:rPr>
              <a:t>Beaker</a:t>
            </a:r>
          </a:p>
        </p:txBody>
      </p:sp>
      <p:cxnSp>
        <p:nvCxnSpPr>
          <p:cNvPr id="38" name="Straight Arrow Connector 37">
            <a:extLst>
              <a:ext uri="{FF2B5EF4-FFF2-40B4-BE49-F238E27FC236}">
                <a16:creationId xmlns:a16="http://schemas.microsoft.com/office/drawing/2014/main" id="{7F9815BA-F558-784C-9C32-BFCD31FDB32A}"/>
              </a:ext>
            </a:extLst>
          </p:cNvPr>
          <p:cNvCxnSpPr>
            <a:cxnSpLocks/>
          </p:cNvCxnSpPr>
          <p:nvPr/>
        </p:nvCxnSpPr>
        <p:spPr>
          <a:xfrm flipV="1">
            <a:off x="3429000" y="8526220"/>
            <a:ext cx="896762" cy="772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9" name="Rectangle 38">
            <a:extLst>
              <a:ext uri="{FF2B5EF4-FFF2-40B4-BE49-F238E27FC236}">
                <a16:creationId xmlns:a16="http://schemas.microsoft.com/office/drawing/2014/main" id="{7D495569-92CD-AB4D-86A5-A029844AC824}"/>
              </a:ext>
            </a:extLst>
          </p:cNvPr>
          <p:cNvSpPr/>
          <p:nvPr/>
        </p:nvSpPr>
        <p:spPr>
          <a:xfrm>
            <a:off x="1876703" y="7623448"/>
            <a:ext cx="1717305" cy="369332"/>
          </a:xfrm>
          <a:prstGeom prst="rect">
            <a:avLst/>
          </a:prstGeom>
        </p:spPr>
        <p:txBody>
          <a:bodyPr wrap="square">
            <a:spAutoFit/>
          </a:bodyPr>
          <a:lstStyle/>
          <a:p>
            <a:pPr lvl="0" algn="ctr"/>
            <a:r>
              <a:rPr lang="en-US" dirty="0">
                <a:latin typeface="Cabin"/>
                <a:ea typeface="Cabin"/>
                <a:cs typeface="Cabin"/>
                <a:sym typeface="Cabin"/>
              </a:rPr>
              <a:t>Pondweed</a:t>
            </a:r>
          </a:p>
        </p:txBody>
      </p:sp>
      <p:cxnSp>
        <p:nvCxnSpPr>
          <p:cNvPr id="40" name="Straight Arrow Connector 39">
            <a:extLst>
              <a:ext uri="{FF2B5EF4-FFF2-40B4-BE49-F238E27FC236}">
                <a16:creationId xmlns:a16="http://schemas.microsoft.com/office/drawing/2014/main" id="{0A3A1092-4C4B-ED4E-98C4-47D406560068}"/>
              </a:ext>
            </a:extLst>
          </p:cNvPr>
          <p:cNvCxnSpPr>
            <a:cxnSpLocks/>
          </p:cNvCxnSpPr>
          <p:nvPr/>
        </p:nvCxnSpPr>
        <p:spPr>
          <a:xfrm>
            <a:off x="3397457" y="7808115"/>
            <a:ext cx="1878569" cy="3565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42" name="Rectangle 41">
            <a:extLst>
              <a:ext uri="{FF2B5EF4-FFF2-40B4-BE49-F238E27FC236}">
                <a16:creationId xmlns:a16="http://schemas.microsoft.com/office/drawing/2014/main" id="{AAEC7CCC-413F-424A-80CF-CC32B621A122}"/>
              </a:ext>
            </a:extLst>
          </p:cNvPr>
          <p:cNvSpPr/>
          <p:nvPr/>
        </p:nvSpPr>
        <p:spPr>
          <a:xfrm>
            <a:off x="5276026" y="5466884"/>
            <a:ext cx="1717305" cy="369332"/>
          </a:xfrm>
          <a:prstGeom prst="rect">
            <a:avLst/>
          </a:prstGeom>
        </p:spPr>
        <p:txBody>
          <a:bodyPr wrap="square">
            <a:spAutoFit/>
          </a:bodyPr>
          <a:lstStyle/>
          <a:p>
            <a:pPr lvl="0" algn="ctr"/>
            <a:r>
              <a:rPr lang="en-US" dirty="0">
                <a:latin typeface="Cabin"/>
                <a:ea typeface="Cabin"/>
                <a:cs typeface="Cabin"/>
                <a:sym typeface="Cabin"/>
              </a:rPr>
              <a:t>Bubbles</a:t>
            </a:r>
          </a:p>
        </p:txBody>
      </p:sp>
      <p:cxnSp>
        <p:nvCxnSpPr>
          <p:cNvPr id="43" name="Straight Arrow Connector 42">
            <a:extLst>
              <a:ext uri="{FF2B5EF4-FFF2-40B4-BE49-F238E27FC236}">
                <a16:creationId xmlns:a16="http://schemas.microsoft.com/office/drawing/2014/main" id="{E586A738-244A-8A49-AF72-A98357E58C78}"/>
              </a:ext>
            </a:extLst>
          </p:cNvPr>
          <p:cNvCxnSpPr>
            <a:cxnSpLocks/>
          </p:cNvCxnSpPr>
          <p:nvPr/>
        </p:nvCxnSpPr>
        <p:spPr>
          <a:xfrm flipH="1">
            <a:off x="5812311" y="5836216"/>
            <a:ext cx="322367" cy="153490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9C53CF16-51B3-DD4A-9784-97ABDE7D73DA}"/>
              </a:ext>
            </a:extLst>
          </p:cNvPr>
          <p:cNvCxnSpPr>
            <a:cxnSpLocks/>
          </p:cNvCxnSpPr>
          <p:nvPr/>
        </p:nvCxnSpPr>
        <p:spPr>
          <a:xfrm>
            <a:off x="3333716" y="1670569"/>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661CDCCF-25DB-CB4D-BA94-1CC0A2DBACB5}"/>
              </a:ext>
            </a:extLst>
          </p:cNvPr>
          <p:cNvCxnSpPr>
            <a:cxnSpLocks/>
          </p:cNvCxnSpPr>
          <p:nvPr/>
        </p:nvCxnSpPr>
        <p:spPr>
          <a:xfrm>
            <a:off x="3350918" y="2461597"/>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ADF786C-826E-6948-B60D-9A9D8FD00ACE}"/>
              </a:ext>
            </a:extLst>
          </p:cNvPr>
          <p:cNvCxnSpPr>
            <a:cxnSpLocks/>
          </p:cNvCxnSpPr>
          <p:nvPr/>
        </p:nvCxnSpPr>
        <p:spPr>
          <a:xfrm>
            <a:off x="3353389" y="3281654"/>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2DB82D87-6533-7245-BFBD-4F9595F0BF34}"/>
              </a:ext>
            </a:extLst>
          </p:cNvPr>
          <p:cNvCxnSpPr>
            <a:cxnSpLocks/>
          </p:cNvCxnSpPr>
          <p:nvPr/>
        </p:nvCxnSpPr>
        <p:spPr>
          <a:xfrm>
            <a:off x="3333503" y="4382572"/>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C603B7A6-D222-3F46-B9D0-4BBB79FA29C9}"/>
              </a:ext>
            </a:extLst>
          </p:cNvPr>
          <p:cNvCxnSpPr>
            <a:cxnSpLocks/>
          </p:cNvCxnSpPr>
          <p:nvPr/>
        </p:nvCxnSpPr>
        <p:spPr>
          <a:xfrm>
            <a:off x="3342799" y="5209957"/>
            <a:ext cx="0" cy="2743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6" name="Google Shape;70;p15">
            <a:extLst>
              <a:ext uri="{FF2B5EF4-FFF2-40B4-BE49-F238E27FC236}">
                <a16:creationId xmlns:a16="http://schemas.microsoft.com/office/drawing/2014/main" id="{E8B878CE-0218-1E40-8BB9-B0DC3C835E9D}"/>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7" name="Oval 26">
            <a:extLst>
              <a:ext uri="{FF2B5EF4-FFF2-40B4-BE49-F238E27FC236}">
                <a16:creationId xmlns:a16="http://schemas.microsoft.com/office/drawing/2014/main" id="{9C45A14A-2356-7E4D-870D-17A87C9D302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84BF526-0800-E342-86FF-426F100196CE}"/>
              </a:ext>
            </a:extLst>
          </p:cNvPr>
          <p:cNvSpPr txBox="1"/>
          <p:nvPr/>
        </p:nvSpPr>
        <p:spPr>
          <a:xfrm>
            <a:off x="247920" y="288783"/>
            <a:ext cx="901700" cy="483209"/>
          </a:xfrm>
          <a:prstGeom prst="rect">
            <a:avLst/>
          </a:prstGeom>
          <a:noFill/>
        </p:spPr>
        <p:txBody>
          <a:bodyPr wrap="square" rtlCol="0">
            <a:spAutoFit/>
          </a:bodyPr>
          <a:lstStyle/>
          <a:p>
            <a:pPr algn="ctr"/>
            <a:r>
              <a:rPr lang="en-US" sz="2540" b="1" dirty="0">
                <a:solidFill>
                  <a:schemeClr val="bg1"/>
                </a:solidFill>
              </a:rPr>
              <a:t>RP5</a:t>
            </a:r>
          </a:p>
        </p:txBody>
      </p:sp>
      <p:sp>
        <p:nvSpPr>
          <p:cNvPr id="30" name="TextBox 29">
            <a:extLst>
              <a:ext uri="{FF2B5EF4-FFF2-40B4-BE49-F238E27FC236}">
                <a16:creationId xmlns:a16="http://schemas.microsoft.com/office/drawing/2014/main" id="{4FC3C91B-6C48-0042-8988-63C5B5662DD5}"/>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Investigating Photosynthesis</a:t>
            </a:r>
          </a:p>
        </p:txBody>
      </p:sp>
    </p:spTree>
    <p:extLst>
      <p:ext uri="{BB962C8B-B14F-4D97-AF65-F5344CB8AC3E}">
        <p14:creationId xmlns:p14="http://schemas.microsoft.com/office/powerpoint/2010/main" val="3644384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Light intensity, temperature, carbon dioxide concentration, type of plant, surface are a of leaf, colour of plant, pH.</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Gives the pondweed time to acclimatise.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Ruler</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Lamp with an LED bulb.</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does not heat up and raise the temperature of the water.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Stopwatch</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To ensure that there is an excess of carbon dioxide and that this does not become a limiting factor.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Number of bubbles produced in a given time.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Oxygen is a product of photosynthesis and so when the pondweed photosynthesises it makes bubbles of the gas that we can count.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is used to measure the temperature, to check the temperature isn’t changing.  This is important as temperature needs to be controlled.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Change the distance the lamp is from the plant.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Add the pondweed sample to a beaker of water, this helps maintain the temperature.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You can see outliers and so improves reliability.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number of bubbles produced, in a certain time.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have made oxygen, which causes them to float to the surface.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1000" dirty="0">
                <a:cs typeface="Calibri" panose="020F0502020204030204" pitchFamily="34" charset="0"/>
              </a:rPr>
              <a:t>When investigating the rate of photosynthesis what are the possible variables (one that will be changed, the others that will need to be controlled)?</a:t>
            </a:r>
          </a:p>
          <a:p>
            <a:pPr marL="223832" indent="-223832" algn="just">
              <a:buFont typeface="+mj-lt"/>
              <a:buAutoNum type="arabicPeriod"/>
            </a:pPr>
            <a:r>
              <a:rPr lang="en-GB" sz="1000" dirty="0">
                <a:cs typeface="Calibri" panose="020F0502020204030204" pitchFamily="34" charset="0"/>
              </a:rPr>
              <a:t>Why do you leave the pondweed 5 minutes after the lamp has been turned on before counting any bubbles?</a:t>
            </a:r>
          </a:p>
          <a:p>
            <a:pPr marL="223832" indent="-223832" algn="just">
              <a:buFont typeface="+mj-lt"/>
              <a:buAutoNum type="arabicPeriod"/>
            </a:pPr>
            <a:r>
              <a:rPr lang="en-GB" sz="1000" dirty="0">
                <a:cs typeface="Calibri" panose="020F0502020204030204" pitchFamily="34" charset="0"/>
              </a:rPr>
              <a:t>What piece of equipment would you use to change the distance of the lamp?</a:t>
            </a:r>
          </a:p>
          <a:p>
            <a:pPr marL="223832" indent="-223832" algn="just">
              <a:buFont typeface="+mj-lt"/>
              <a:buAutoNum type="arabicPeriod"/>
            </a:pPr>
            <a:r>
              <a:rPr lang="en-GB" sz="1000" dirty="0">
                <a:cs typeface="Calibri" panose="020F0502020204030204" pitchFamily="34" charset="0"/>
              </a:rPr>
              <a:t>What would you use as a light source?</a:t>
            </a:r>
          </a:p>
          <a:p>
            <a:pPr marL="223832" indent="-223832" algn="just">
              <a:buFont typeface="+mj-lt"/>
              <a:buAutoNum type="arabicPeriod"/>
            </a:pPr>
            <a:r>
              <a:rPr lang="en-GB" sz="1000" dirty="0">
                <a:cs typeface="Calibri" panose="020F0502020204030204" pitchFamily="34" charset="0"/>
              </a:rPr>
              <a:t>Why should you use an LED bulb when investigating the rate of photosynthesis?</a:t>
            </a:r>
          </a:p>
          <a:p>
            <a:pPr marL="223832" indent="-223832" algn="just">
              <a:buFont typeface="+mj-lt"/>
              <a:buAutoNum type="arabicPeriod"/>
            </a:pPr>
            <a:r>
              <a:rPr lang="en-GB" sz="1000" dirty="0">
                <a:cs typeface="Calibri" panose="020F0502020204030204" pitchFamily="34" charset="0"/>
              </a:rPr>
              <a:t>What piece of equipment would you use to measure time?</a:t>
            </a:r>
          </a:p>
          <a:p>
            <a:pPr marL="223832" indent="-223832" algn="just">
              <a:buFont typeface="+mj-lt"/>
              <a:buAutoNum type="arabicPeriod"/>
            </a:pPr>
            <a:r>
              <a:rPr lang="en-GB" sz="1000" dirty="0">
                <a:cs typeface="Calibri" panose="020F0502020204030204" pitchFamily="34" charset="0"/>
              </a:rPr>
              <a:t>Why might sodium hydrogen carbonate be added to the water?</a:t>
            </a:r>
          </a:p>
          <a:p>
            <a:pPr marL="223832" indent="-223832" algn="just">
              <a:buFont typeface="+mj-lt"/>
              <a:buAutoNum type="arabicPeriod"/>
            </a:pPr>
            <a:r>
              <a:rPr lang="en-GB" sz="1000" dirty="0">
                <a:cs typeface="Calibri" panose="020F0502020204030204" pitchFamily="34" charset="0"/>
              </a:rPr>
              <a:t>Why are bubbles produced by the pondweed during the photosynthesis experiment?</a:t>
            </a:r>
          </a:p>
          <a:p>
            <a:pPr marL="223832" indent="-223832" algn="just">
              <a:buFont typeface="+mj-lt"/>
              <a:buAutoNum type="arabicPeriod"/>
            </a:pPr>
            <a:r>
              <a:rPr lang="en-GB" sz="1000" dirty="0">
                <a:cs typeface="Calibri" panose="020F0502020204030204" pitchFamily="34" charset="0"/>
              </a:rPr>
              <a:t>What is the dependent variable when investigating photosynthesis?</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cs typeface="Calibri" panose="020F0502020204030204" pitchFamily="34" charset="0"/>
              </a:rPr>
              <a:t>Why is it important to use a thermometer when investigating the rate of photosynthesis?</a:t>
            </a:r>
          </a:p>
          <a:p>
            <a:pPr marL="223832" indent="-223832" algn="just">
              <a:buFont typeface="+mj-lt"/>
              <a:buAutoNum type="arabicPeriod"/>
            </a:pPr>
            <a:endParaRPr lang="en-GB" sz="1000" dirty="0">
              <a:cs typeface="Calibri" panose="020F0502020204030204" pitchFamily="34" charset="0"/>
            </a:endParaRPr>
          </a:p>
          <a:p>
            <a:pPr marL="223832" indent="-223832" algn="just">
              <a:buFont typeface="+mj-lt"/>
              <a:buAutoNum type="arabicPeriod"/>
            </a:pPr>
            <a:r>
              <a:rPr lang="en-GB" sz="1000" dirty="0"/>
              <a:t>How can we change the light intensity when investigating how light intensity affects the rate of photosynthesis?</a:t>
            </a:r>
          </a:p>
          <a:p>
            <a:pPr marL="223832" indent="-223832" algn="just">
              <a:buFont typeface="+mj-lt"/>
              <a:buAutoNum type="arabicPeriod"/>
            </a:pPr>
            <a:r>
              <a:rPr lang="en-GB" sz="1000" dirty="0"/>
              <a:t>How can the temperature be controlled in the experiment?</a:t>
            </a:r>
          </a:p>
          <a:p>
            <a:pPr marL="223832" indent="-223832" algn="just">
              <a:buFont typeface="+mj-lt"/>
              <a:buAutoNum type="arabicPeriod"/>
            </a:pPr>
            <a:r>
              <a:rPr lang="en-GB" sz="1000" dirty="0"/>
              <a:t>Why is it better to count the number of bubbles in every minute for 3 minutes rather than just count the bubbles for 3 minutes?</a:t>
            </a:r>
          </a:p>
          <a:p>
            <a:pPr marL="223832" indent="-223832" algn="just">
              <a:buFont typeface="+mj-lt"/>
              <a:buAutoNum type="arabicPeriod"/>
            </a:pPr>
            <a:r>
              <a:rPr lang="en-GB" sz="1000" dirty="0"/>
              <a:t>What two measurements need to be taken when investigating the rate of photosynthesis?</a:t>
            </a:r>
          </a:p>
          <a:p>
            <a:pPr marL="223832" indent="-223832" algn="just">
              <a:buFont typeface="+mj-lt"/>
              <a:buAutoNum type="arabicPeriod"/>
            </a:pPr>
            <a:r>
              <a:rPr lang="en-GB" sz="1000" dirty="0"/>
              <a:t>An alternative method is to put discs of pondweed/seaweed in a beaker and measure the time to rise to the surface, why would the discs rise to the surface?</a:t>
            </a:r>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RP5: Photosynthesis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174534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110023518"/>
              </p:ext>
            </p:extLst>
          </p:nvPr>
        </p:nvGraphicFramePr>
        <p:xfrm>
          <a:off x="153954" y="275251"/>
          <a:ext cx="6486332" cy="9431144"/>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54324">
                <a:tc>
                  <a:txBody>
                    <a:bodyPr/>
                    <a:lstStyle/>
                    <a:p>
                      <a:pPr algn="ctr"/>
                      <a:r>
                        <a:rPr lang="en-US" sz="1350" b="1" dirty="0"/>
                        <a:t>Topic</a:t>
                      </a:r>
                    </a:p>
                  </a:txBody>
                  <a:tcPr anchor="ctr">
                    <a:solidFill>
                      <a:schemeClr val="bg1">
                        <a:lumMod val="85000"/>
                      </a:schemeClr>
                    </a:solidFill>
                  </a:tcPr>
                </a:tc>
                <a:tc>
                  <a:txBody>
                    <a:bodyPr/>
                    <a:lstStyle/>
                    <a:p>
                      <a:pPr algn="just"/>
                      <a:r>
                        <a:rPr lang="en-US" b="0" dirty="0"/>
                        <a:t>Required Practical 5: Light Intensity and Photosynthesis</a:t>
                      </a:r>
                    </a:p>
                  </a:txBody>
                  <a:tcPr anchor="ctr"/>
                </a:tc>
                <a:extLst>
                  <a:ext uri="{0D108BD9-81ED-4DB2-BD59-A6C34878D82A}">
                    <a16:rowId xmlns:a16="http://schemas.microsoft.com/office/drawing/2014/main" val="1109385184"/>
                  </a:ext>
                </a:extLst>
              </a:tr>
              <a:tr h="454324">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0" dirty="0"/>
                        <a:t>Construct a method to investigate the effect of light intensity on the rate of photosynthesis.</a:t>
                      </a:r>
                    </a:p>
                  </a:txBody>
                  <a:tcPr anchor="ctr"/>
                </a:tc>
                <a:extLst>
                  <a:ext uri="{0D108BD9-81ED-4DB2-BD59-A6C34878D82A}">
                    <a16:rowId xmlns:a16="http://schemas.microsoft.com/office/drawing/2014/main" val="319181968"/>
                  </a:ext>
                </a:extLst>
              </a:tr>
              <a:tr h="3241930">
                <a:tc>
                  <a:txBody>
                    <a:bodyPr/>
                    <a:lstStyle/>
                    <a:p>
                      <a:pPr algn="ctr"/>
                      <a:r>
                        <a:rPr lang="en-US" sz="1350" b="1" dirty="0"/>
                        <a:t>Info</a:t>
                      </a:r>
                    </a:p>
                  </a:txBody>
                  <a:tcPr anchor="ctr">
                    <a:solidFill>
                      <a:schemeClr val="bg1">
                        <a:lumMod val="85000"/>
                      </a:schemeClr>
                    </a:solidFill>
                  </a:tcPr>
                </a:tc>
                <a:tc>
                  <a:txBody>
                    <a:bodyPr/>
                    <a:lstStyle/>
                    <a:p>
                      <a:pPr algn="just"/>
                      <a:r>
                        <a:rPr lang="en-US" dirty="0"/>
                        <a:t>You could be asked this question to investigate the effect of light intensity on the rate of photosynthesis for lots of different plants. As you will be collecting gases the plants will all be plants that can survive and photosynthesise under water.</a:t>
                      </a:r>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To answer this question, you will need to do the following:</a:t>
                      </a:r>
                    </a:p>
                    <a:p>
                      <a:pPr marL="342900" indent="-342900">
                        <a:buFont typeface="+mj-lt"/>
                        <a:buAutoNum type="arabicPeriod"/>
                      </a:pPr>
                      <a:r>
                        <a:rPr lang="en-US" dirty="0"/>
                        <a:t>Construct a clear method.</a:t>
                      </a:r>
                    </a:p>
                    <a:p>
                      <a:pPr marL="342900" indent="-342900">
                        <a:buFont typeface="+mj-lt"/>
                        <a:buAutoNum type="arabicPeriod"/>
                      </a:pPr>
                      <a:r>
                        <a:rPr lang="en-US" dirty="0"/>
                        <a:t>Identify what you will measure.</a:t>
                      </a:r>
                    </a:p>
                    <a:p>
                      <a:pPr marL="342900" indent="-342900">
                        <a:buFont typeface="+mj-lt"/>
                        <a:buAutoNum type="arabicPeriod"/>
                      </a:pPr>
                      <a:r>
                        <a:rPr lang="en-US" dirty="0"/>
                        <a:t>Identify control variables.</a:t>
                      </a:r>
                    </a:p>
                  </a:txBody>
                  <a:tcPr anchor="ctr"/>
                </a:tc>
                <a:extLst>
                  <a:ext uri="{0D108BD9-81ED-4DB2-BD59-A6C34878D82A}">
                    <a16:rowId xmlns:a16="http://schemas.microsoft.com/office/drawing/2014/main" val="337813050"/>
                  </a:ext>
                </a:extLst>
              </a:tr>
              <a:tr h="760366">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To change light intensity, you will change the distance the light is from the test plant. Make sure you include 5 different distances with regular intervals between them. </a:t>
                      </a:r>
                    </a:p>
                  </a:txBody>
                  <a:tcPr anchor="ctr"/>
                </a:tc>
                <a:extLst>
                  <a:ext uri="{0D108BD9-81ED-4DB2-BD59-A6C34878D82A}">
                    <a16:rowId xmlns:a16="http://schemas.microsoft.com/office/drawing/2014/main" val="2427651414"/>
                  </a:ext>
                </a:extLst>
              </a:tr>
              <a:tr h="3314011">
                <a:tc>
                  <a:txBody>
                    <a:bodyPr/>
                    <a:lstStyle/>
                    <a:p>
                      <a:pPr algn="ctr"/>
                      <a:r>
                        <a:rPr lang="en-US" sz="1350" b="1" dirty="0"/>
                        <a:t>Model Answer</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b="1" dirty="0"/>
                        <a:t>Construct a method to investigate the effect of light intensity on the rate of photosynthesis.</a:t>
                      </a:r>
                    </a:p>
                    <a:p>
                      <a:pPr marL="342900" indent="-342900" algn="just">
                        <a:buFont typeface="+mj-lt"/>
                        <a:buAutoNum type="arabicPeriod"/>
                      </a:pPr>
                      <a:r>
                        <a:rPr lang="en-GB" sz="1350" b="0" i="0" u="none" strike="noStrike" kern="1200" dirty="0">
                          <a:solidFill>
                            <a:schemeClr val="tx1"/>
                          </a:solidFill>
                          <a:effectLst/>
                          <a:latin typeface="+mn-lt"/>
                          <a:ea typeface="+mn-ea"/>
                          <a:cs typeface="+mn-cs"/>
                        </a:rPr>
                        <a:t>Add a piece of pondweed to a boiling tube filled with water.</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Place this 10cm away from a light source and turn the light on.</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Weight 5 minutes for the pondweed to acclimate.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Count the number of bubbles produced in 1 minute.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step 4 twice more to identify outliers and calculate an average.</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Repeat steps 1-5 at 20cm, 30cm, 40cm and 50cm.</a:t>
                      </a:r>
                    </a:p>
                    <a:p>
                      <a:pPr marL="342900" indent="-342900" algn="just">
                        <a:buFont typeface="+mj-lt"/>
                        <a:buAutoNum type="arabicPeriod"/>
                      </a:pPr>
                      <a:r>
                        <a:rPr lang="en-GB" sz="1350" b="0" i="0" u="none" strike="noStrike" kern="1200" baseline="0" dirty="0">
                          <a:solidFill>
                            <a:schemeClr val="tx1"/>
                          </a:solidFill>
                          <a:effectLst/>
                          <a:latin typeface="+mn-lt"/>
                          <a:ea typeface="+mn-ea"/>
                          <a:cs typeface="+mn-cs"/>
                        </a:rPr>
                        <a:t>Control variables include the colour of light and the type and size of pondweed used.</a:t>
                      </a:r>
                    </a:p>
                  </a:txBody>
                  <a:tcPr anchor="ctr"/>
                </a:tc>
                <a:extLst>
                  <a:ext uri="{0D108BD9-81ED-4DB2-BD59-A6C34878D82A}">
                    <a16:rowId xmlns:a16="http://schemas.microsoft.com/office/drawing/2014/main" val="971397409"/>
                  </a:ext>
                </a:extLst>
              </a:tr>
              <a:tr h="1157593">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Prepare and learn model answers to investigate the effect of temperature and light colour on the rate of photosynthesis.</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13695344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2056</TotalTime>
  <Words>7621</Words>
  <Application>Microsoft Macintosh PowerPoint</Application>
  <PresentationFormat>A4 Paper (210x297 mm)</PresentationFormat>
  <Paragraphs>1053</Paragraphs>
  <Slides>27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57</cp:revision>
  <cp:lastPrinted>2022-02-09T11:28:55Z</cp:lastPrinted>
  <dcterms:created xsi:type="dcterms:W3CDTF">2020-03-08T14:02:10Z</dcterms:created>
  <dcterms:modified xsi:type="dcterms:W3CDTF">2022-02-09T15:48:55Z</dcterms:modified>
</cp:coreProperties>
</file>