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3"/>
  </p:notesMasterIdLst>
  <p:sldIdLst>
    <p:sldId id="267" r:id="rId2"/>
    <p:sldId id="266" r:id="rId3"/>
    <p:sldId id="264" r:id="rId4"/>
    <p:sldId id="263" r:id="rId5"/>
    <p:sldId id="262" r:id="rId6"/>
    <p:sldId id="260" r:id="rId7"/>
    <p:sldId id="259" r:id="rId8"/>
    <p:sldId id="258" r:id="rId9"/>
    <p:sldId id="257" r:id="rId10"/>
    <p:sldId id="278" r:id="rId11"/>
    <p:sldId id="269" r:id="rId12"/>
    <p:sldId id="318" r:id="rId13"/>
    <p:sldId id="315" r:id="rId14"/>
    <p:sldId id="319" r:id="rId15"/>
    <p:sldId id="327" r:id="rId16"/>
    <p:sldId id="272" r:id="rId17"/>
    <p:sldId id="313" r:id="rId18"/>
    <p:sldId id="273" r:id="rId19"/>
    <p:sldId id="328" r:id="rId20"/>
    <p:sldId id="274" r:id="rId21"/>
    <p:sldId id="298" r:id="rId22"/>
    <p:sldId id="312" r:id="rId23"/>
    <p:sldId id="322" r:id="rId24"/>
    <p:sldId id="299" r:id="rId25"/>
    <p:sldId id="303" r:id="rId26"/>
    <p:sldId id="304" r:id="rId27"/>
    <p:sldId id="316" r:id="rId28"/>
    <p:sldId id="314" r:id="rId29"/>
    <p:sldId id="301" r:id="rId30"/>
    <p:sldId id="311" r:id="rId31"/>
    <p:sldId id="326" r:id="rId3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549"/>
    <p:restoredTop sz="95707"/>
  </p:normalViewPr>
  <p:slideViewPr>
    <p:cSldViewPr snapToGrid="0" snapToObjects="1">
      <p:cViewPr varScale="1">
        <p:scale>
          <a:sx n="67" d="100"/>
          <a:sy n="67" d="100"/>
        </p:scale>
        <p:origin x="2608"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3C84A0-AD7F-7343-A109-E573B317433B}" type="datetimeFigureOut">
              <a:rPr lang="en-US" smtClean="0"/>
              <a:t>2/9/22</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1A00CD-3F8A-1844-BFDE-ADBDA3790969}" type="slidenum">
              <a:rPr lang="en-US" smtClean="0"/>
              <a:t>‹#›</a:t>
            </a:fld>
            <a:endParaRPr lang="en-US"/>
          </a:p>
        </p:txBody>
      </p:sp>
    </p:spTree>
    <p:extLst>
      <p:ext uri="{BB962C8B-B14F-4D97-AF65-F5344CB8AC3E}">
        <p14:creationId xmlns:p14="http://schemas.microsoft.com/office/powerpoint/2010/main" val="1289382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17092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3619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623744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3873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91662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GB"/>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1618262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2179221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GB"/>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A78095C4-142B-0848-8CD2-BA8DC0868A3D}" type="datetimeFigureOut">
              <a:rPr lang="en-US" smtClean="0"/>
              <a:t>2/9/22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1361229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A78095C4-142B-0848-8CD2-BA8DC0868A3D}" type="datetimeFigureOut">
              <a:rPr lang="en-US" smtClean="0"/>
              <a:t>2/9/22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627744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GB"/>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A78095C4-142B-0848-8CD2-BA8DC0868A3D}" type="datetimeFigureOut">
              <a:rPr lang="en-US" smtClean="0"/>
              <a:t>2/9/22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3442825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A78095C4-142B-0848-8CD2-BA8DC0868A3D}" type="datetimeFigureOut">
              <a:rPr lang="en-US" smtClean="0"/>
              <a:t>2/9/22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2125088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8095C4-142B-0848-8CD2-BA8DC0868A3D}" type="datetimeFigureOut">
              <a:rPr lang="en-US" smtClean="0"/>
              <a:t>2/9/22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2602839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A78095C4-142B-0848-8CD2-BA8DC0868A3D}" type="datetimeFigureOut">
              <a:rPr lang="en-US" smtClean="0"/>
              <a:t>2/9/22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3437968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A78095C4-142B-0848-8CD2-BA8DC0868A3D}" type="datetimeFigureOut">
              <a:rPr lang="en-US" smtClean="0"/>
              <a:t>2/9/22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291895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991683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1506479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A78095C4-142B-0848-8CD2-BA8DC0868A3D}" type="datetimeFigureOut">
              <a:rPr lang="en-US" smtClean="0"/>
              <a:t>2/9/22</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782C9469-5F6D-8C48-8802-0284D4826ECC}" type="slidenum">
              <a:rPr lang="en-US" smtClean="0"/>
              <a:t>‹#›</a:t>
            </a:fld>
            <a:endParaRPr lang="en-US"/>
          </a:p>
        </p:txBody>
      </p:sp>
    </p:spTree>
    <p:extLst>
      <p:ext uri="{BB962C8B-B14F-4D97-AF65-F5344CB8AC3E}">
        <p14:creationId xmlns:p14="http://schemas.microsoft.com/office/powerpoint/2010/main" val="15804666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B13CDF-9861-7F45-A2E0-2B02B41DA282}"/>
              </a:ext>
            </a:extLst>
          </p:cNvPr>
          <p:cNvSpPr txBox="1"/>
          <p:nvPr/>
        </p:nvSpPr>
        <p:spPr>
          <a:xfrm>
            <a:off x="268976" y="5822831"/>
            <a:ext cx="6348392" cy="4278094"/>
          </a:xfrm>
          <a:prstGeom prst="rect">
            <a:avLst/>
          </a:prstGeom>
          <a:noFill/>
          <a:ln w="38100">
            <a:noFill/>
          </a:ln>
        </p:spPr>
        <p:txBody>
          <a:bodyPr wrap="square" rtlCol="0">
            <a:spAutoFit/>
          </a:bodyPr>
          <a:lstStyle/>
          <a:p>
            <a:pPr algn="just"/>
            <a:endParaRPr lang="en-US" dirty="0"/>
          </a:p>
          <a:p>
            <a:pPr algn="just"/>
            <a:r>
              <a:rPr lang="en-US" sz="1400" b="1" dirty="0"/>
              <a:t>Part 1</a:t>
            </a:r>
          </a:p>
          <a:p>
            <a:pPr algn="just"/>
            <a:r>
              <a:rPr lang="en-US" sz="1400" dirty="0"/>
              <a:t>The first part is a selection of short response questions and answers that are likely to come in your Biology exams this summer.  Spend time learning the answers to these questions, for example you could produce flash cards.  You should self quiz yourself on these questions regularly!</a:t>
            </a:r>
          </a:p>
          <a:p>
            <a:pPr algn="just"/>
            <a:endParaRPr lang="en-US" sz="1400" dirty="0"/>
          </a:p>
          <a:p>
            <a:pPr algn="just"/>
            <a:r>
              <a:rPr lang="en-US" sz="1400" b="1" dirty="0"/>
              <a:t>Part 2</a:t>
            </a:r>
          </a:p>
          <a:p>
            <a:pPr algn="just"/>
            <a:r>
              <a:rPr lang="en-US" sz="1400" dirty="0"/>
              <a:t>Selection of extended response questions (4 to 6 marks) that are likely to be on your paper this year, either because they have not been assessed in the last couple of years, or because they come up most years in exams. Prepare and practice your responses to these questions.</a:t>
            </a:r>
          </a:p>
          <a:p>
            <a:pPr algn="just"/>
            <a:endParaRPr lang="en-US" sz="1400" dirty="0"/>
          </a:p>
          <a:p>
            <a:pPr algn="just"/>
            <a:r>
              <a:rPr lang="en-US" sz="1400" b="1" dirty="0"/>
              <a:t>Part 3</a:t>
            </a:r>
          </a:p>
          <a:p>
            <a:pPr algn="just"/>
            <a:r>
              <a:rPr lang="en-US" sz="1400" dirty="0"/>
              <a:t>Required practical section. In this section you will find step by step guidance for each practical. This is followed by a page of short response questions and answers to learn for each of the practicals. There are also some extended response questions (4 to 6 marks) that are very likely to be on the exam paper this year.</a:t>
            </a:r>
          </a:p>
          <a:p>
            <a:pPr algn="just"/>
            <a:endParaRPr lang="en-US" sz="1600" dirty="0"/>
          </a:p>
        </p:txBody>
      </p:sp>
      <p:sp>
        <p:nvSpPr>
          <p:cNvPr id="9" name="TextBox 8">
            <a:extLst>
              <a:ext uri="{FF2B5EF4-FFF2-40B4-BE49-F238E27FC236}">
                <a16:creationId xmlns:a16="http://schemas.microsoft.com/office/drawing/2014/main" id="{3E87D642-B73D-7349-AB2F-0BBAAF3C4786}"/>
              </a:ext>
            </a:extLst>
          </p:cNvPr>
          <p:cNvSpPr txBox="1"/>
          <p:nvPr/>
        </p:nvSpPr>
        <p:spPr>
          <a:xfrm>
            <a:off x="48126" y="453524"/>
            <a:ext cx="3623733" cy="3170099"/>
          </a:xfrm>
          <a:prstGeom prst="rect">
            <a:avLst/>
          </a:prstGeom>
          <a:noFill/>
        </p:spPr>
        <p:txBody>
          <a:bodyPr wrap="square" rtlCol="0">
            <a:spAutoFit/>
          </a:bodyPr>
          <a:lstStyle/>
          <a:p>
            <a:pPr algn="ctr"/>
            <a:r>
              <a:rPr lang="en-US" sz="4000" b="1" dirty="0"/>
              <a:t>Biology Paper 1 </a:t>
            </a:r>
          </a:p>
          <a:p>
            <a:pPr algn="ctr"/>
            <a:endParaRPr lang="en-US" sz="4000" b="1" dirty="0"/>
          </a:p>
          <a:p>
            <a:pPr algn="ctr"/>
            <a:r>
              <a:rPr lang="en-US" sz="4000" b="1" dirty="0"/>
              <a:t>Model Exam Question Booklet</a:t>
            </a:r>
          </a:p>
        </p:txBody>
      </p:sp>
      <p:graphicFrame>
        <p:nvGraphicFramePr>
          <p:cNvPr id="11" name="Table 10">
            <a:extLst>
              <a:ext uri="{FF2B5EF4-FFF2-40B4-BE49-F238E27FC236}">
                <a16:creationId xmlns:a16="http://schemas.microsoft.com/office/drawing/2014/main" id="{19AFE447-52AC-414C-BE26-0C84B289AE06}"/>
              </a:ext>
            </a:extLst>
          </p:cNvPr>
          <p:cNvGraphicFramePr>
            <a:graphicFrameLocks noGrp="1"/>
          </p:cNvGraphicFramePr>
          <p:nvPr>
            <p:extLst>
              <p:ext uri="{D42A27DB-BD31-4B8C-83A1-F6EECF244321}">
                <p14:modId xmlns:p14="http://schemas.microsoft.com/office/powerpoint/2010/main" val="2597791803"/>
              </p:ext>
            </p:extLst>
          </p:nvPr>
        </p:nvGraphicFramePr>
        <p:xfrm>
          <a:off x="3770593" y="251730"/>
          <a:ext cx="2846757" cy="5312445"/>
        </p:xfrm>
        <a:graphic>
          <a:graphicData uri="http://schemas.openxmlformats.org/drawingml/2006/table">
            <a:tbl>
              <a:tblPr firstRow="1" firstCol="1" bandRow="1">
                <a:tableStyleId>{5940675A-B579-460E-94D1-54222C63F5DA}</a:tableStyleId>
              </a:tblPr>
              <a:tblGrid>
                <a:gridCol w="948919">
                  <a:extLst>
                    <a:ext uri="{9D8B030D-6E8A-4147-A177-3AD203B41FA5}">
                      <a16:colId xmlns:a16="http://schemas.microsoft.com/office/drawing/2014/main" val="2020291038"/>
                    </a:ext>
                  </a:extLst>
                </a:gridCol>
                <a:gridCol w="1897838">
                  <a:extLst>
                    <a:ext uri="{9D8B030D-6E8A-4147-A177-3AD203B41FA5}">
                      <a16:colId xmlns:a16="http://schemas.microsoft.com/office/drawing/2014/main" val="2621406452"/>
                    </a:ext>
                  </a:extLst>
                </a:gridCol>
              </a:tblGrid>
              <a:tr h="329001">
                <a:tc gridSpan="2">
                  <a:txBody>
                    <a:bodyPr/>
                    <a:lstStyle/>
                    <a:p>
                      <a:pPr algn="ctr">
                        <a:spcAft>
                          <a:spcPts val="0"/>
                        </a:spcAft>
                      </a:pPr>
                      <a:r>
                        <a:rPr lang="en-US" sz="2000" b="1" dirty="0">
                          <a:effectLst/>
                        </a:rPr>
                        <a:t>Biology Paper 1</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tcPr>
                </a:tc>
                <a:tc hMerge="1">
                  <a:txBody>
                    <a:bodyPr/>
                    <a:lstStyle/>
                    <a:p>
                      <a:endParaRPr lang="en-US"/>
                    </a:p>
                  </a:txBody>
                  <a:tcPr/>
                </a:tc>
                <a:extLst>
                  <a:ext uri="{0D108BD9-81ED-4DB2-BD59-A6C34878D82A}">
                    <a16:rowId xmlns:a16="http://schemas.microsoft.com/office/drawing/2014/main" val="3263701455"/>
                  </a:ext>
                </a:extLst>
              </a:tr>
              <a:tr h="236217">
                <a:tc gridSpan="2">
                  <a:txBody>
                    <a:bodyPr/>
                    <a:lstStyle/>
                    <a:p>
                      <a:pPr algn="just">
                        <a:spcAft>
                          <a:spcPts val="0"/>
                        </a:spcAft>
                      </a:pPr>
                      <a:r>
                        <a:rPr lang="en-US" sz="1600" dirty="0">
                          <a:effectLst/>
                        </a:rPr>
                        <a:t>Topics in the Paper: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1383150358"/>
                  </a:ext>
                </a:extLst>
              </a:tr>
              <a:tr h="405254">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B1</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57150" cap="flat" cmpd="sng" algn="ctr">
                      <a:solidFill>
                        <a:schemeClr val="tx1"/>
                      </a:solidFill>
                      <a:prstDash val="solid"/>
                      <a:round/>
                      <a:headEnd type="none" w="med" len="med"/>
                      <a:tailEnd type="none" w="med" len="med"/>
                    </a:lnL>
                    <a:noFill/>
                  </a:tcPr>
                </a:tc>
                <a:tc>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Cell Structure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571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739149109"/>
                  </a:ext>
                </a:extLst>
              </a:tr>
              <a:tr h="405254">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B2</a:t>
                      </a:r>
                    </a:p>
                  </a:txBody>
                  <a:tcPr marL="68580" marR="68580" marT="0" marB="0" anchor="ctr">
                    <a:lnL w="57150" cap="flat" cmpd="sng" algn="ctr">
                      <a:solidFill>
                        <a:schemeClr val="tx1"/>
                      </a:solidFill>
                      <a:prstDash val="solid"/>
                      <a:round/>
                      <a:headEnd type="none" w="med" len="med"/>
                      <a:tailEnd type="none" w="med" len="med"/>
                    </a:lnL>
                    <a:noFill/>
                  </a:tcPr>
                </a:tc>
                <a:tc>
                  <a:txBody>
                    <a:bodyPr/>
                    <a:lstStyle/>
                    <a:p>
                      <a:pPr algn="l">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Cell Division</a:t>
                      </a:r>
                    </a:p>
                  </a:txBody>
                  <a:tcPr marL="68580" marR="68580" marT="0" marB="0" anchor="ctr">
                    <a:lnR w="571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678805294"/>
                  </a:ext>
                </a:extLst>
              </a:tr>
              <a:tr h="472433">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B3</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57150" cap="flat" cmpd="sng" algn="ctr">
                      <a:solidFill>
                        <a:schemeClr val="tx1"/>
                      </a:solidFill>
                      <a:prstDash val="solid"/>
                      <a:round/>
                      <a:headEnd type="none" w="med" len="med"/>
                      <a:tailEnd type="none" w="med" len="med"/>
                    </a:lnL>
                    <a:noFill/>
                  </a:tcPr>
                </a:tc>
                <a:tc>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Organisation and the Digestive System</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571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608232980"/>
                  </a:ext>
                </a:extLst>
              </a:tr>
              <a:tr h="372674">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B4</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57150" cap="flat" cmpd="sng" algn="ctr">
                      <a:solidFill>
                        <a:schemeClr val="tx1"/>
                      </a:solidFill>
                      <a:prstDash val="solid"/>
                      <a:round/>
                      <a:headEnd type="none" w="med" len="med"/>
                      <a:tailEnd type="none" w="med" len="med"/>
                    </a:lnL>
                    <a:noFill/>
                  </a:tcPr>
                </a:tc>
                <a:tc>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Organising Animals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571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317522224"/>
                  </a:ext>
                </a:extLst>
              </a:tr>
              <a:tr h="472433">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B5</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57150" cap="flat" cmpd="sng" algn="ctr">
                      <a:solidFill>
                        <a:schemeClr val="tx1"/>
                      </a:solidFill>
                      <a:prstDash val="solid"/>
                      <a:round/>
                      <a:headEnd type="none" w="med" len="med"/>
                      <a:tailEnd type="none" w="med" len="med"/>
                    </a:lnL>
                    <a:noFill/>
                  </a:tcPr>
                </a:tc>
                <a:tc>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Communicable Disease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571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869264956"/>
                  </a:ext>
                </a:extLst>
              </a:tr>
              <a:tr h="472433">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B6</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57150" cap="flat" cmpd="sng" algn="ctr">
                      <a:solidFill>
                        <a:schemeClr val="tx1"/>
                      </a:solidFill>
                      <a:prstDash val="solid"/>
                      <a:round/>
                      <a:headEnd type="none" w="med" len="med"/>
                      <a:tailEnd type="none" w="med" len="med"/>
                    </a:lnL>
                    <a:noFill/>
                  </a:tcPr>
                </a:tc>
                <a:tc>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Preventing and Treating Disease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571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513658875"/>
                  </a:ext>
                </a:extLst>
              </a:tr>
              <a:tr h="472433">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B7</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57150" cap="flat" cmpd="sng" algn="ctr">
                      <a:solidFill>
                        <a:schemeClr val="tx1"/>
                      </a:solidFill>
                      <a:prstDash val="solid"/>
                      <a:round/>
                      <a:headEnd type="none" w="med" len="med"/>
                      <a:tailEnd type="none" w="med" len="med"/>
                    </a:lnL>
                    <a:noFill/>
                  </a:tcPr>
                </a:tc>
                <a:tc>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Non-Communicable Disease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571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493227536"/>
                  </a:ext>
                </a:extLst>
              </a:tr>
              <a:tr h="372674">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B8</a:t>
                      </a:r>
                    </a:p>
                  </a:txBody>
                  <a:tcPr marL="68580" marR="68580" marT="0" marB="0" anchor="ctr">
                    <a:lnL w="57150" cap="flat" cmpd="sng" algn="ctr">
                      <a:solidFill>
                        <a:schemeClr val="tx1"/>
                      </a:solidFill>
                      <a:prstDash val="solid"/>
                      <a:round/>
                      <a:headEnd type="none" w="med" len="med"/>
                      <a:tailEnd type="none" w="med" len="med"/>
                    </a:lnL>
                    <a:noFill/>
                  </a:tcPr>
                </a:tc>
                <a:tc>
                  <a:txBody>
                    <a:bodyPr/>
                    <a:lstStyle/>
                    <a:p>
                      <a:pPr algn="l">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Photosynthesis</a:t>
                      </a:r>
                    </a:p>
                  </a:txBody>
                  <a:tcPr marL="68580" marR="68580" marT="0" marB="0" anchor="ctr">
                    <a:lnR w="571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874197587"/>
                  </a:ext>
                </a:extLst>
              </a:tr>
              <a:tr h="472433">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RP1</a:t>
                      </a:r>
                    </a:p>
                  </a:txBody>
                  <a:tcPr marL="68580" marR="68580" marT="0" marB="0" anchor="ctr">
                    <a:lnL w="57150" cap="flat" cmpd="sng" algn="ctr">
                      <a:solidFill>
                        <a:schemeClr val="tx1"/>
                      </a:solidFill>
                      <a:prstDash val="solid"/>
                      <a:round/>
                      <a:headEnd type="none" w="med" len="med"/>
                      <a:tailEnd type="none" w="med" len="med"/>
                    </a:lnL>
                    <a:noFill/>
                  </a:tcPr>
                </a:tc>
                <a:tc>
                  <a:txBody>
                    <a:bodyPr/>
                    <a:lstStyle/>
                    <a:p>
                      <a:pPr algn="l">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Using a Light Microscope</a:t>
                      </a:r>
                    </a:p>
                  </a:txBody>
                  <a:tcPr marL="68580" marR="68580" marT="0" marB="0" anchor="ctr">
                    <a:lnR w="571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742499622"/>
                  </a:ext>
                </a:extLst>
              </a:tr>
              <a:tr h="372674">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RP3</a:t>
                      </a:r>
                    </a:p>
                  </a:txBody>
                  <a:tcPr marL="68580" marR="68580" marT="0" marB="0" anchor="ctr">
                    <a:lnL w="57150" cap="flat" cmpd="sng" algn="ctr">
                      <a:solidFill>
                        <a:schemeClr val="tx1"/>
                      </a:solidFill>
                      <a:prstDash val="solid"/>
                      <a:round/>
                      <a:headEnd type="none" w="med" len="med"/>
                      <a:tailEnd type="none" w="med" len="med"/>
                    </a:lnL>
                    <a:noFill/>
                  </a:tcPr>
                </a:tc>
                <a:tc>
                  <a:txBody>
                    <a:bodyPr/>
                    <a:lstStyle/>
                    <a:p>
                      <a:pPr algn="l">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Qualitative Reagents</a:t>
                      </a:r>
                    </a:p>
                  </a:txBody>
                  <a:tcPr marL="68580" marR="68580" marT="0" marB="0" anchor="ctr">
                    <a:lnR w="571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581513387"/>
                  </a:ext>
                </a:extLst>
              </a:tr>
              <a:tr h="372674">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RP5</a:t>
                      </a:r>
                    </a:p>
                  </a:txBody>
                  <a:tcPr marL="68580" marR="68580" marT="0" marB="0" anchor="ctr">
                    <a:lnL w="57150" cap="flat" cmpd="sng" algn="ctr">
                      <a:solidFill>
                        <a:schemeClr val="tx1"/>
                      </a:solidFill>
                      <a:prstDash val="solid"/>
                      <a:round/>
                      <a:headEnd type="none" w="med" len="med"/>
                      <a:tailEnd type="none" w="med" len="med"/>
                    </a:lnL>
                    <a:lnB w="57150" cap="flat" cmpd="sng" algn="ctr">
                      <a:solidFill>
                        <a:schemeClr val="tx1"/>
                      </a:solidFill>
                      <a:prstDash val="solid"/>
                      <a:round/>
                      <a:headEnd type="none" w="med" len="med"/>
                      <a:tailEnd type="none" w="med" len="med"/>
                    </a:lnB>
                    <a:noFill/>
                  </a:tcPr>
                </a:tc>
                <a:tc>
                  <a:txBody>
                    <a:bodyPr/>
                    <a:lstStyle/>
                    <a:p>
                      <a:pPr algn="l">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Light Intensity</a:t>
                      </a:r>
                    </a:p>
                  </a:txBody>
                  <a:tcPr marL="68580" marR="68580" marT="0" marB="0" anchor="ctr">
                    <a:lnR w="57150" cap="flat" cmpd="sng" algn="ctr">
                      <a:solidFill>
                        <a:schemeClr val="tx1"/>
                      </a:solidFill>
                      <a:prstDash val="solid"/>
                      <a:round/>
                      <a:headEnd type="none" w="med" len="med"/>
                      <a:tailEnd type="none" w="med" len="med"/>
                    </a:lnR>
                    <a:lnB w="571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8924740"/>
                  </a:ext>
                </a:extLst>
              </a:tr>
            </a:tbl>
          </a:graphicData>
        </a:graphic>
      </p:graphicFrame>
      <p:sp>
        <p:nvSpPr>
          <p:cNvPr id="4" name="Rectangle 3">
            <a:extLst>
              <a:ext uri="{FF2B5EF4-FFF2-40B4-BE49-F238E27FC236}">
                <a16:creationId xmlns:a16="http://schemas.microsoft.com/office/drawing/2014/main" id="{AB9A334C-0399-B748-831A-3E9081810638}"/>
              </a:ext>
            </a:extLst>
          </p:cNvPr>
          <p:cNvSpPr/>
          <p:nvPr/>
        </p:nvSpPr>
        <p:spPr>
          <a:xfrm>
            <a:off x="240633" y="6109166"/>
            <a:ext cx="6376736" cy="118774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F968FFB-0858-3747-806F-083AC0C81CE1}"/>
              </a:ext>
            </a:extLst>
          </p:cNvPr>
          <p:cNvSpPr/>
          <p:nvPr/>
        </p:nvSpPr>
        <p:spPr>
          <a:xfrm>
            <a:off x="259831" y="7383085"/>
            <a:ext cx="6376736" cy="118774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D9BD9F7-0A48-4B42-B1FF-ADF342B8BECE}"/>
              </a:ext>
            </a:extLst>
          </p:cNvPr>
          <p:cNvSpPr/>
          <p:nvPr/>
        </p:nvSpPr>
        <p:spPr>
          <a:xfrm>
            <a:off x="144547" y="5630125"/>
            <a:ext cx="3312796" cy="369332"/>
          </a:xfrm>
          <a:prstGeom prst="rect">
            <a:avLst/>
          </a:prstGeom>
        </p:spPr>
        <p:txBody>
          <a:bodyPr wrap="square">
            <a:spAutoFit/>
          </a:bodyPr>
          <a:lstStyle/>
          <a:p>
            <a:pPr algn="just"/>
            <a:r>
              <a:rPr lang="en-US" b="1" dirty="0"/>
              <a:t>This booklet is split into 3 parts.</a:t>
            </a:r>
          </a:p>
        </p:txBody>
      </p:sp>
      <p:sp>
        <p:nvSpPr>
          <p:cNvPr id="3" name="TextBox 2">
            <a:extLst>
              <a:ext uri="{FF2B5EF4-FFF2-40B4-BE49-F238E27FC236}">
                <a16:creationId xmlns:a16="http://schemas.microsoft.com/office/drawing/2014/main" id="{786BE7F5-D272-624A-A10C-4D1BC767C276}"/>
              </a:ext>
            </a:extLst>
          </p:cNvPr>
          <p:cNvSpPr txBox="1"/>
          <p:nvPr/>
        </p:nvSpPr>
        <p:spPr>
          <a:xfrm>
            <a:off x="-7049" y="3854025"/>
            <a:ext cx="3758647" cy="1384995"/>
          </a:xfrm>
          <a:prstGeom prst="rect">
            <a:avLst/>
          </a:prstGeom>
          <a:noFill/>
        </p:spPr>
        <p:txBody>
          <a:bodyPr wrap="square" rtlCol="0">
            <a:spAutoFit/>
          </a:bodyPr>
          <a:lstStyle/>
          <a:p>
            <a:pPr algn="ctr"/>
            <a:r>
              <a:rPr lang="en-US" sz="2800" b="1" dirty="0">
                <a:solidFill>
                  <a:srgbClr val="00B050"/>
                </a:solidFill>
              </a:rPr>
              <a:t>Essential Content for the 2022 </a:t>
            </a:r>
            <a:r>
              <a:rPr lang="en-US" sz="2800" b="1" u="sng" dirty="0">
                <a:solidFill>
                  <a:srgbClr val="00B050"/>
                </a:solidFill>
              </a:rPr>
              <a:t>Foundation</a:t>
            </a:r>
            <a:r>
              <a:rPr lang="en-US" sz="2800" b="1" dirty="0">
                <a:solidFill>
                  <a:srgbClr val="00B050"/>
                </a:solidFill>
              </a:rPr>
              <a:t> </a:t>
            </a:r>
            <a:r>
              <a:rPr lang="en-US" sz="2800" b="1" u="sng" dirty="0">
                <a:solidFill>
                  <a:srgbClr val="00B050"/>
                </a:solidFill>
              </a:rPr>
              <a:t>Trilogy</a:t>
            </a:r>
            <a:r>
              <a:rPr lang="en-US" sz="2800" b="1" dirty="0">
                <a:solidFill>
                  <a:srgbClr val="00B050"/>
                </a:solidFill>
              </a:rPr>
              <a:t> Science Exam</a:t>
            </a:r>
          </a:p>
        </p:txBody>
      </p:sp>
      <p:sp>
        <p:nvSpPr>
          <p:cNvPr id="10" name="Rectangle 9">
            <a:extLst>
              <a:ext uri="{FF2B5EF4-FFF2-40B4-BE49-F238E27FC236}">
                <a16:creationId xmlns:a16="http://schemas.microsoft.com/office/drawing/2014/main" id="{7234E282-0E9E-D24D-A9B3-F849E68E3E2E}"/>
              </a:ext>
            </a:extLst>
          </p:cNvPr>
          <p:cNvSpPr/>
          <p:nvPr/>
        </p:nvSpPr>
        <p:spPr>
          <a:xfrm>
            <a:off x="268975" y="8657004"/>
            <a:ext cx="6376736" cy="118774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3458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A plant or animal cell that has a cell membrane, cytoplasm and its genetic material enclosed in a nucleus. </a:t>
            </a:r>
          </a:p>
          <a:p>
            <a:pPr marL="228600" lvl="0" indent="-228600" algn="just">
              <a:buFont typeface="+mj-lt"/>
              <a:buAutoNum type="arabicPeriod"/>
            </a:pPr>
            <a:r>
              <a:rPr lang="en-GB" sz="1100" dirty="0"/>
              <a:t>A cell in which the genetic material is not enclosed in a nucleus.  Its DNA is found as a loop in the cell and there may be one or more plasmids.</a:t>
            </a:r>
          </a:p>
          <a:p>
            <a:pPr marL="228600" lvl="0" indent="-228600" algn="just">
              <a:buFont typeface="+mj-lt"/>
              <a:buAutoNum type="arabicPeriod"/>
            </a:pPr>
            <a:r>
              <a:rPr lang="en-GB" sz="1100" dirty="0"/>
              <a:t>A small ring of DNA.</a:t>
            </a:r>
          </a:p>
          <a:p>
            <a:pPr marL="228600" lvl="0" indent="-228600" algn="just">
              <a:buFont typeface="+mj-lt"/>
              <a:buAutoNum type="arabicPeriod"/>
            </a:pPr>
            <a:r>
              <a:rPr lang="en-GB" sz="1100" dirty="0"/>
              <a:t>Prokaryotic cell.</a:t>
            </a:r>
          </a:p>
          <a:p>
            <a:pPr marL="228600" lvl="0" indent="-228600" algn="just">
              <a:buFont typeface="+mj-lt"/>
              <a:buAutoNum type="arabicPeriod"/>
            </a:pPr>
            <a:r>
              <a:rPr lang="en-GB" sz="1100" dirty="0"/>
              <a:t>Much smaller.</a:t>
            </a:r>
          </a:p>
          <a:p>
            <a:pPr marL="228600" indent="-228600" algn="just">
              <a:buFont typeface="+mj-lt"/>
              <a:buAutoNum type="arabicPeriod"/>
            </a:pPr>
            <a:endParaRPr lang="en-GB" sz="1100" dirty="0"/>
          </a:p>
          <a:p>
            <a:pPr marL="228600" lvl="0" indent="-228600" algn="just">
              <a:buFont typeface="+mj-lt"/>
              <a:buAutoNum type="arabicPeriod"/>
            </a:pPr>
            <a:r>
              <a:rPr lang="en-GB" sz="1100" dirty="0"/>
              <a:t>Control the cell.</a:t>
            </a:r>
          </a:p>
          <a:p>
            <a:pPr marL="228600" lvl="0" indent="-228600" algn="just">
              <a:buFont typeface="+mj-lt"/>
              <a:buAutoNum type="arabicPeriod"/>
            </a:pPr>
            <a:r>
              <a:rPr lang="en-GB" sz="1100" dirty="0"/>
              <a:t>Site of chemical reactions.</a:t>
            </a:r>
          </a:p>
          <a:p>
            <a:pPr marL="228600" lvl="0" indent="-228600" algn="just">
              <a:buFont typeface="+mj-lt"/>
              <a:buAutoNum type="arabicPeriod"/>
            </a:pPr>
            <a:r>
              <a:rPr lang="en-GB" sz="1100" dirty="0"/>
              <a:t>Controls what enters and leaves the cell.</a:t>
            </a:r>
          </a:p>
          <a:p>
            <a:pPr marL="228600" lvl="0" indent="-228600" algn="just">
              <a:buFont typeface="+mj-lt"/>
              <a:buAutoNum type="arabicPeriod"/>
            </a:pPr>
            <a:r>
              <a:rPr lang="en-GB" sz="1100" dirty="0"/>
              <a:t>Site of respiration.</a:t>
            </a:r>
          </a:p>
          <a:p>
            <a:pPr marL="228600" lvl="0" indent="-228600" algn="just">
              <a:buFont typeface="+mj-lt"/>
              <a:buAutoNum type="arabicPeriod"/>
            </a:pPr>
            <a:r>
              <a:rPr lang="en-GB" sz="1100" dirty="0"/>
              <a:t>Site of protein synthesis.</a:t>
            </a:r>
          </a:p>
          <a:p>
            <a:pPr marL="228600" lvl="0" indent="-228600" algn="just">
              <a:buFont typeface="+mj-lt"/>
              <a:buAutoNum type="arabicPeriod"/>
            </a:pPr>
            <a:r>
              <a:rPr lang="en-GB" sz="1100" dirty="0"/>
              <a:t>Site of photosynthesis.</a:t>
            </a:r>
          </a:p>
          <a:p>
            <a:pPr marL="228600" lvl="0" indent="-228600" algn="just">
              <a:buFont typeface="+mj-lt"/>
              <a:buAutoNum type="arabicPeriod"/>
            </a:pPr>
            <a:r>
              <a:rPr lang="en-GB" sz="1100" dirty="0"/>
              <a:t>Supports the cell and contains cell sap.</a:t>
            </a:r>
          </a:p>
          <a:p>
            <a:pPr marL="228600" lvl="0" indent="-228600" algn="just">
              <a:buFont typeface="+mj-lt"/>
              <a:buAutoNum type="arabicPeriod"/>
            </a:pPr>
            <a:r>
              <a:rPr lang="en-GB" sz="1100" dirty="0"/>
              <a:t>Cellulose.</a:t>
            </a:r>
          </a:p>
          <a:p>
            <a:pPr marL="228600" lvl="0" indent="-228600" algn="just">
              <a:buFont typeface="+mj-lt"/>
              <a:buAutoNum type="arabicPeriod"/>
            </a:pPr>
            <a:r>
              <a:rPr lang="en-GB" sz="1100" dirty="0"/>
              <a:t>Nucleus, cell membrane, cytoplasm, mitochondria and ribosomes.</a:t>
            </a:r>
          </a:p>
          <a:p>
            <a:pPr marL="228600" lvl="0" indent="-228600" algn="just">
              <a:buFont typeface="+mj-lt"/>
              <a:buAutoNum type="arabicPeriod"/>
            </a:pPr>
            <a:r>
              <a:rPr lang="en-GB" sz="1100" dirty="0"/>
              <a:t>Nucleus, cell membrane, cytoplasm, mitochondria, ribosomes, chloroplasts, cell wall and vacuole.</a:t>
            </a:r>
          </a:p>
          <a:p>
            <a:pPr marL="228600" lvl="0" indent="-228600" algn="just">
              <a:buFont typeface="+mj-lt"/>
              <a:buAutoNum type="arabicPeriod"/>
            </a:pPr>
            <a:r>
              <a:rPr lang="en-GB" sz="1100" dirty="0"/>
              <a:t>Carry father’s genetic information and fertilise the egg.</a:t>
            </a:r>
          </a:p>
          <a:p>
            <a:pPr marL="228600" lvl="0" indent="-228600" algn="just">
              <a:buFont typeface="+mj-lt"/>
              <a:buAutoNum type="arabicPeriod"/>
            </a:pPr>
            <a:r>
              <a:rPr lang="en-GB" sz="1100" dirty="0"/>
              <a:t>Streamlined shape, nucleus contains 1 set of chromosomes, lots of mitochondria for respiration, contains digestive enzymes.</a:t>
            </a:r>
          </a:p>
          <a:p>
            <a:pPr marL="228600" lvl="0" indent="-228600" algn="just">
              <a:buFont typeface="+mj-lt"/>
              <a:buAutoNum type="arabicPeriod"/>
            </a:pPr>
            <a:r>
              <a:rPr lang="en-GB" sz="1100" dirty="0"/>
              <a:t>Transmit electrical impulses around the body.</a:t>
            </a:r>
          </a:p>
          <a:p>
            <a:pPr marL="228600" lvl="0" indent="-228600" algn="just">
              <a:buFont typeface="+mj-lt"/>
              <a:buAutoNum type="arabicPeriod"/>
            </a:pPr>
            <a:r>
              <a:rPr lang="en-GB" sz="1100" dirty="0"/>
              <a:t>Long, and lots of dendrites to make connections with lots of other cells.</a:t>
            </a:r>
          </a:p>
          <a:p>
            <a:pPr marL="228600" lvl="0" indent="-228600" algn="just">
              <a:buFont typeface="+mj-lt"/>
              <a:buAutoNum type="arabicPeriod"/>
            </a:pPr>
            <a:r>
              <a:rPr lang="en-GB" sz="1100" dirty="0"/>
              <a:t>Contract and relax to bring about movement.</a:t>
            </a:r>
          </a:p>
          <a:p>
            <a:pPr marL="228600" lvl="0" indent="-228600" algn="just">
              <a:buFont typeface="+mj-lt"/>
              <a:buAutoNum type="arabicPeriod"/>
            </a:pPr>
            <a:r>
              <a:rPr lang="en-GB" sz="1100" dirty="0"/>
              <a:t>Lots of mitochondria for respiration.</a:t>
            </a:r>
          </a:p>
          <a:p>
            <a:pPr marL="228600" lvl="0" indent="-228600" algn="just">
              <a:buFont typeface="+mj-lt"/>
              <a:buAutoNum type="arabicPeriod"/>
            </a:pPr>
            <a:r>
              <a:rPr lang="en-GB" sz="1100" dirty="0"/>
              <a:t>Absorb mineral ions and water from soil.</a:t>
            </a:r>
          </a:p>
          <a:p>
            <a:pPr marL="228600" lvl="0" indent="-228600" algn="just">
              <a:buFont typeface="+mj-lt"/>
              <a:buAutoNum type="arabicPeriod"/>
            </a:pPr>
            <a:r>
              <a:rPr lang="en-GB" sz="1100" dirty="0"/>
              <a:t>Large surface area and lots of mitochondria for respiration.</a:t>
            </a:r>
          </a:p>
          <a:p>
            <a:pPr marL="228600" lvl="0" indent="-228600" algn="just">
              <a:buFont typeface="+mj-lt"/>
              <a:buAutoNum type="arabicPeriod"/>
            </a:pPr>
            <a:r>
              <a:rPr lang="en-GB" sz="1100" dirty="0"/>
              <a:t>Transport water around the plant.</a:t>
            </a:r>
          </a:p>
          <a:p>
            <a:pPr marL="228600" lvl="0" indent="-228600" algn="just">
              <a:buFont typeface="+mj-lt"/>
              <a:buAutoNum type="arabicPeriod"/>
            </a:pPr>
            <a:r>
              <a:rPr lang="en-GB" sz="1100" dirty="0"/>
              <a:t>Few cell structures and so they are dead for more space and supported by lignin.</a:t>
            </a:r>
          </a:p>
          <a:p>
            <a:pPr marL="228600" lvl="0" indent="-228600" algn="just">
              <a:buFont typeface="+mj-lt"/>
              <a:buAutoNum type="arabicPeriod"/>
            </a:pPr>
            <a:r>
              <a:rPr lang="en-GB" sz="1100" dirty="0"/>
              <a:t>Transport sugars around the plant.</a:t>
            </a:r>
          </a:p>
          <a:p>
            <a:pPr marL="228600" lvl="0" indent="-228600" algn="just">
              <a:buFont typeface="+mj-lt"/>
              <a:buAutoNum type="arabicPeriod"/>
            </a:pPr>
            <a:r>
              <a:rPr lang="en-GB" sz="1100" dirty="0"/>
              <a:t>Few cell structures and supported by companion cells. </a:t>
            </a:r>
          </a:p>
          <a:p>
            <a:pPr marL="228600" lvl="0" indent="-228600" algn="just">
              <a:buFont typeface="+mj-lt"/>
              <a:buAutoNum type="arabicPeriod"/>
            </a:pPr>
            <a:r>
              <a:rPr lang="en-GB" sz="1100" dirty="0"/>
              <a:t>Higher magnification and higher resolution.</a:t>
            </a:r>
          </a:p>
          <a:p>
            <a:pPr marL="228600" indent="-228600" algn="just">
              <a:buFont typeface="+mj-lt"/>
              <a:buAutoNum type="arabicPeriod"/>
            </a:pPr>
            <a:endParaRPr lang="en-GB" sz="1100" dirty="0"/>
          </a:p>
          <a:p>
            <a:pPr marL="228600" lvl="0" indent="-228600" algn="just">
              <a:buFont typeface="+mj-lt"/>
              <a:buAutoNum type="arabicPeriod"/>
            </a:pPr>
            <a:r>
              <a:rPr lang="en-GB" sz="1100" dirty="0"/>
              <a:t>Can be used to examine a cell in much finer detail and has led to a better understanding of sub cellular structures.</a:t>
            </a:r>
          </a:p>
          <a:p>
            <a:pPr marL="228600" lvl="0" indent="-228600" algn="just">
              <a:buFont typeface="+mj-lt"/>
              <a:buAutoNum type="arabicPeriod"/>
            </a:pPr>
            <a:r>
              <a:rPr lang="en-GB" sz="1100" dirty="0"/>
              <a:t>Magnification = Size of Image /Size of Real Object</a:t>
            </a:r>
          </a:p>
          <a:p>
            <a:pPr marL="228600" lvl="0" indent="-228600" algn="just">
              <a:buFont typeface="+mj-lt"/>
              <a:buAutoNum type="arabicPeriod"/>
            </a:pPr>
            <a:endParaRPr lang="en-GB" sz="1100" dirty="0"/>
          </a:p>
          <a:p>
            <a:pPr marL="228600" lvl="0" indent="-228600" algn="just">
              <a:buFont typeface="+mj-lt"/>
              <a:buAutoNum type="arabicPeriod" startAt="3"/>
            </a:pPr>
            <a:endParaRPr lang="en-GB" sz="11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is a eukaryotic cell?</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a prokaryotic cell?</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a plasmid?</a:t>
            </a:r>
          </a:p>
          <a:p>
            <a:pPr marL="228600" lvl="0" indent="-228600" algn="just">
              <a:buFont typeface="+mj-lt"/>
              <a:buAutoNum type="arabicPeriod"/>
            </a:pPr>
            <a:r>
              <a:rPr lang="en-GB" sz="1100" dirty="0"/>
              <a:t>What type of cell is a bacterial cell?</a:t>
            </a:r>
          </a:p>
          <a:p>
            <a:pPr marL="228600" lvl="0" indent="-228600" algn="just">
              <a:buFont typeface="+mj-lt"/>
              <a:buAutoNum type="arabicPeriod"/>
            </a:pPr>
            <a:r>
              <a:rPr lang="en-GB" sz="1100" dirty="0"/>
              <a:t>How does the size of a prokaryotic cell compare to a eukaryotic cell?</a:t>
            </a:r>
          </a:p>
          <a:p>
            <a:pPr marL="228600" lvl="0" indent="-228600" algn="just">
              <a:buFont typeface="+mj-lt"/>
              <a:buAutoNum type="arabicPeriod"/>
            </a:pPr>
            <a:r>
              <a:rPr lang="en-GB" sz="1100" dirty="0"/>
              <a:t>What is the function of the nucleus?</a:t>
            </a:r>
          </a:p>
          <a:p>
            <a:pPr marL="228600" lvl="0" indent="-228600" algn="just">
              <a:buFont typeface="+mj-lt"/>
              <a:buAutoNum type="arabicPeriod"/>
            </a:pPr>
            <a:r>
              <a:rPr lang="en-GB" sz="1100" dirty="0"/>
              <a:t>What is the function of the cytoplasm?</a:t>
            </a:r>
          </a:p>
          <a:p>
            <a:pPr marL="228600" lvl="0" indent="-228600" algn="just">
              <a:buFont typeface="+mj-lt"/>
              <a:buAutoNum type="arabicPeriod"/>
            </a:pPr>
            <a:r>
              <a:rPr lang="en-GB" sz="1100" dirty="0"/>
              <a:t>What is the function of the cell membrane?</a:t>
            </a:r>
          </a:p>
          <a:p>
            <a:pPr marL="228600" lvl="0" indent="-228600" algn="just">
              <a:buFont typeface="+mj-lt"/>
              <a:buAutoNum type="arabicPeriod"/>
            </a:pPr>
            <a:r>
              <a:rPr lang="en-GB" sz="1100" dirty="0"/>
              <a:t>What is the function of the mitochondria?</a:t>
            </a:r>
          </a:p>
          <a:p>
            <a:pPr marL="228600" lvl="0" indent="-228600" algn="just">
              <a:buFont typeface="+mj-lt"/>
              <a:buAutoNum type="arabicPeriod"/>
            </a:pPr>
            <a:r>
              <a:rPr lang="en-GB" sz="1100" dirty="0"/>
              <a:t>Wat is the function of ribosomes?</a:t>
            </a:r>
          </a:p>
          <a:p>
            <a:pPr marL="228600" lvl="0" indent="-228600" algn="just">
              <a:buFont typeface="+mj-lt"/>
              <a:buAutoNum type="arabicPeriod"/>
            </a:pPr>
            <a:r>
              <a:rPr lang="en-GB" sz="1100" dirty="0"/>
              <a:t>What is the function of chloroplasts?</a:t>
            </a:r>
          </a:p>
          <a:p>
            <a:pPr marL="228600" lvl="0" indent="-228600" algn="just">
              <a:buFont typeface="+mj-lt"/>
              <a:buAutoNum type="arabicPeriod"/>
            </a:pPr>
            <a:r>
              <a:rPr lang="en-GB" sz="1100" dirty="0"/>
              <a:t>What is the permanent vacuoles function?</a:t>
            </a:r>
          </a:p>
          <a:p>
            <a:pPr marL="228600" lvl="0" indent="-228600" algn="just">
              <a:buFont typeface="+mj-lt"/>
              <a:buAutoNum type="arabicPeriod"/>
            </a:pPr>
            <a:r>
              <a:rPr lang="en-GB" sz="1100" dirty="0"/>
              <a:t>How is the cell wall strengthened?</a:t>
            </a:r>
          </a:p>
          <a:p>
            <a:pPr marL="228600" lvl="0" indent="-228600" algn="just">
              <a:buFont typeface="+mj-lt"/>
              <a:buAutoNum type="arabicPeriod"/>
            </a:pPr>
            <a:r>
              <a:rPr lang="en-GB" sz="1100" dirty="0"/>
              <a:t>What are the common parts of an animal cell?</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the common parts of a plant cell?</a:t>
            </a:r>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lvl="0" indent="-228600" algn="just">
              <a:buFont typeface="+mj-lt"/>
              <a:buAutoNum type="arabicPeriod"/>
            </a:pPr>
            <a:r>
              <a:rPr lang="en-GB" sz="1100" dirty="0"/>
              <a:t>What is the function of a sperm cell?</a:t>
            </a:r>
          </a:p>
          <a:p>
            <a:pPr marL="228600" indent="-228600" algn="just">
              <a:buFont typeface="+mj-lt"/>
              <a:buAutoNum type="arabicPeriod"/>
            </a:pPr>
            <a:endParaRPr lang="en-GB" sz="1100" dirty="0"/>
          </a:p>
          <a:p>
            <a:pPr marL="228600" lvl="0" indent="-228600" algn="just">
              <a:buFont typeface="+mj-lt"/>
              <a:buAutoNum type="arabicPeriod"/>
            </a:pPr>
            <a:r>
              <a:rPr lang="en-GB" sz="1100" dirty="0"/>
              <a:t>How is a sperm cell adapted?</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function of a nerve cell?</a:t>
            </a:r>
          </a:p>
          <a:p>
            <a:pPr marL="228600" lvl="0" indent="-228600" algn="just">
              <a:buFont typeface="+mj-lt"/>
              <a:buAutoNum type="arabicPeriod"/>
            </a:pPr>
            <a:r>
              <a:rPr lang="en-GB" sz="1100" dirty="0"/>
              <a:t>How is a nerve cell adapted?</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is the function of a muscle cell?</a:t>
            </a:r>
          </a:p>
          <a:p>
            <a:pPr marL="228600" lvl="0" indent="-228600" algn="just">
              <a:buFont typeface="+mj-lt"/>
              <a:buAutoNum type="arabicPeriod"/>
            </a:pPr>
            <a:r>
              <a:rPr lang="en-GB" sz="1100" dirty="0"/>
              <a:t>How is a muscle cell adapted?</a:t>
            </a:r>
          </a:p>
          <a:p>
            <a:pPr marL="228600" lvl="0" indent="-228600" algn="just">
              <a:buFont typeface="+mj-lt"/>
              <a:buAutoNum type="arabicPeriod"/>
            </a:pPr>
            <a:r>
              <a:rPr lang="en-GB" sz="1100" dirty="0"/>
              <a:t>What is the function of the root hair cells?</a:t>
            </a:r>
          </a:p>
          <a:p>
            <a:pPr marL="228600" lvl="0" indent="-228600" algn="just">
              <a:buFont typeface="+mj-lt"/>
              <a:buAutoNum type="arabicPeriod"/>
            </a:pPr>
            <a:r>
              <a:rPr lang="en-GB" sz="1100" dirty="0"/>
              <a:t>How is a root hair cell adapted?</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is the function of the xylem?</a:t>
            </a:r>
          </a:p>
          <a:p>
            <a:pPr marL="228600" lvl="0" indent="-228600" algn="just">
              <a:buFont typeface="+mj-lt"/>
              <a:buAutoNum type="arabicPeriod"/>
            </a:pPr>
            <a:r>
              <a:rPr lang="en-GB" sz="1100" dirty="0"/>
              <a:t>How are the xylem adapted for their function?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the function of phloem cells?</a:t>
            </a:r>
          </a:p>
          <a:p>
            <a:pPr marL="228600" lvl="0" indent="-228600" algn="just">
              <a:buFont typeface="+mj-lt"/>
              <a:buAutoNum type="arabicPeriod"/>
            </a:pPr>
            <a:r>
              <a:rPr lang="en-GB" sz="1100" dirty="0"/>
              <a:t>How are phloem cells adapted for their function?</a:t>
            </a:r>
          </a:p>
          <a:p>
            <a:pPr marL="228600" lvl="0" indent="-228600" algn="just">
              <a:buFont typeface="+mj-lt"/>
              <a:buAutoNum type="arabicPeriod"/>
            </a:pPr>
            <a:r>
              <a:rPr lang="en-GB" sz="1100" dirty="0"/>
              <a:t>What are the advantages of electron microscopes?</a:t>
            </a:r>
          </a:p>
          <a:p>
            <a:pPr marL="228600" lvl="0" indent="-228600" algn="just">
              <a:buFont typeface="+mj-lt"/>
              <a:buAutoNum type="arabicPeriod"/>
            </a:pPr>
            <a:r>
              <a:rPr lang="en-GB" sz="1100" dirty="0"/>
              <a:t>What have been the benefits of electron microscopes?</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is the formula for magnification?</a:t>
            </a:r>
          </a:p>
          <a:p>
            <a:pPr marL="228600" lvl="0" indent="-228600" algn="just">
              <a:buFont typeface="+mj-lt"/>
              <a:buAutoNum type="arabicPeriod"/>
            </a:pPr>
            <a:endParaRPr lang="en-GB" sz="1100" dirty="0"/>
          </a:p>
          <a:p>
            <a:r>
              <a:rPr lang="en-GB" b="1" dirty="0"/>
              <a:t> </a:t>
            </a:r>
            <a:endParaRPr lang="en-GB" dirty="0"/>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1611"/>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B1: Cell Structure</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3365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Chromosomes made of DNA.</a:t>
            </a:r>
          </a:p>
          <a:p>
            <a:pPr marL="228600" lvl="0" indent="-228600" algn="just">
              <a:buFont typeface="+mj-lt"/>
              <a:buAutoNum type="arabicPeriod"/>
            </a:pPr>
            <a:r>
              <a:rPr lang="en-GB" sz="1100" dirty="0"/>
              <a:t>DNA</a:t>
            </a:r>
          </a:p>
          <a:p>
            <a:pPr marL="228600" lvl="0" indent="-228600" algn="just">
              <a:buFont typeface="+mj-lt"/>
              <a:buAutoNum type="arabicPeriod"/>
            </a:pPr>
            <a:r>
              <a:rPr lang="en-GB" sz="1100" dirty="0"/>
              <a:t>The genetic material is doubled and then divided into two identical cells.</a:t>
            </a:r>
          </a:p>
          <a:p>
            <a:pPr marL="228600" lvl="0" indent="-228600" algn="just">
              <a:buFont typeface="+mj-lt"/>
              <a:buAutoNum type="arabicPeriod"/>
            </a:pPr>
            <a:r>
              <a:rPr lang="en-GB" sz="1100" dirty="0"/>
              <a:t>3 </a:t>
            </a:r>
          </a:p>
          <a:p>
            <a:pPr marL="228600" lvl="0" indent="-228600" algn="just">
              <a:buFont typeface="+mj-lt"/>
              <a:buAutoNum type="arabicPeriod"/>
            </a:pPr>
            <a:r>
              <a:rPr lang="en-GB" sz="1100" dirty="0"/>
              <a:t>Growth, mitosis followed by cell division.</a:t>
            </a:r>
          </a:p>
          <a:p>
            <a:pPr marL="228600" lvl="0" indent="-228600" algn="just">
              <a:buFont typeface="+mj-lt"/>
              <a:buAutoNum type="arabicPeriod"/>
            </a:pPr>
            <a:r>
              <a:rPr lang="en-GB" sz="1100" dirty="0"/>
              <a:t>It needs to grow and increase the number of sub-cellular structures such as ribosomes and mitochondria. The DNA replicates to make two copies of each chromosome.</a:t>
            </a:r>
          </a:p>
          <a:p>
            <a:pPr marL="228600" lvl="0" indent="-228600" algn="just">
              <a:buFont typeface="+mj-lt"/>
              <a:buAutoNum type="arabicPeriod"/>
            </a:pPr>
            <a:r>
              <a:rPr lang="en-GB" sz="1100" dirty="0"/>
              <a:t>One set of chromosomes is pulled to each end of the cell and the nucleus divides.</a:t>
            </a:r>
          </a:p>
          <a:p>
            <a:pPr marL="228600" lvl="0" indent="-228600" algn="just">
              <a:buFont typeface="+mj-lt"/>
              <a:buAutoNum type="arabicPeriod"/>
            </a:pPr>
            <a:r>
              <a:rPr lang="en-GB" sz="1100" dirty="0"/>
              <a:t>The cytoplasm and cell membrane divide to make two identical cells.</a:t>
            </a:r>
          </a:p>
          <a:p>
            <a:pPr marL="228600" lvl="0" indent="-228600" algn="just">
              <a:buFont typeface="+mj-lt"/>
              <a:buAutoNum type="arabicPeriod"/>
            </a:pPr>
            <a:r>
              <a:rPr lang="en-GB" sz="1100" dirty="0"/>
              <a:t>Needed for growth and development of multicellular organisms.</a:t>
            </a:r>
          </a:p>
          <a:p>
            <a:pPr marL="228600" lvl="0" indent="-228600" algn="just">
              <a:buFont typeface="+mj-lt"/>
              <a:buAutoNum type="arabicPeriod"/>
            </a:pPr>
            <a:r>
              <a:rPr lang="en-GB" sz="1100" dirty="0"/>
              <a:t>An undifferentiated cell which is able to differentiate and divide to form lots of cells of the same type.</a:t>
            </a:r>
          </a:p>
          <a:p>
            <a:pPr marL="228600" lvl="0" indent="-228600" algn="just">
              <a:buFont typeface="+mj-lt"/>
              <a:buAutoNum type="arabicPeriod"/>
            </a:pPr>
            <a:r>
              <a:rPr lang="en-GB" sz="1100" dirty="0"/>
              <a:t>Plant stem cells that can differentiate into any type of plant cell throughout the life of the plant.</a:t>
            </a:r>
          </a:p>
          <a:p>
            <a:pPr marL="228600" lvl="0" indent="-228600" algn="just">
              <a:buFont typeface="+mj-lt"/>
              <a:buAutoNum type="arabicPeriod"/>
            </a:pPr>
            <a:r>
              <a:rPr lang="en-GB" sz="1100" dirty="0"/>
              <a:t>They can be used to make clones of plants quickly and economically</a:t>
            </a:r>
          </a:p>
          <a:p>
            <a:pPr marL="228600" lvl="0" indent="-228600" algn="just">
              <a:buFont typeface="+mj-lt"/>
              <a:buAutoNum type="arabicPeriod"/>
            </a:pPr>
            <a:r>
              <a:rPr lang="en-GB" sz="1100" dirty="0"/>
              <a:t>Can develop into most other types of cells, each cell divides every 30 minutes, low chance of rejection and painless.</a:t>
            </a:r>
          </a:p>
          <a:p>
            <a:pPr marL="228600" lvl="0" indent="-228600" algn="just">
              <a:buFont typeface="+mj-lt"/>
              <a:buAutoNum type="arabicPeriod"/>
            </a:pPr>
            <a:r>
              <a:rPr lang="en-GB" sz="1100" dirty="0"/>
              <a:t>Cause death to the embryo, unreliable and the embryos can’t give consent.</a:t>
            </a:r>
          </a:p>
          <a:p>
            <a:pPr marL="228600" lvl="0" indent="-228600" algn="just">
              <a:buFont typeface="+mj-lt"/>
              <a:buAutoNum type="arabicPeriod"/>
            </a:pPr>
            <a:r>
              <a:rPr lang="en-GB" sz="1100" dirty="0"/>
              <a:t>Permission can be given to collect stem cells and they are safe.</a:t>
            </a:r>
          </a:p>
          <a:p>
            <a:pPr marL="228600" lvl="0" indent="-228600" algn="just">
              <a:buFont typeface="+mj-lt"/>
              <a:buAutoNum type="arabicPeriod"/>
            </a:pPr>
            <a:r>
              <a:rPr lang="en-GB" sz="1100" dirty="0"/>
              <a:t>Risk of infection from operation, painful to donate stem cells and few types of cells.</a:t>
            </a:r>
          </a:p>
          <a:p>
            <a:pPr marL="228600" lvl="0" indent="-228600" algn="just">
              <a:buFont typeface="+mj-lt"/>
              <a:buAutoNum type="arabicPeriod"/>
            </a:pPr>
            <a:r>
              <a:rPr lang="en-GB" sz="1100" dirty="0"/>
              <a:t>Could cause cancer.</a:t>
            </a:r>
          </a:p>
          <a:p>
            <a:pPr marL="228600" indent="-228600" algn="just">
              <a:buFont typeface="+mj-lt"/>
              <a:buAutoNum type="arabicPeriod"/>
            </a:pPr>
            <a:endParaRPr lang="en-GB" sz="1100" dirty="0"/>
          </a:p>
          <a:p>
            <a:pPr marL="228600" lvl="0" indent="-228600" algn="just">
              <a:buFont typeface="+mj-lt"/>
              <a:buAutoNum type="arabicPeriod"/>
            </a:pPr>
            <a:r>
              <a:rPr lang="en-GB" sz="1100" dirty="0"/>
              <a:t>Bone marrow, umbilical cord, blood, skin.</a:t>
            </a:r>
          </a:p>
          <a:p>
            <a:pPr marL="228600" lvl="0" indent="-228600" algn="just">
              <a:buFont typeface="+mj-lt"/>
              <a:buAutoNum type="arabicPeriod"/>
            </a:pPr>
            <a:r>
              <a:rPr lang="en-GB" sz="1100" dirty="0"/>
              <a:t>Become more types of cells.</a:t>
            </a:r>
          </a:p>
          <a:p>
            <a:pPr marL="228600" indent="-228600" algn="just">
              <a:buFont typeface="+mj-lt"/>
              <a:buAutoNum type="arabicPeriod"/>
            </a:pPr>
            <a:endParaRPr lang="en-GB" sz="1100" dirty="0"/>
          </a:p>
          <a:p>
            <a:pPr marL="228600" lvl="0" indent="-228600" algn="just">
              <a:buFont typeface="+mj-lt"/>
              <a:buAutoNum type="arabicPeriod"/>
            </a:pPr>
            <a:r>
              <a:rPr lang="en-GB" sz="1100" dirty="0"/>
              <a:t>An embryo is produced with the same genes as the patient.</a:t>
            </a:r>
          </a:p>
          <a:p>
            <a:pPr marL="228600" lvl="0" indent="-228600" algn="just">
              <a:buFont typeface="+mj-lt"/>
              <a:buAutoNum type="arabicPeriod"/>
            </a:pPr>
            <a:r>
              <a:rPr lang="en-GB" sz="1100" dirty="0"/>
              <a:t>May cure diseases, produce replacement cells, treat diabetes and paralysis. Cells unlikely to be rejected, cells and tissues of any type can be made, many cells are produced and reduces waiting time for transplants.</a:t>
            </a:r>
          </a:p>
          <a:p>
            <a:pPr marL="228600" lvl="0" indent="-228600" algn="just">
              <a:buFont typeface="+mj-lt"/>
              <a:buAutoNum type="arabicPeriod"/>
            </a:pPr>
            <a:r>
              <a:rPr lang="en-GB" sz="1100" dirty="0"/>
              <a:t>Potential life is killed, shortage of egg donors, may transfer viral infection, poor success rate.</a:t>
            </a:r>
          </a:p>
          <a:p>
            <a:pPr marL="228600" lvl="0" indent="-228600" algn="just">
              <a:buFont typeface="+mj-lt"/>
              <a:buAutoNum type="arabicPeriod"/>
            </a:pPr>
            <a:r>
              <a:rPr lang="en-GB" sz="1100" dirty="0"/>
              <a:t>Chromosomes come in pairs.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does the nucleus contain?</a:t>
            </a:r>
          </a:p>
          <a:p>
            <a:pPr marL="228600" lvl="0" indent="-228600" algn="just">
              <a:buFont typeface="+mj-lt"/>
              <a:buAutoNum type="arabicPeriod"/>
            </a:pPr>
            <a:r>
              <a:rPr lang="en-GB" sz="1100" dirty="0"/>
              <a:t>What are chromosomes made of?</a:t>
            </a:r>
          </a:p>
          <a:p>
            <a:pPr marL="228600" lvl="0" indent="-228600" algn="just">
              <a:buFont typeface="+mj-lt"/>
              <a:buAutoNum type="arabicPeriod"/>
            </a:pPr>
            <a:r>
              <a:rPr lang="en-GB" sz="1100" dirty="0"/>
              <a:t>What happens during the cell cycle?</a:t>
            </a:r>
          </a:p>
          <a:p>
            <a:pPr marL="228600" indent="-228600" algn="just">
              <a:buFont typeface="+mj-lt"/>
              <a:buAutoNum type="arabicPeriod"/>
            </a:pPr>
            <a:endParaRPr lang="en-GB" sz="1100" dirty="0"/>
          </a:p>
          <a:p>
            <a:pPr marL="228600" lvl="0" indent="-228600" algn="just">
              <a:buFont typeface="+mj-lt"/>
              <a:buAutoNum type="arabicPeriod"/>
            </a:pPr>
            <a:r>
              <a:rPr lang="en-GB" sz="1100" dirty="0"/>
              <a:t>How many stages are there are of the cell cycle?</a:t>
            </a:r>
          </a:p>
          <a:p>
            <a:pPr marL="228600" lvl="0" indent="-228600" algn="just">
              <a:buFont typeface="+mj-lt"/>
              <a:buAutoNum type="arabicPeriod"/>
            </a:pPr>
            <a:r>
              <a:rPr lang="en-GB" sz="1100" dirty="0"/>
              <a:t>What are the stages of the cell cycle?</a:t>
            </a:r>
          </a:p>
          <a:p>
            <a:pPr marL="228600" lvl="0" indent="-228600" algn="just">
              <a:buFont typeface="+mj-lt"/>
              <a:buAutoNum type="arabicPeriod"/>
            </a:pPr>
            <a:r>
              <a:rPr lang="en-GB" sz="1100" dirty="0"/>
              <a:t>What happens to a cell in stage 1 before it divides?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happens to the nucleus during mitosis?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happens in stage 3 of the cell cycle after mitosis?</a:t>
            </a:r>
          </a:p>
          <a:p>
            <a:pPr marL="228600" lvl="0" indent="-228600" algn="just">
              <a:buFont typeface="+mj-lt"/>
              <a:buAutoNum type="arabicPeriod"/>
            </a:pPr>
            <a:r>
              <a:rPr lang="en-GB" sz="1100" dirty="0"/>
              <a:t>Why is cell division by mitosis important?</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is a stem cell?</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meristems?</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can plant stem cells be used for?</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are the advantages of embryonic stem cells? </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are the disadvantages of embryonic stem cells?</a:t>
            </a:r>
          </a:p>
          <a:p>
            <a:pPr marL="228600" lvl="0" indent="-228600" algn="just">
              <a:buFont typeface="+mj-lt"/>
              <a:buAutoNum type="arabicPeriod"/>
            </a:pPr>
            <a:r>
              <a:rPr lang="en-GB" sz="1100" dirty="0"/>
              <a:t>What are the advantages of adult stem cells?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the disadvantages of adult stem cells?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Why do some scientists have concerns about the use of stem cells?</a:t>
            </a:r>
          </a:p>
          <a:p>
            <a:pPr marL="228600" lvl="0" indent="-228600" algn="just">
              <a:buFont typeface="+mj-lt"/>
              <a:buAutoNum type="arabicPeriod"/>
            </a:pPr>
            <a:r>
              <a:rPr lang="en-GB" sz="1100" dirty="0"/>
              <a:t>What are the sources of adult stem cells?</a:t>
            </a:r>
          </a:p>
          <a:p>
            <a:pPr marL="228600" lvl="0" indent="-228600" algn="just">
              <a:buFont typeface="+mj-lt"/>
              <a:buAutoNum type="arabicPeriod"/>
            </a:pPr>
            <a:r>
              <a:rPr lang="en-GB" sz="1100" dirty="0"/>
              <a:t>Why might stem cells from embryos be more useful than adult stem cells?</a:t>
            </a:r>
          </a:p>
          <a:p>
            <a:pPr marL="228600" lvl="0" indent="-228600" algn="just">
              <a:buFont typeface="+mj-lt"/>
              <a:buAutoNum type="arabicPeriod"/>
            </a:pPr>
            <a:r>
              <a:rPr lang="en-GB" sz="1100" dirty="0"/>
              <a:t>What happens during the process of therapeutic cloning?</a:t>
            </a:r>
          </a:p>
          <a:p>
            <a:pPr marL="228600" lvl="0" indent="-228600" algn="just">
              <a:buFont typeface="+mj-lt"/>
              <a:buAutoNum type="arabicPeriod"/>
            </a:pPr>
            <a:r>
              <a:rPr lang="en-GB" sz="1100" dirty="0"/>
              <a:t>What are the advantages of therapeutic cloning?</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lvl="0" algn="just"/>
            <a:r>
              <a:rPr lang="en-GB" sz="1100" dirty="0"/>
              <a:t> </a:t>
            </a:r>
          </a:p>
          <a:p>
            <a:pPr marL="228600" lvl="0" indent="-228600" algn="just">
              <a:buFont typeface="+mj-lt"/>
              <a:buAutoNum type="arabicPeriod" startAt="22"/>
            </a:pPr>
            <a:r>
              <a:rPr lang="en-GB" sz="1100" dirty="0"/>
              <a:t>What are the disadvantages of therapeutic cloning?</a:t>
            </a:r>
          </a:p>
          <a:p>
            <a:pPr marL="228600" lvl="0" indent="-228600" algn="just">
              <a:buFont typeface="+mj-lt"/>
              <a:buAutoNum type="arabicPeriod" startAt="22"/>
            </a:pPr>
            <a:r>
              <a:rPr lang="en-GB" sz="1100" dirty="0"/>
              <a:t>Why do most organisms have an even number of chromosomes in their body cells?</a:t>
            </a:r>
          </a:p>
          <a:p>
            <a:endParaRPr lang="en-GB" dirty="0"/>
          </a:p>
          <a:p>
            <a:pPr marL="228600" lvl="0" indent="-228600" algn="just">
              <a:buFont typeface="+mj-lt"/>
              <a:buAutoNum type="arabicPeriod"/>
            </a:pPr>
            <a:endParaRPr lang="en-GB" sz="1100" dirty="0"/>
          </a:p>
          <a:p>
            <a:r>
              <a:rPr lang="en-GB" b="1" dirty="0"/>
              <a:t> </a:t>
            </a:r>
            <a:endParaRPr lang="en-GB" dirty="0"/>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1611"/>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B2: Cell Division</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91441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342900" lvl="0" indent="-342900" algn="just">
              <a:buFont typeface="+mj-lt"/>
              <a:buAutoNum type="arabicPeriod"/>
            </a:pPr>
            <a:r>
              <a:rPr lang="en-GB" sz="1100" dirty="0"/>
              <a:t>An organ system in which several organs work together to digest and absorb food.</a:t>
            </a:r>
          </a:p>
          <a:p>
            <a:pPr marL="342900" lvl="0" indent="-342900" algn="just">
              <a:buFont typeface="+mj-lt"/>
              <a:buAutoNum type="arabicPeriod"/>
            </a:pPr>
            <a:r>
              <a:rPr lang="en-GB" sz="1100" dirty="0"/>
              <a:t>Biological catalysts with a specific active site that speed up reactions.</a:t>
            </a:r>
          </a:p>
          <a:p>
            <a:pPr marL="342900" lvl="0" indent="-342900" algn="just">
              <a:buFont typeface="+mj-lt"/>
              <a:buAutoNum type="arabicPeriod"/>
            </a:pPr>
            <a:r>
              <a:rPr lang="en-GB" sz="1100" dirty="0"/>
              <a:t>The substrate fits into the active site of the enzyme and the enzyme and substrate binds together.  The reaction happens quickly, and the products are released.</a:t>
            </a:r>
          </a:p>
          <a:p>
            <a:pPr marL="342900" lvl="0" indent="-342900" algn="just">
              <a:buFont typeface="+mj-lt"/>
              <a:buAutoNum type="arabicPeriod"/>
            </a:pPr>
            <a:r>
              <a:rPr lang="en-GB" sz="1100" dirty="0"/>
              <a:t>At temperature increase the rate of reaction increases.  At the optimum temperature, the reaction works as fast as possible.  After the optimum temperature, the enzyme begins to be denatured and so the enzyme stops working.</a:t>
            </a:r>
          </a:p>
          <a:p>
            <a:pPr marL="342900" lvl="0" indent="-342900" algn="just">
              <a:buFont typeface="+mj-lt"/>
              <a:buAutoNum type="arabicPeriod"/>
            </a:pPr>
            <a:r>
              <a:rPr lang="en-GB" sz="1100" dirty="0"/>
              <a:t>The high temperature causes the protein chains to unravel changing the shape of the active site.</a:t>
            </a:r>
          </a:p>
          <a:p>
            <a:pPr marL="342900" lvl="0" indent="-342900" algn="just">
              <a:buFont typeface="+mj-lt"/>
              <a:buAutoNum type="arabicPeriod"/>
            </a:pPr>
            <a:r>
              <a:rPr lang="en-GB" sz="1100" dirty="0"/>
              <a:t>The forces holding the protein chains in position are affected by pH.  A change in pH can change the shape of the active site.</a:t>
            </a:r>
          </a:p>
          <a:p>
            <a:pPr marL="342900" lvl="0" indent="-342900" algn="just">
              <a:buFont typeface="+mj-lt"/>
              <a:buAutoNum type="arabicPeriod"/>
            </a:pPr>
            <a:r>
              <a:rPr lang="en-GB" sz="1100" dirty="0"/>
              <a:t>Salivary glands, small intestine and pancreas.</a:t>
            </a:r>
          </a:p>
          <a:p>
            <a:pPr marL="342900" lvl="0" indent="-342900" algn="just">
              <a:buFont typeface="+mj-lt"/>
              <a:buAutoNum type="arabicPeriod"/>
            </a:pPr>
            <a:r>
              <a:rPr lang="en-GB" sz="1100" dirty="0"/>
              <a:t>Break down starch into glucose.</a:t>
            </a:r>
          </a:p>
          <a:p>
            <a:pPr marL="342900" lvl="0" indent="-342900" algn="just">
              <a:buFont typeface="+mj-lt"/>
              <a:buAutoNum type="arabicPeriod"/>
            </a:pPr>
            <a:r>
              <a:rPr lang="en-GB" sz="1100" dirty="0"/>
              <a:t>Stomach, small intestine and pancreas.</a:t>
            </a:r>
          </a:p>
          <a:p>
            <a:pPr marL="342900" lvl="0" indent="-342900" algn="just">
              <a:buFont typeface="+mj-lt"/>
              <a:buAutoNum type="arabicPeriod"/>
            </a:pPr>
            <a:r>
              <a:rPr lang="en-GB" sz="1100" dirty="0"/>
              <a:t>Break down proteins into amino acids.</a:t>
            </a:r>
          </a:p>
          <a:p>
            <a:pPr marL="342900" lvl="0" indent="-342900" algn="just">
              <a:buFont typeface="+mj-lt"/>
              <a:buAutoNum type="arabicPeriod"/>
            </a:pPr>
            <a:r>
              <a:rPr lang="en-GB" sz="1100" dirty="0"/>
              <a:t>Pancreas and small intestine.</a:t>
            </a:r>
          </a:p>
          <a:p>
            <a:pPr marL="342900" lvl="0" indent="-342900" algn="just">
              <a:buFont typeface="+mj-lt"/>
              <a:buAutoNum type="arabicPeriod"/>
            </a:pPr>
            <a:r>
              <a:rPr lang="en-GB" sz="1100" dirty="0"/>
              <a:t>Break down lipids into fatty acids and glycerol.</a:t>
            </a:r>
          </a:p>
          <a:p>
            <a:pPr marL="342900" lvl="0" indent="-342900" algn="just">
              <a:buFont typeface="+mj-lt"/>
              <a:buAutoNum type="arabicPeriod"/>
            </a:pPr>
            <a:r>
              <a:rPr lang="en-GB" sz="1100" dirty="0"/>
              <a:t>Convert food into small soluble molecules that can be absorbed into the bloodstream.</a:t>
            </a:r>
          </a:p>
          <a:p>
            <a:pPr marL="342900" lvl="0" indent="-342900" algn="just">
              <a:buFont typeface="+mj-lt"/>
              <a:buAutoNum type="arabicPeriod"/>
            </a:pPr>
            <a:r>
              <a:rPr lang="en-GB" sz="1100" dirty="0"/>
              <a:t>Build new carbohydrates, lipids and proteins.  Some glucose is used in respiration.</a:t>
            </a:r>
          </a:p>
          <a:p>
            <a:pPr marL="342900" lvl="0" indent="-342900" algn="just">
              <a:buFont typeface="+mj-lt"/>
              <a:buAutoNum type="arabicPeriod"/>
            </a:pPr>
            <a:r>
              <a:rPr lang="en-GB" sz="1100" dirty="0"/>
              <a:t>Mouth and small intestine.</a:t>
            </a:r>
          </a:p>
          <a:p>
            <a:pPr marL="342900" lvl="0" indent="-342900" algn="just">
              <a:buFont typeface="+mj-lt"/>
              <a:buAutoNum type="arabicPeriod"/>
            </a:pPr>
            <a:r>
              <a:rPr lang="en-GB" sz="1100" dirty="0"/>
              <a:t>Stomach and small intestine.</a:t>
            </a:r>
          </a:p>
          <a:p>
            <a:pPr marL="342900" lvl="0" indent="-342900" algn="just">
              <a:buFont typeface="+mj-lt"/>
              <a:buAutoNum type="arabicPeriod"/>
            </a:pPr>
            <a:r>
              <a:rPr lang="en-GB" sz="1100" dirty="0"/>
              <a:t>Small intestine</a:t>
            </a:r>
          </a:p>
          <a:p>
            <a:pPr marL="342900" lvl="0" indent="-342900" algn="just">
              <a:buFont typeface="+mj-lt"/>
              <a:buAutoNum type="arabicPeriod"/>
            </a:pPr>
            <a:r>
              <a:rPr lang="en-GB" sz="1100" dirty="0"/>
              <a:t>The stomach doesn’t produce amylase and the conditions in the stomach are too acidic for the amylase to work.</a:t>
            </a:r>
          </a:p>
          <a:p>
            <a:pPr marL="342900" lvl="0" indent="-342900" algn="just">
              <a:buFont typeface="+mj-lt"/>
              <a:buAutoNum type="arabicPeriod"/>
            </a:pPr>
            <a:r>
              <a:rPr lang="en-GB" sz="1100" dirty="0"/>
              <a:t>The teeth break down the food and the saliva contains amylase.</a:t>
            </a:r>
          </a:p>
          <a:p>
            <a:pPr marL="342900" lvl="0" indent="-342900" algn="just">
              <a:buFont typeface="+mj-lt"/>
              <a:buAutoNum type="arabicPeriod"/>
            </a:pPr>
            <a:r>
              <a:rPr lang="en-GB" sz="1100" dirty="0"/>
              <a:t>Liver</a:t>
            </a:r>
          </a:p>
          <a:p>
            <a:pPr marL="342900" lvl="0" indent="-342900" algn="just">
              <a:buFont typeface="+mj-lt"/>
              <a:buAutoNum type="arabicPeriod"/>
            </a:pPr>
            <a:r>
              <a:rPr lang="en-GB" sz="1100" dirty="0"/>
              <a:t>Gall Bladder</a:t>
            </a:r>
          </a:p>
          <a:p>
            <a:pPr marL="342900" lvl="0" indent="-342900" algn="just">
              <a:buFont typeface="+mj-lt"/>
              <a:buAutoNum type="arabicPeriod"/>
            </a:pPr>
            <a:r>
              <a:rPr lang="en-GB" sz="1100" dirty="0"/>
              <a:t>It is alkaline to neutralise hydrochloric acid from the stomach.  It also emulsifies fat to form small droplets which increases the surface area.  This increases the breakdown of fat by lipase.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is the function of the digestive system?</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enzymes?</a:t>
            </a:r>
          </a:p>
          <a:p>
            <a:pPr marL="228600" indent="-228600" algn="just">
              <a:buFont typeface="+mj-lt"/>
              <a:buAutoNum type="arabicPeriod"/>
            </a:pPr>
            <a:endParaRPr lang="en-GB" sz="1100" dirty="0"/>
          </a:p>
          <a:p>
            <a:pPr marL="228600" lvl="0" indent="-228600" algn="just">
              <a:buFont typeface="+mj-lt"/>
              <a:buAutoNum type="arabicPeriod"/>
            </a:pPr>
            <a:r>
              <a:rPr lang="en-GB" sz="1100" dirty="0"/>
              <a:t>How do enzymes work?</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effect does temperature have on enzyme activity?</a:t>
            </a:r>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lvl="0" indent="-228600" algn="just">
              <a:buFont typeface="+mj-lt"/>
              <a:buAutoNum type="arabicPeriod"/>
            </a:pPr>
            <a:r>
              <a:rPr lang="en-GB" sz="1100" dirty="0"/>
              <a:t>How are enzymes are denatured by temperature?</a:t>
            </a:r>
          </a:p>
          <a:p>
            <a:pPr marL="228600" lvl="0" indent="-228600" algn="just">
              <a:buFont typeface="+mj-lt"/>
              <a:buAutoNum type="arabicPeriod"/>
            </a:pPr>
            <a:r>
              <a:rPr lang="en-GB" sz="1100" dirty="0"/>
              <a:t>Why do enzymes have an optimum pH?</a:t>
            </a:r>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lvl="0" indent="-228600" algn="just">
              <a:buFont typeface="+mj-lt"/>
              <a:buAutoNum type="arabicPeriod"/>
            </a:pPr>
            <a:r>
              <a:rPr lang="en-GB" sz="1100" dirty="0"/>
              <a:t>Where is amylase made in the body?</a:t>
            </a:r>
          </a:p>
          <a:p>
            <a:pPr marL="228600" lvl="0" indent="-228600" algn="just">
              <a:buFont typeface="+mj-lt"/>
              <a:buAutoNum type="arabicPeriod"/>
            </a:pPr>
            <a:r>
              <a:rPr lang="en-GB" sz="1100" dirty="0"/>
              <a:t>What is the function of amylase?</a:t>
            </a:r>
          </a:p>
          <a:p>
            <a:pPr marL="228600" lvl="0" indent="-228600" algn="just">
              <a:buFont typeface="+mj-lt"/>
              <a:buAutoNum type="arabicPeriod"/>
            </a:pPr>
            <a:r>
              <a:rPr lang="en-GB" sz="1100" dirty="0"/>
              <a:t>Where is protease made in the body?</a:t>
            </a:r>
          </a:p>
          <a:p>
            <a:pPr marL="228600" lvl="0" indent="-228600" algn="just">
              <a:buFont typeface="+mj-lt"/>
              <a:buAutoNum type="arabicPeriod"/>
            </a:pPr>
            <a:r>
              <a:rPr lang="en-GB" sz="1100" dirty="0"/>
              <a:t>What is the function of protease?</a:t>
            </a:r>
          </a:p>
          <a:p>
            <a:pPr marL="228600" lvl="0" indent="-228600" algn="just">
              <a:buFont typeface="+mj-lt"/>
              <a:buAutoNum type="arabicPeriod"/>
            </a:pPr>
            <a:r>
              <a:rPr lang="en-GB" sz="1100" dirty="0"/>
              <a:t>Where is lipase made in the body?</a:t>
            </a:r>
          </a:p>
          <a:p>
            <a:pPr marL="228600" lvl="0" indent="-228600" algn="just">
              <a:buFont typeface="+mj-lt"/>
              <a:buAutoNum type="arabicPeriod"/>
            </a:pPr>
            <a:r>
              <a:rPr lang="en-GB" sz="1100" dirty="0"/>
              <a:t>What is the function of lipase?</a:t>
            </a:r>
          </a:p>
          <a:p>
            <a:pPr marL="228600" lvl="0" indent="-228600" algn="just">
              <a:buFont typeface="+mj-lt"/>
              <a:buAutoNum type="arabicPeriod"/>
            </a:pPr>
            <a:r>
              <a:rPr lang="en-GB" sz="1100" dirty="0"/>
              <a:t>What is the function of digestive enzymes?</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are the products of digestion used for?</a:t>
            </a:r>
          </a:p>
          <a:p>
            <a:pPr marL="228600" indent="-228600" algn="just">
              <a:buFont typeface="+mj-lt"/>
              <a:buAutoNum type="arabicPeriod"/>
            </a:pPr>
            <a:endParaRPr lang="en-GB" sz="1100" dirty="0"/>
          </a:p>
          <a:p>
            <a:pPr marL="228600" lvl="0" indent="-228600" algn="just">
              <a:buFont typeface="+mj-lt"/>
              <a:buAutoNum type="arabicPeriod"/>
            </a:pPr>
            <a:r>
              <a:rPr lang="en-GB" sz="1100" dirty="0"/>
              <a:t>Where is starch digested in the body?</a:t>
            </a:r>
          </a:p>
          <a:p>
            <a:pPr marL="228600" lvl="0" indent="-228600" algn="just">
              <a:buFont typeface="+mj-lt"/>
              <a:buAutoNum type="arabicPeriod"/>
            </a:pPr>
            <a:r>
              <a:rPr lang="en-GB" sz="1100" dirty="0"/>
              <a:t>Where is protein digested in the body?</a:t>
            </a:r>
          </a:p>
          <a:p>
            <a:pPr marL="228600" lvl="0" indent="-228600" algn="just">
              <a:buFont typeface="+mj-lt"/>
              <a:buAutoNum type="arabicPeriod"/>
            </a:pPr>
            <a:r>
              <a:rPr lang="en-GB" sz="1100" dirty="0"/>
              <a:t>Where are fats digested in the body?</a:t>
            </a:r>
          </a:p>
          <a:p>
            <a:pPr marL="228600" lvl="0" indent="-228600" algn="just">
              <a:buFont typeface="+mj-lt"/>
              <a:buAutoNum type="arabicPeriod"/>
            </a:pPr>
            <a:r>
              <a:rPr lang="en-GB" sz="1100" dirty="0"/>
              <a:t>Why is starch not digested in the stomach?</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How can the mouth break down starchy foods?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Where is bile made?</a:t>
            </a:r>
          </a:p>
          <a:p>
            <a:pPr marL="228600" lvl="0" indent="-228600" algn="just">
              <a:buFont typeface="+mj-lt"/>
              <a:buAutoNum type="arabicPeriod"/>
            </a:pPr>
            <a:r>
              <a:rPr lang="en-GB" sz="1100" dirty="0"/>
              <a:t>Where is bile stored?</a:t>
            </a:r>
          </a:p>
          <a:p>
            <a:pPr marL="228600" lvl="0" indent="-228600" algn="just">
              <a:buFont typeface="+mj-lt"/>
              <a:buAutoNum type="arabicPeriod"/>
            </a:pPr>
            <a:r>
              <a:rPr lang="en-GB" sz="1100" dirty="0"/>
              <a:t>What is the function of bile?</a:t>
            </a:r>
          </a:p>
          <a:p>
            <a:endParaRPr lang="en-GB" dirty="0"/>
          </a:p>
          <a:p>
            <a:pPr marL="228600" lvl="0" indent="-228600" algn="just">
              <a:buFont typeface="+mj-lt"/>
              <a:buAutoNum type="arabicPeriod"/>
            </a:pPr>
            <a:endParaRPr lang="en-GB" sz="1100" dirty="0"/>
          </a:p>
          <a:p>
            <a:r>
              <a:rPr lang="en-GB" b="1" dirty="0"/>
              <a:t> </a:t>
            </a:r>
            <a:endParaRPr lang="en-GB" dirty="0"/>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1611"/>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B3: Digestion</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8799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342900" lvl="0" indent="-342900" algn="just">
              <a:buFont typeface="+mj-lt"/>
              <a:buAutoNum type="arabicPeriod"/>
            </a:pPr>
            <a:r>
              <a:rPr lang="en-GB" sz="1100" dirty="0"/>
              <a:t>An organ that pumps blood around the body in a double circulatory pump.</a:t>
            </a:r>
          </a:p>
          <a:p>
            <a:pPr marL="342900" lvl="0" indent="-342900" algn="just">
              <a:buFont typeface="+mj-lt"/>
              <a:buAutoNum type="arabicPeriod"/>
            </a:pPr>
            <a:r>
              <a:rPr lang="en-GB" sz="1100" dirty="0"/>
              <a:t>Blood enters the heart twice for one circuit around the body.</a:t>
            </a:r>
          </a:p>
          <a:p>
            <a:pPr marL="342900" lvl="0" indent="-342900" algn="just">
              <a:buFont typeface="+mj-lt"/>
              <a:buAutoNum type="arabicPeriod"/>
            </a:pPr>
            <a:r>
              <a:rPr lang="en-GB" sz="1100" dirty="0"/>
              <a:t>Body </a:t>
            </a:r>
            <a:r>
              <a:rPr lang="en-GB" sz="1100" dirty="0">
                <a:sym typeface="Wingdings" pitchFamily="2" charset="2"/>
              </a:rPr>
              <a:t></a:t>
            </a:r>
            <a:r>
              <a:rPr lang="en-GB" sz="1100" dirty="0"/>
              <a:t> Vena Cava </a:t>
            </a:r>
            <a:r>
              <a:rPr lang="en-GB" sz="1100" dirty="0">
                <a:sym typeface="Wingdings" pitchFamily="2" charset="2"/>
              </a:rPr>
              <a:t></a:t>
            </a:r>
            <a:r>
              <a:rPr lang="en-GB" sz="1100" dirty="0"/>
              <a:t> Right Atrium </a:t>
            </a:r>
            <a:r>
              <a:rPr lang="en-GB" sz="1100" dirty="0">
                <a:sym typeface="Wingdings" pitchFamily="2" charset="2"/>
              </a:rPr>
              <a:t></a:t>
            </a:r>
            <a:r>
              <a:rPr lang="en-GB" sz="1100" dirty="0"/>
              <a:t> Right Ventricle </a:t>
            </a:r>
            <a:r>
              <a:rPr lang="en-GB" sz="1100" dirty="0">
                <a:sym typeface="Wingdings" pitchFamily="2" charset="2"/>
              </a:rPr>
              <a:t></a:t>
            </a:r>
            <a:r>
              <a:rPr lang="en-GB" sz="1100" dirty="0"/>
              <a:t> Pulmonary Artery </a:t>
            </a:r>
            <a:r>
              <a:rPr lang="en-GB" sz="1100" dirty="0">
                <a:sym typeface="Wingdings" pitchFamily="2" charset="2"/>
              </a:rPr>
              <a:t></a:t>
            </a:r>
            <a:r>
              <a:rPr lang="en-GB" sz="1100" dirty="0"/>
              <a:t> Lungs </a:t>
            </a:r>
            <a:r>
              <a:rPr lang="en-GB" sz="1100" dirty="0">
                <a:sym typeface="Wingdings" pitchFamily="2" charset="2"/>
              </a:rPr>
              <a:t></a:t>
            </a:r>
            <a:r>
              <a:rPr lang="en-GB" sz="1100" dirty="0"/>
              <a:t> Pulmonary Vein </a:t>
            </a:r>
            <a:r>
              <a:rPr lang="en-GB" sz="1100" dirty="0">
                <a:sym typeface="Wingdings" pitchFamily="2" charset="2"/>
              </a:rPr>
              <a:t></a:t>
            </a:r>
            <a:r>
              <a:rPr lang="en-GB" sz="1100" dirty="0"/>
              <a:t> Left Atrium </a:t>
            </a:r>
            <a:r>
              <a:rPr lang="en-GB" sz="1100" dirty="0">
                <a:sym typeface="Wingdings" pitchFamily="2" charset="2"/>
              </a:rPr>
              <a:t></a:t>
            </a:r>
            <a:r>
              <a:rPr lang="en-GB" sz="1100" dirty="0"/>
              <a:t> Left Ventricle </a:t>
            </a:r>
            <a:r>
              <a:rPr lang="en-GB" sz="1100" dirty="0">
                <a:sym typeface="Wingdings" pitchFamily="2" charset="2"/>
              </a:rPr>
              <a:t></a:t>
            </a:r>
            <a:r>
              <a:rPr lang="en-GB" sz="1100" dirty="0"/>
              <a:t> Aorta </a:t>
            </a:r>
            <a:r>
              <a:rPr lang="en-GB" sz="1100" dirty="0">
                <a:sym typeface="Wingdings" pitchFamily="2" charset="2"/>
              </a:rPr>
              <a:t></a:t>
            </a:r>
            <a:r>
              <a:rPr lang="en-GB" sz="1100" dirty="0"/>
              <a:t> Body</a:t>
            </a:r>
          </a:p>
          <a:p>
            <a:pPr marL="342900" lvl="0" indent="-342900" algn="just">
              <a:buFont typeface="+mj-lt"/>
              <a:buAutoNum type="arabicPeriod"/>
            </a:pPr>
            <a:r>
              <a:rPr lang="en-GB" sz="1100" dirty="0"/>
              <a:t>Pumps blood to the lungs where gas exchange takes place.</a:t>
            </a:r>
          </a:p>
          <a:p>
            <a:pPr marL="342900" lvl="0" indent="-342900" algn="just">
              <a:buFont typeface="+mj-lt"/>
              <a:buAutoNum type="arabicPeriod"/>
            </a:pPr>
            <a:r>
              <a:rPr lang="en-GB" sz="1100" dirty="0"/>
              <a:t>Pumps blood around the rest of the body.</a:t>
            </a:r>
          </a:p>
          <a:p>
            <a:pPr marL="342900" lvl="0" indent="-342900" algn="just">
              <a:buFont typeface="+mj-lt"/>
              <a:buAutoNum type="arabicPeriod"/>
            </a:pPr>
            <a:r>
              <a:rPr lang="en-GB" sz="1100" dirty="0"/>
              <a:t>Transport oxygenated blood under high pressure away from the left ventricle of the heart.</a:t>
            </a:r>
          </a:p>
          <a:p>
            <a:pPr marL="342900" lvl="0" indent="-342900" algn="just">
              <a:buFont typeface="+mj-lt"/>
              <a:buAutoNum type="arabicPeriod"/>
            </a:pPr>
            <a:r>
              <a:rPr lang="en-GB" sz="1100" dirty="0"/>
              <a:t>Return deoxygenated blood from the body to the right atrium of the heart.</a:t>
            </a:r>
          </a:p>
          <a:p>
            <a:pPr marL="342900" lvl="0" indent="-342900" algn="just">
              <a:buFont typeface="+mj-lt"/>
              <a:buAutoNum type="arabicPeriod"/>
            </a:pPr>
            <a:r>
              <a:rPr lang="en-GB" sz="1100" dirty="0"/>
              <a:t>Transport deoxygenated blood from the heart to the lungs.</a:t>
            </a:r>
          </a:p>
          <a:p>
            <a:pPr marL="342900" lvl="0" indent="-342900" algn="just">
              <a:buFont typeface="+mj-lt"/>
              <a:buAutoNum type="arabicPeriod"/>
            </a:pPr>
            <a:r>
              <a:rPr lang="en-GB" sz="1100" dirty="0"/>
              <a:t>Transport oxygenated blood from the lungs to the heart.</a:t>
            </a:r>
          </a:p>
          <a:p>
            <a:pPr marL="342900" lvl="0" indent="-342900" algn="just">
              <a:buFont typeface="+mj-lt"/>
              <a:buAutoNum type="arabicPeriod"/>
            </a:pPr>
            <a:r>
              <a:rPr lang="en-GB" sz="1100" dirty="0"/>
              <a:t>Group of cells known as a pacemaker.</a:t>
            </a:r>
          </a:p>
          <a:p>
            <a:pPr marL="342900" lvl="0" indent="-342900" algn="just">
              <a:buFont typeface="+mj-lt"/>
              <a:buAutoNum type="arabicPeriod"/>
            </a:pPr>
            <a:r>
              <a:rPr lang="en-GB" sz="1100" dirty="0"/>
              <a:t>Right atrium.</a:t>
            </a:r>
          </a:p>
          <a:p>
            <a:pPr marL="342900" lvl="0" indent="-342900" algn="just">
              <a:buFont typeface="+mj-lt"/>
              <a:buAutoNum type="arabicPeriod"/>
            </a:pPr>
            <a:r>
              <a:rPr lang="en-GB" sz="1100" dirty="0"/>
              <a:t>Electrical devices used to correct irregularities in the heart rate.</a:t>
            </a:r>
          </a:p>
          <a:p>
            <a:pPr marL="342900" lvl="0" indent="-342900" algn="just">
              <a:buFont typeface="+mj-lt"/>
              <a:buAutoNum type="arabicPeriod"/>
            </a:pPr>
            <a:r>
              <a:rPr lang="en-GB" sz="1100" dirty="0"/>
              <a:t>Transport oxygenated blood under high pressure from the heart to the body.</a:t>
            </a:r>
          </a:p>
          <a:p>
            <a:pPr marL="342900" lvl="0" indent="-342900" algn="just">
              <a:buFont typeface="+mj-lt"/>
              <a:buAutoNum type="arabicPeriod"/>
            </a:pPr>
            <a:r>
              <a:rPr lang="en-GB" sz="1100" dirty="0"/>
              <a:t>Narrow lumen, thick elastic walls to withstand pressure.</a:t>
            </a:r>
          </a:p>
          <a:p>
            <a:pPr marL="342900" lvl="0" indent="-342900" algn="just">
              <a:buFont typeface="+mj-lt"/>
              <a:buAutoNum type="arabicPeriod"/>
            </a:pPr>
            <a:r>
              <a:rPr lang="en-GB" sz="1100" dirty="0"/>
              <a:t>Transport blood to cells.</a:t>
            </a:r>
          </a:p>
          <a:p>
            <a:pPr marL="342900" lvl="0" indent="-342900" algn="just">
              <a:buFont typeface="+mj-lt"/>
              <a:buAutoNum type="arabicPeriod"/>
            </a:pPr>
            <a:r>
              <a:rPr lang="en-GB" sz="1100" dirty="0"/>
              <a:t>Narrow so that blood cells pass through them one by one and have thin walls for a short diffusion pathway.</a:t>
            </a:r>
          </a:p>
          <a:p>
            <a:pPr marL="342900" lvl="0" indent="-342900" algn="just">
              <a:buFont typeface="+mj-lt"/>
              <a:buAutoNum type="arabicPeriod"/>
            </a:pPr>
            <a:r>
              <a:rPr lang="en-GB" sz="1100" dirty="0"/>
              <a:t>Transport deoxygenated blood under high pressure from the body to the heart.</a:t>
            </a:r>
          </a:p>
          <a:p>
            <a:pPr marL="342900" lvl="0" indent="-342900" algn="just">
              <a:buFont typeface="+mj-lt"/>
              <a:buAutoNum type="arabicPeriod"/>
            </a:pPr>
            <a:r>
              <a:rPr lang="en-GB" sz="1100" dirty="0"/>
              <a:t>Thin walls and large lumen due to low pressure.  They have valves to prevent backflow.</a:t>
            </a:r>
          </a:p>
          <a:p>
            <a:pPr marL="342900" lvl="0" indent="-342900" algn="just">
              <a:buFont typeface="+mj-lt"/>
              <a:buAutoNum type="arabicPeriod"/>
            </a:pPr>
            <a:r>
              <a:rPr lang="en-GB" sz="1100" dirty="0"/>
              <a:t>Rate of Blood Flow = Volume of Blood / Number of Minutes</a:t>
            </a:r>
          </a:p>
          <a:p>
            <a:pPr marL="342900" lvl="0" indent="-342900" algn="just">
              <a:buFont typeface="+mj-lt"/>
              <a:buAutoNum type="arabicPeriod"/>
            </a:pPr>
            <a:r>
              <a:rPr lang="en-GB" sz="1100" dirty="0"/>
              <a:t>A tissue made up of plasma in which red blood cells, white blood cells and platelets are suspended.</a:t>
            </a:r>
          </a:p>
          <a:p>
            <a:pPr marL="342900" lvl="0" indent="-342900" algn="just">
              <a:buFont typeface="+mj-lt"/>
              <a:buAutoNum type="arabicPeriod"/>
            </a:pPr>
            <a:r>
              <a:rPr lang="en-GB" sz="1100" dirty="0"/>
              <a:t>Plasma, red blood cells, white blood cells and platelets.</a:t>
            </a:r>
          </a:p>
          <a:p>
            <a:pPr marL="342900" lvl="0" indent="-342900" algn="just">
              <a:buFont typeface="+mj-lt"/>
              <a:buAutoNum type="arabicPeriod"/>
            </a:pPr>
            <a:r>
              <a:rPr lang="en-GB" sz="1100" dirty="0"/>
              <a:t>Transport blood cells and different substances such as hormones around the body.</a:t>
            </a:r>
          </a:p>
          <a:p>
            <a:pPr marL="342900" lvl="0" indent="-342900" algn="just">
              <a:buFont typeface="+mj-lt"/>
              <a:buAutoNum type="arabicPeriod"/>
            </a:pPr>
            <a:r>
              <a:rPr lang="en-GB" sz="1100" dirty="0"/>
              <a:t>Carbon dioxide, urea, hormones, products of digestion.</a:t>
            </a:r>
          </a:p>
          <a:p>
            <a:pPr marL="342900" lvl="0" indent="-342900" algn="just">
              <a:buFont typeface="+mj-lt"/>
              <a:buAutoNum type="arabicPeriod"/>
            </a:pPr>
            <a:r>
              <a:rPr lang="en-GB" sz="1100" dirty="0"/>
              <a:t>Transport oxygen around the body.</a:t>
            </a:r>
          </a:p>
          <a:p>
            <a:pPr marL="342900" lvl="0" indent="-342900" algn="just">
              <a:buFont typeface="+mj-lt"/>
              <a:buAutoNum type="arabicPeriod"/>
            </a:pPr>
            <a:r>
              <a:rPr lang="en-GB" sz="1100" dirty="0"/>
              <a:t>Defend the body from infection.</a:t>
            </a:r>
          </a:p>
          <a:p>
            <a:pPr marL="342900" lvl="0" indent="-342900" algn="just">
              <a:buFont typeface="+mj-lt"/>
              <a:buAutoNum type="arabicPeriod"/>
            </a:pPr>
            <a:r>
              <a:rPr lang="en-GB" sz="1100" dirty="0"/>
              <a:t>Phagocytosis, produce antibodies, produce antitoxins.</a:t>
            </a:r>
          </a:p>
          <a:p>
            <a:pPr marL="342900" lvl="0" indent="-342900" algn="just">
              <a:buFont typeface="+mj-lt"/>
              <a:buAutoNum type="arabicPeriod"/>
            </a:pPr>
            <a:r>
              <a:rPr lang="en-GB" sz="1100" dirty="0"/>
              <a:t>Clot blood.</a:t>
            </a:r>
          </a:p>
          <a:p>
            <a:pPr marL="342900" lvl="0" indent="-342900" algn="just">
              <a:buFont typeface="+mj-lt"/>
              <a:buAutoNum type="arabicPeriod"/>
            </a:pPr>
            <a:r>
              <a:rPr lang="en-GB" sz="1100" dirty="0"/>
              <a:t>Small fragments of cells without a nucleus.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is the heart?</a:t>
            </a:r>
          </a:p>
          <a:p>
            <a:pPr marL="228600" indent="-228600" algn="just">
              <a:buFont typeface="+mj-lt"/>
              <a:buAutoNum type="arabicPeriod"/>
            </a:pPr>
            <a:endParaRPr lang="en-GB" sz="1100" dirty="0"/>
          </a:p>
          <a:p>
            <a:pPr marL="228600" lvl="0" indent="-228600" algn="just">
              <a:buFont typeface="+mj-lt"/>
              <a:buAutoNum type="arabicPeriod"/>
            </a:pPr>
            <a:r>
              <a:rPr lang="en-GB" sz="1100" dirty="0"/>
              <a:t>Why is the heart known as a double pump?</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is the route of a blood cell through the heart?</a:t>
            </a:r>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lvl="0" indent="-228600" algn="just">
              <a:buFont typeface="+mj-lt"/>
              <a:buAutoNum type="arabicPeriod"/>
            </a:pPr>
            <a:r>
              <a:rPr lang="en-GB" sz="1100" dirty="0"/>
              <a:t>What is the function of the right ventricle?</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is the function of the left ventricle?</a:t>
            </a:r>
          </a:p>
          <a:p>
            <a:pPr marL="228600" lvl="0" indent="-228600" algn="just">
              <a:buFont typeface="+mj-lt"/>
              <a:buAutoNum type="arabicPeriod"/>
            </a:pPr>
            <a:r>
              <a:rPr lang="en-GB" sz="1100" dirty="0"/>
              <a:t>What is the function of the aorta?</a:t>
            </a:r>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lvl="0" indent="-228600" algn="just">
              <a:buFont typeface="+mj-lt"/>
              <a:buAutoNum type="arabicPeriod"/>
            </a:pPr>
            <a:r>
              <a:rPr lang="en-GB" sz="1100" dirty="0"/>
              <a:t>What is the function of the vena cava?</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is the function of the pulmonary artery?</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function of the pulmonary vein?</a:t>
            </a:r>
          </a:p>
          <a:p>
            <a:pPr marL="228600" indent="-228600" algn="just">
              <a:buFont typeface="+mj-lt"/>
              <a:buAutoNum type="arabicPeriod"/>
            </a:pPr>
            <a:endParaRPr lang="en-GB" sz="1100" dirty="0"/>
          </a:p>
          <a:p>
            <a:pPr marL="228600" lvl="0" indent="-228600" algn="just">
              <a:buFont typeface="+mj-lt"/>
              <a:buAutoNum type="arabicPeriod"/>
            </a:pPr>
            <a:r>
              <a:rPr lang="en-GB" sz="1100" dirty="0"/>
              <a:t>How is resting heart rate controlled?</a:t>
            </a:r>
          </a:p>
          <a:p>
            <a:pPr marL="228600" lvl="0" indent="-228600" algn="just">
              <a:buFont typeface="+mj-lt"/>
              <a:buAutoNum type="arabicPeriod"/>
            </a:pPr>
            <a:r>
              <a:rPr lang="en-GB" sz="1100" dirty="0"/>
              <a:t>Where is the natural pacemaker found?</a:t>
            </a:r>
          </a:p>
          <a:p>
            <a:pPr marL="228600" lvl="0" indent="-228600" algn="just">
              <a:buFont typeface="+mj-lt"/>
              <a:buAutoNum type="arabicPeriod"/>
            </a:pPr>
            <a:r>
              <a:rPr lang="en-GB" sz="1100" dirty="0"/>
              <a:t>What are artificial pacemakers?</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is the function of the arteries?</a:t>
            </a:r>
          </a:p>
          <a:p>
            <a:pPr marL="228600" indent="-228600" algn="just">
              <a:buFont typeface="+mj-lt"/>
              <a:buAutoNum type="arabicPeriod"/>
            </a:pPr>
            <a:endParaRPr lang="en-GB" sz="1100" dirty="0"/>
          </a:p>
          <a:p>
            <a:pPr marL="228600" lvl="0" indent="-228600" algn="just">
              <a:buFont typeface="+mj-lt"/>
              <a:buAutoNum type="arabicPeriod"/>
            </a:pPr>
            <a:r>
              <a:rPr lang="en-GB" sz="1100" dirty="0"/>
              <a:t>How are the arteries adapted for the function?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function of capillaries?</a:t>
            </a:r>
          </a:p>
          <a:p>
            <a:pPr marL="228600" lvl="0" indent="-228600" algn="just">
              <a:buFont typeface="+mj-lt"/>
              <a:buAutoNum type="arabicPeriod"/>
            </a:pPr>
            <a:r>
              <a:rPr lang="en-GB" sz="1100" dirty="0"/>
              <a:t>How are capillaries adapted for their function?</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function of veins?</a:t>
            </a:r>
          </a:p>
          <a:p>
            <a:pPr marL="228600" indent="-228600" algn="just">
              <a:buFont typeface="+mj-lt"/>
              <a:buAutoNum type="arabicPeriod"/>
            </a:pPr>
            <a:endParaRPr lang="en-GB" sz="1100" dirty="0"/>
          </a:p>
          <a:p>
            <a:pPr marL="228600" lvl="0" indent="-228600" algn="just">
              <a:buFont typeface="+mj-lt"/>
              <a:buAutoNum type="arabicPeriod"/>
            </a:pPr>
            <a:r>
              <a:rPr lang="en-GB" sz="1100" dirty="0"/>
              <a:t>How are the veins adapted for their function?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How can we calculate rate of blood flow?</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is blood?</a:t>
            </a:r>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lvl="0" indent="-228600" algn="just">
              <a:buFont typeface="+mj-lt"/>
              <a:buAutoNum type="arabicPeriod"/>
            </a:pPr>
            <a:r>
              <a:rPr lang="en-GB" sz="1100" dirty="0"/>
              <a:t>What are the components of blood?</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is the function of plasma?</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is transported in blood plasma?</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is the function of red blood cells?</a:t>
            </a:r>
          </a:p>
          <a:p>
            <a:pPr marL="228600" lvl="0" indent="-228600" algn="just">
              <a:buFont typeface="+mj-lt"/>
              <a:buAutoNum type="arabicPeriod"/>
            </a:pPr>
            <a:r>
              <a:rPr lang="en-GB" sz="1100" dirty="0"/>
              <a:t>What is the function of white blood cells?</a:t>
            </a:r>
          </a:p>
          <a:p>
            <a:pPr marL="228600" lvl="0" indent="-228600" algn="just">
              <a:buFont typeface="+mj-lt"/>
              <a:buAutoNum type="arabicPeriod"/>
            </a:pPr>
            <a:r>
              <a:rPr lang="en-GB" sz="1100" dirty="0"/>
              <a:t>How do WBC defend from infection?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function of platelets?</a:t>
            </a:r>
          </a:p>
          <a:p>
            <a:pPr marL="228600" lvl="0" indent="-228600" algn="just">
              <a:buFont typeface="+mj-lt"/>
              <a:buAutoNum type="arabicPeriod"/>
            </a:pPr>
            <a:r>
              <a:rPr lang="en-GB" sz="1100" dirty="0"/>
              <a:t>What are platelets?</a:t>
            </a:r>
          </a:p>
          <a:p>
            <a:r>
              <a:rPr lang="en-GB" b="1" dirty="0"/>
              <a:t> </a:t>
            </a:r>
            <a:endParaRPr lang="en-GB" dirty="0"/>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64257"/>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B4: Organisation: Heart</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656D92A-DC1D-BC4B-9724-3880E8271721}"/>
              </a:ext>
            </a:extLst>
          </p:cNvPr>
          <p:cNvSpPr/>
          <p:nvPr/>
        </p:nvSpPr>
        <p:spPr>
          <a:xfrm>
            <a:off x="401699" y="393968"/>
            <a:ext cx="1154483" cy="369332"/>
          </a:xfrm>
          <a:prstGeom prst="rect">
            <a:avLst/>
          </a:prstGeom>
        </p:spPr>
        <p:txBody>
          <a:bodyPr wrap="none">
            <a:spAutoFit/>
          </a:bodyPr>
          <a:lstStyle/>
          <a:p>
            <a:r>
              <a:rPr lang="en-US" b="1" dirty="0">
                <a:latin typeface="Calibri" panose="020F0502020204030204" pitchFamily="34" charset="0"/>
                <a:cs typeface="Times New Roman" panose="02020603050405020304" pitchFamily="18" charset="0"/>
              </a:rPr>
              <a:t>and Blood</a:t>
            </a:r>
            <a:endParaRPr lang="en-US" dirty="0"/>
          </a:p>
        </p:txBody>
      </p:sp>
    </p:spTree>
    <p:extLst>
      <p:ext uri="{BB962C8B-B14F-4D97-AF65-F5344CB8AC3E}">
        <p14:creationId xmlns:p14="http://schemas.microsoft.com/office/powerpoint/2010/main" val="35332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buFont typeface="+mj-lt"/>
              <a:buAutoNum type="arabicPeriod"/>
            </a:pPr>
            <a:r>
              <a:rPr lang="en-GB" sz="1100" dirty="0"/>
              <a:t>A disease caused by a pathogen that can be spread from one person to another.</a:t>
            </a:r>
          </a:p>
          <a:p>
            <a:pPr marL="228600" lvl="0" indent="-228600">
              <a:buFont typeface="+mj-lt"/>
              <a:buAutoNum type="arabicPeriod"/>
            </a:pPr>
            <a:r>
              <a:rPr lang="en-GB" sz="1100" dirty="0"/>
              <a:t>A disease that cannot be passed from one person to another.</a:t>
            </a:r>
          </a:p>
          <a:p>
            <a:pPr marL="228600" lvl="0" indent="-228600">
              <a:buFont typeface="+mj-lt"/>
              <a:buAutoNum type="arabicPeriod"/>
            </a:pPr>
            <a:r>
              <a:rPr lang="en-GB" sz="1100" dirty="0"/>
              <a:t>Microorganisms that cause infectious disease.</a:t>
            </a:r>
          </a:p>
          <a:p>
            <a:pPr marL="228600" lvl="0" indent="-228600">
              <a:buFont typeface="+mj-lt"/>
              <a:buAutoNum type="arabicPeriod"/>
            </a:pPr>
            <a:r>
              <a:rPr lang="en-GB" sz="1100" dirty="0"/>
              <a:t>Direct contact, by water or by air.</a:t>
            </a:r>
          </a:p>
          <a:p>
            <a:pPr marL="228600" lvl="0" indent="-228600">
              <a:buFont typeface="+mj-lt"/>
              <a:buAutoNum type="arabicPeriod"/>
            </a:pPr>
            <a:r>
              <a:rPr lang="en-GB" sz="1100" dirty="0"/>
              <a:t>Good hygiene such as handwashing and use of disinfectants.  By isolating infected people, by destroying the vectors that transmit the disease and by vaccination.</a:t>
            </a:r>
          </a:p>
          <a:p>
            <a:pPr marL="228600" lvl="0" indent="-228600">
              <a:buFont typeface="+mj-lt"/>
              <a:buAutoNum type="arabicPeriod"/>
            </a:pPr>
            <a:r>
              <a:rPr lang="en-GB" sz="1100" dirty="0"/>
              <a:t>The bacteria produce poisons that damage tissues and make us feel ill.</a:t>
            </a:r>
          </a:p>
          <a:p>
            <a:pPr marL="228600" lvl="0" indent="-228600">
              <a:buFont typeface="+mj-lt"/>
              <a:buAutoNum type="arabicPeriod"/>
            </a:pPr>
            <a:r>
              <a:rPr lang="en-GB" sz="1100" dirty="0"/>
              <a:t>The viruses live and reproduce inside living cells which causes cell damage.</a:t>
            </a:r>
          </a:p>
          <a:p>
            <a:pPr marL="228600" lvl="0" indent="-228600">
              <a:buFont typeface="+mj-lt"/>
              <a:buAutoNum type="arabicPeriod"/>
            </a:pPr>
            <a:r>
              <a:rPr lang="en-GB" sz="1100" dirty="0"/>
              <a:t>A viral disease that causes fever and a red skin rash. It can be fatal. It is spread by droplets in coughs and sneezes.</a:t>
            </a:r>
          </a:p>
          <a:p>
            <a:pPr marL="228600" lvl="0" indent="-228600">
              <a:buFont typeface="+mj-lt"/>
              <a:buAutoNum type="arabicPeriod"/>
            </a:pPr>
            <a:r>
              <a:rPr lang="en-GB" sz="1100" dirty="0"/>
              <a:t>A viral disease that initially causes flu-like symptoms that then attacks the body’s immune cells. It is spread by sexual contact or exchange of body fluids.</a:t>
            </a:r>
          </a:p>
          <a:p>
            <a:pPr marL="228600" lvl="0" indent="-228600">
              <a:buFont typeface="+mj-lt"/>
              <a:buAutoNum type="arabicPeriod"/>
            </a:pPr>
            <a:r>
              <a:rPr lang="en-GB" sz="1100" dirty="0"/>
              <a:t>Late stage HIV.  It occurs when the body’s immune system is so damaged it can no longer deal with infections or cancers.</a:t>
            </a:r>
          </a:p>
          <a:p>
            <a:pPr marL="228600" lvl="0" indent="-228600">
              <a:buFont typeface="+mj-lt"/>
              <a:buAutoNum type="arabicPeriod"/>
            </a:pPr>
            <a:r>
              <a:rPr lang="en-GB" sz="1100" dirty="0"/>
              <a:t>A plant pathogen that causes a discolouration of leaves which affects growth as it causes less photosynthesis.  It affects lots of plants including tomatoes.</a:t>
            </a:r>
          </a:p>
          <a:p>
            <a:pPr marL="228600" lvl="0" indent="-228600">
              <a:buFont typeface="+mj-lt"/>
              <a:buAutoNum type="arabicPeriod"/>
            </a:pPr>
            <a:r>
              <a:rPr lang="en-GB" sz="1100" dirty="0"/>
              <a:t>A bacterial disease spread in food that causes food poisoning.  It can cause fever, cramps, vomiting and diarrhoea.</a:t>
            </a:r>
          </a:p>
          <a:p>
            <a:pPr marL="228600" lvl="0" indent="-228600">
              <a:buFont typeface="+mj-lt"/>
              <a:buAutoNum type="arabicPeriod"/>
            </a:pPr>
            <a:r>
              <a:rPr lang="en-GB" sz="1100" dirty="0"/>
              <a:t>A sexually transmitted bacterial disease which can cause a thick yellow discharge as well as pain when urinating.</a:t>
            </a:r>
          </a:p>
          <a:p>
            <a:pPr marL="228600" lvl="0" indent="-228600">
              <a:buFont typeface="+mj-lt"/>
              <a:buAutoNum type="arabicPeriod"/>
            </a:pPr>
            <a:r>
              <a:rPr lang="en-GB" sz="1100" dirty="0"/>
              <a:t>A fungal disease in plants that causes purple or black spots on leaves.  It is spread by wind and water.</a:t>
            </a:r>
          </a:p>
          <a:p>
            <a:pPr marL="228600" lvl="0" indent="-228600">
              <a:buFont typeface="+mj-lt"/>
              <a:buAutoNum type="arabicPeriod"/>
            </a:pPr>
            <a:r>
              <a:rPr lang="en-GB" sz="1100" dirty="0"/>
              <a:t>Protists</a:t>
            </a:r>
          </a:p>
          <a:p>
            <a:pPr marL="228600" lvl="0" indent="-228600">
              <a:buFont typeface="+mj-lt"/>
              <a:buAutoNum type="arabicPeriod"/>
            </a:pPr>
            <a:r>
              <a:rPr lang="en-GB" sz="1100" dirty="0"/>
              <a:t>A disease caused by protists that can cause fever and death.</a:t>
            </a:r>
          </a:p>
          <a:p>
            <a:pPr marL="228600" lvl="0" indent="-228600">
              <a:buFont typeface="+mj-lt"/>
              <a:buAutoNum type="arabicPeriod"/>
            </a:pPr>
            <a:r>
              <a:rPr lang="en-GB" sz="1100" dirty="0"/>
              <a:t>Preventing the mosquito from breeding and by using mosquito nets to avoid being bitten.</a:t>
            </a:r>
          </a:p>
          <a:p>
            <a:pPr marL="228600" lvl="0" indent="-228600">
              <a:buFont typeface="+mj-lt"/>
              <a:buAutoNum type="arabicPeriod"/>
            </a:pPr>
            <a:r>
              <a:rPr lang="en-GB" sz="1100" dirty="0"/>
              <a:t>Acts as a barrier and makes antimicrobial secretions.</a:t>
            </a:r>
          </a:p>
          <a:p>
            <a:pPr marL="228600" lvl="0" indent="-228600">
              <a:buFont typeface="+mj-lt"/>
              <a:buAutoNum type="arabicPeriod"/>
            </a:pPr>
            <a:r>
              <a:rPr lang="en-GB" sz="1100" dirty="0"/>
              <a:t>Full of hairs and makes a sticky mucus.  These trap particles that may contain pathogens.</a:t>
            </a:r>
          </a:p>
          <a:p>
            <a:pPr marL="228600" lvl="0" indent="-228600">
              <a:buFont typeface="+mj-lt"/>
              <a:buAutoNum type="arabicPeriod"/>
            </a:pPr>
            <a:r>
              <a:rPr lang="en-GB" sz="1100" dirty="0"/>
              <a:t>Secrete mucus that traps pathogens.  The lining is also covered in cilia that waft the mucus to the back of the throat to be swallowed.</a:t>
            </a:r>
          </a:p>
          <a:p>
            <a:pPr marL="228600" lvl="0" indent="-228600">
              <a:buFont typeface="+mj-lt"/>
              <a:buAutoNum type="arabicPeriod"/>
            </a:pPr>
            <a:r>
              <a:rPr lang="en-GB" sz="1100" dirty="0"/>
              <a:t>The stomach produces acids that destroy microorganism.</a:t>
            </a:r>
          </a:p>
          <a:p>
            <a:pPr marL="228600" lvl="0" indent="-228600">
              <a:buFont typeface="+mj-lt"/>
              <a:buAutoNum type="arabicPeriod"/>
            </a:pPr>
            <a:r>
              <a:rPr lang="en-GB" sz="1100" dirty="0"/>
              <a:t>Phagocytosis, antibody production and antitoxin production.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buFont typeface="+mj-lt"/>
              <a:buAutoNum type="arabicPeriod"/>
            </a:pPr>
            <a:r>
              <a:rPr lang="en-GB" sz="1100" dirty="0"/>
              <a:t>What is a communicable disease?</a:t>
            </a:r>
          </a:p>
          <a:p>
            <a:pPr marL="228600" indent="-228600">
              <a:buFont typeface="+mj-lt"/>
              <a:buAutoNum type="arabicPeriod"/>
            </a:pPr>
            <a:endParaRPr lang="en-GB" sz="1100" dirty="0"/>
          </a:p>
          <a:p>
            <a:pPr marL="228600" lvl="0" indent="-228600">
              <a:buFont typeface="+mj-lt"/>
              <a:buAutoNum type="arabicPeriod"/>
            </a:pPr>
            <a:r>
              <a:rPr lang="en-GB" sz="1100" dirty="0"/>
              <a:t>What is a non-communicable disease?</a:t>
            </a:r>
          </a:p>
          <a:p>
            <a:pPr marL="228600" indent="-228600">
              <a:buFont typeface="+mj-lt"/>
              <a:buAutoNum type="arabicPeriod"/>
            </a:pPr>
            <a:endParaRPr lang="en-GB" sz="1100" dirty="0"/>
          </a:p>
          <a:p>
            <a:pPr marL="228600" lvl="0" indent="-228600">
              <a:buFont typeface="+mj-lt"/>
              <a:buAutoNum type="arabicPeriod"/>
            </a:pPr>
            <a:r>
              <a:rPr lang="en-GB" sz="1100" dirty="0"/>
              <a:t>What is a pathogen?</a:t>
            </a:r>
          </a:p>
          <a:p>
            <a:pPr marL="228600" lvl="0" indent="-228600">
              <a:buFont typeface="+mj-lt"/>
              <a:buAutoNum type="arabicPeriod"/>
            </a:pPr>
            <a:r>
              <a:rPr lang="en-GB" sz="1100" dirty="0"/>
              <a:t>How can pathogens be spread?</a:t>
            </a:r>
          </a:p>
          <a:p>
            <a:pPr marL="228600" lvl="0" indent="-228600">
              <a:buFont typeface="+mj-lt"/>
              <a:buAutoNum type="arabicPeriod"/>
            </a:pPr>
            <a:r>
              <a:rPr lang="en-GB" sz="1100" dirty="0"/>
              <a:t>How can we prevent the spread of communicable diseases?</a:t>
            </a:r>
          </a:p>
          <a:p>
            <a:pPr marL="228600" indent="-228600">
              <a:buFont typeface="+mj-lt"/>
              <a:buAutoNum type="arabicPeriod"/>
            </a:pPr>
            <a:endParaRPr lang="en-GB" sz="1100" dirty="0"/>
          </a:p>
          <a:p>
            <a:pPr marL="228600" indent="-228600">
              <a:buFont typeface="+mj-lt"/>
              <a:buAutoNum type="arabicPeriod"/>
            </a:pPr>
            <a:endParaRPr lang="en-GB" sz="1100" dirty="0"/>
          </a:p>
          <a:p>
            <a:pPr marL="228600" lvl="0" indent="-228600">
              <a:buFont typeface="+mj-lt"/>
              <a:buAutoNum type="arabicPeriod"/>
            </a:pPr>
            <a:r>
              <a:rPr lang="en-GB" sz="1100" dirty="0"/>
              <a:t>Why do bacterial infections cause us feel ill?</a:t>
            </a:r>
          </a:p>
          <a:p>
            <a:pPr marL="228600" indent="-228600">
              <a:buFont typeface="+mj-lt"/>
              <a:buAutoNum type="arabicPeriod"/>
            </a:pPr>
            <a:endParaRPr lang="en-GB" sz="1100" dirty="0"/>
          </a:p>
          <a:p>
            <a:pPr marL="228600" lvl="0" indent="-228600">
              <a:buFont typeface="+mj-lt"/>
              <a:buAutoNum type="arabicPeriod"/>
            </a:pPr>
            <a:r>
              <a:rPr lang="en-GB" sz="1100" dirty="0"/>
              <a:t>Why do viral infections cause us to feel ill?</a:t>
            </a:r>
          </a:p>
          <a:p>
            <a:pPr marL="228600" indent="-228600">
              <a:buFont typeface="+mj-lt"/>
              <a:buAutoNum type="arabicPeriod"/>
            </a:pPr>
            <a:endParaRPr lang="en-GB" sz="1100" dirty="0"/>
          </a:p>
          <a:p>
            <a:pPr marL="228600" lvl="0" indent="-228600">
              <a:buFont typeface="+mj-lt"/>
              <a:buAutoNum type="arabicPeriod"/>
            </a:pPr>
            <a:r>
              <a:rPr lang="en-GB" sz="1100" dirty="0"/>
              <a:t>What is measles?</a:t>
            </a:r>
          </a:p>
          <a:p>
            <a:pPr marL="228600" indent="-228600">
              <a:buFont typeface="+mj-lt"/>
              <a:buAutoNum type="arabicPeriod"/>
            </a:pPr>
            <a:endParaRPr lang="en-GB" sz="1100" dirty="0"/>
          </a:p>
          <a:p>
            <a:pPr marL="228600" indent="-228600">
              <a:buFont typeface="+mj-lt"/>
              <a:buAutoNum type="arabicPeriod"/>
            </a:pPr>
            <a:endParaRPr lang="en-GB" sz="1100" dirty="0"/>
          </a:p>
          <a:p>
            <a:pPr marL="228600" lvl="0" indent="-228600">
              <a:buFont typeface="+mj-lt"/>
              <a:buAutoNum type="arabicPeriod"/>
            </a:pPr>
            <a:r>
              <a:rPr lang="en-GB" sz="1100" dirty="0"/>
              <a:t>What is HIV?</a:t>
            </a:r>
          </a:p>
          <a:p>
            <a:pPr marL="228600" indent="-228600">
              <a:buFont typeface="+mj-lt"/>
              <a:buAutoNum type="arabicPeriod"/>
            </a:pPr>
            <a:endParaRPr lang="en-GB" sz="1100" dirty="0"/>
          </a:p>
          <a:p>
            <a:pPr marL="228600" indent="-228600">
              <a:buFont typeface="+mj-lt"/>
              <a:buAutoNum type="arabicPeriod"/>
            </a:pPr>
            <a:endParaRPr lang="en-GB" sz="1100" dirty="0"/>
          </a:p>
          <a:p>
            <a:pPr marL="228600" indent="-228600">
              <a:buFont typeface="+mj-lt"/>
              <a:buAutoNum type="arabicPeriod"/>
            </a:pPr>
            <a:endParaRPr lang="en-GB" sz="1100" dirty="0"/>
          </a:p>
          <a:p>
            <a:pPr marL="228600" lvl="0" indent="-228600">
              <a:buFont typeface="+mj-lt"/>
              <a:buAutoNum type="arabicPeriod"/>
            </a:pPr>
            <a:r>
              <a:rPr lang="en-GB" sz="1100" dirty="0"/>
              <a:t>What is AIDS?</a:t>
            </a:r>
          </a:p>
          <a:p>
            <a:pPr marL="228600" indent="-228600">
              <a:buFont typeface="+mj-lt"/>
              <a:buAutoNum type="arabicPeriod"/>
            </a:pPr>
            <a:endParaRPr lang="en-GB" sz="1100" dirty="0"/>
          </a:p>
          <a:p>
            <a:pPr marL="228600" indent="-228600">
              <a:buFont typeface="+mj-lt"/>
              <a:buAutoNum type="arabicPeriod"/>
            </a:pPr>
            <a:endParaRPr lang="en-GB" sz="1100" dirty="0"/>
          </a:p>
          <a:p>
            <a:pPr marL="228600" lvl="0" indent="-228600">
              <a:buFont typeface="+mj-lt"/>
              <a:buAutoNum type="arabicPeriod"/>
            </a:pPr>
            <a:r>
              <a:rPr lang="en-GB" sz="1100" dirty="0"/>
              <a:t>What is tobacco mosaic virus?</a:t>
            </a:r>
          </a:p>
          <a:p>
            <a:pPr marL="228600" indent="-228600">
              <a:buFont typeface="+mj-lt"/>
              <a:buAutoNum type="arabicPeriod"/>
            </a:pPr>
            <a:endParaRPr lang="en-GB" sz="1100" dirty="0"/>
          </a:p>
          <a:p>
            <a:pPr marL="228600" indent="-228600">
              <a:buFont typeface="+mj-lt"/>
              <a:buAutoNum type="arabicPeriod"/>
            </a:pPr>
            <a:endParaRPr lang="en-GB" sz="1100" dirty="0"/>
          </a:p>
          <a:p>
            <a:pPr marL="228600" indent="-228600">
              <a:buFont typeface="+mj-lt"/>
              <a:buAutoNum type="arabicPeriod"/>
            </a:pPr>
            <a:endParaRPr lang="en-GB" sz="1100" dirty="0"/>
          </a:p>
          <a:p>
            <a:pPr marL="228600" lvl="0" indent="-228600">
              <a:buFont typeface="+mj-lt"/>
              <a:buAutoNum type="arabicPeriod"/>
            </a:pPr>
            <a:r>
              <a:rPr lang="en-GB" sz="1100" dirty="0"/>
              <a:t>What is salmonella?</a:t>
            </a:r>
          </a:p>
          <a:p>
            <a:pPr marL="228600" lvl="0" indent="-228600">
              <a:buFont typeface="+mj-lt"/>
              <a:buAutoNum type="arabicPeriod"/>
            </a:pPr>
            <a:endParaRPr lang="en-GB" sz="1100" dirty="0"/>
          </a:p>
          <a:p>
            <a:pPr marL="228600" lvl="0" indent="-228600">
              <a:buFont typeface="+mj-lt"/>
              <a:buAutoNum type="arabicPeriod"/>
            </a:pPr>
            <a:endParaRPr lang="en-GB" sz="1100" dirty="0"/>
          </a:p>
          <a:p>
            <a:pPr marL="228600" lvl="0" indent="-228600">
              <a:buFont typeface="+mj-lt"/>
              <a:buAutoNum type="arabicPeriod"/>
            </a:pPr>
            <a:r>
              <a:rPr lang="en-GB" sz="1100" dirty="0"/>
              <a:t>What is gonorrhoea?</a:t>
            </a:r>
          </a:p>
          <a:p>
            <a:pPr marL="228600" indent="-228600">
              <a:buFont typeface="+mj-lt"/>
              <a:buAutoNum type="arabicPeriod"/>
            </a:pPr>
            <a:endParaRPr lang="en-GB" sz="1100" dirty="0"/>
          </a:p>
          <a:p>
            <a:pPr marL="228600" indent="-228600">
              <a:buFont typeface="+mj-lt"/>
              <a:buAutoNum type="arabicPeriod"/>
            </a:pPr>
            <a:endParaRPr lang="en-GB" sz="1100" dirty="0"/>
          </a:p>
          <a:p>
            <a:pPr marL="228600" lvl="0" indent="-228600">
              <a:buFont typeface="+mj-lt"/>
              <a:buAutoNum type="arabicPeriod"/>
            </a:pPr>
            <a:r>
              <a:rPr lang="en-GB" sz="1100" dirty="0"/>
              <a:t>What is rose black spot?</a:t>
            </a:r>
          </a:p>
          <a:p>
            <a:pPr marL="228600" indent="-228600">
              <a:buFont typeface="+mj-lt"/>
              <a:buAutoNum type="arabicPeriod"/>
            </a:pPr>
            <a:endParaRPr lang="en-GB" sz="1100" dirty="0"/>
          </a:p>
          <a:p>
            <a:pPr marL="228600" indent="-228600">
              <a:buFont typeface="+mj-lt"/>
              <a:buAutoNum type="arabicPeriod"/>
            </a:pPr>
            <a:endParaRPr lang="en-GB" sz="1100" dirty="0"/>
          </a:p>
          <a:p>
            <a:pPr marL="228600" lvl="0" indent="-228600">
              <a:buFont typeface="+mj-lt"/>
              <a:buAutoNum type="arabicPeriod"/>
            </a:pPr>
            <a:r>
              <a:rPr lang="en-GB" sz="1100" dirty="0"/>
              <a:t>What pathogen causes malaria?</a:t>
            </a:r>
          </a:p>
          <a:p>
            <a:pPr marL="228600" lvl="0" indent="-228600">
              <a:buFont typeface="+mj-lt"/>
              <a:buAutoNum type="arabicPeriod"/>
            </a:pPr>
            <a:r>
              <a:rPr lang="en-GB" sz="1100" dirty="0"/>
              <a:t>What is malaria?</a:t>
            </a:r>
          </a:p>
          <a:p>
            <a:pPr marL="228600" indent="-228600">
              <a:buFont typeface="+mj-lt"/>
              <a:buAutoNum type="arabicPeriod"/>
            </a:pPr>
            <a:endParaRPr lang="en-GB" sz="1100" dirty="0"/>
          </a:p>
          <a:p>
            <a:pPr marL="228600" lvl="0" indent="-228600">
              <a:buFont typeface="+mj-lt"/>
              <a:buAutoNum type="arabicPeriod"/>
            </a:pPr>
            <a:r>
              <a:rPr lang="en-GB" sz="1100" dirty="0"/>
              <a:t>How can the spread of malaria be prevented?</a:t>
            </a:r>
          </a:p>
          <a:p>
            <a:pPr marL="228600" lvl="0" indent="-228600">
              <a:buFont typeface="+mj-lt"/>
              <a:buAutoNum type="arabicPeriod"/>
            </a:pPr>
            <a:endParaRPr lang="en-GB" sz="1100" dirty="0"/>
          </a:p>
          <a:p>
            <a:pPr marL="228600" lvl="0" indent="-228600">
              <a:buFont typeface="+mj-lt"/>
              <a:buAutoNum type="arabicPeriod"/>
            </a:pPr>
            <a:r>
              <a:rPr lang="en-GB" sz="1100" dirty="0"/>
              <a:t>How does the skin defend the body from pathogens?</a:t>
            </a:r>
          </a:p>
          <a:p>
            <a:pPr marL="228600" lvl="0" indent="-228600">
              <a:buFont typeface="+mj-lt"/>
              <a:buAutoNum type="arabicPeriod"/>
            </a:pPr>
            <a:r>
              <a:rPr lang="en-GB" sz="1100" dirty="0"/>
              <a:t>How does the nose defend the body from pathogens?</a:t>
            </a:r>
          </a:p>
          <a:p>
            <a:pPr marL="228600" lvl="0" indent="-228600">
              <a:buFont typeface="+mj-lt"/>
              <a:buAutoNum type="arabicPeriod"/>
            </a:pPr>
            <a:r>
              <a:rPr lang="en-GB" sz="1100" dirty="0"/>
              <a:t>How does the trachea ad bronchi defend the body from pathogens?</a:t>
            </a:r>
          </a:p>
          <a:p>
            <a:pPr marL="228600" indent="-228600">
              <a:buFont typeface="+mj-lt"/>
              <a:buAutoNum type="arabicPeriod"/>
            </a:pPr>
            <a:endParaRPr lang="en-GB" sz="1100" dirty="0"/>
          </a:p>
          <a:p>
            <a:pPr marL="228600" lvl="0" indent="-228600">
              <a:buFont typeface="+mj-lt"/>
              <a:buAutoNum type="arabicPeriod"/>
            </a:pPr>
            <a:r>
              <a:rPr lang="en-GB" sz="1100" dirty="0"/>
              <a:t>How does the stomach defend the body from pathogens?</a:t>
            </a:r>
          </a:p>
          <a:p>
            <a:pPr marL="228600" lvl="0" indent="-228600">
              <a:buFont typeface="+mj-lt"/>
              <a:buAutoNum type="arabicPeriod"/>
            </a:pPr>
            <a:r>
              <a:rPr lang="en-GB" sz="1100" dirty="0"/>
              <a:t>How do white blood cells help to defend against pathogens?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8" y="-23556"/>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B5: Communicable Disease</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5817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buFont typeface="+mj-lt"/>
              <a:buAutoNum type="arabicPeriod"/>
            </a:pPr>
            <a:r>
              <a:rPr lang="en-GB" sz="1100" dirty="0"/>
              <a:t>A small quantity of dead or inactive forms of a pathogen are introduced into the body.  The white blood cells are stimulated to make white blood cells.</a:t>
            </a:r>
          </a:p>
          <a:p>
            <a:pPr marL="228600" lvl="0" indent="-228600">
              <a:buFont typeface="+mj-lt"/>
              <a:buAutoNum type="arabicPeriod"/>
            </a:pPr>
            <a:r>
              <a:rPr lang="en-GB" sz="1100" dirty="0"/>
              <a:t>If the same pathogen re-enters the body the white blood cells respond quickly to produce the correct antibodies, preventing infection.</a:t>
            </a:r>
          </a:p>
          <a:p>
            <a:pPr marL="228600" lvl="0" indent="-228600">
              <a:buFont typeface="+mj-lt"/>
              <a:buAutoNum type="arabicPeriod"/>
            </a:pPr>
            <a:r>
              <a:rPr lang="en-GB" sz="1100" dirty="0"/>
              <a:t>Penicillin.</a:t>
            </a:r>
          </a:p>
          <a:p>
            <a:pPr marL="228600" lvl="0" indent="-228600">
              <a:buFont typeface="+mj-lt"/>
              <a:buAutoNum type="arabicPeriod"/>
            </a:pPr>
            <a:r>
              <a:rPr lang="en-GB" sz="1100" dirty="0"/>
              <a:t>Medicines that help cure bacterial disease by killing infective bacteria inside the body.</a:t>
            </a:r>
          </a:p>
          <a:p>
            <a:pPr marL="228600" lvl="0" indent="-228600">
              <a:buFont typeface="+mj-lt"/>
              <a:buAutoNum type="arabicPeriod"/>
            </a:pPr>
            <a:r>
              <a:rPr lang="en-GB" sz="1100" dirty="0"/>
              <a:t>They have greatly reduced death from infectious bacterial infections.</a:t>
            </a:r>
          </a:p>
          <a:p>
            <a:pPr marL="228600" lvl="0" indent="-228600">
              <a:buFont typeface="+mj-lt"/>
              <a:buAutoNum type="arabicPeriod"/>
            </a:pPr>
            <a:r>
              <a:rPr lang="en-GB" sz="1100" dirty="0"/>
              <a:t>The emergence of strains of bacteria resistant to the antibiotics.</a:t>
            </a:r>
          </a:p>
          <a:p>
            <a:pPr marL="228600" lvl="0" indent="-228600">
              <a:buFont typeface="+mj-lt"/>
              <a:buAutoNum type="arabicPeriod"/>
            </a:pPr>
            <a:r>
              <a:rPr lang="en-GB" sz="1100" dirty="0"/>
              <a:t>The drugs typically damage the body tissues also.</a:t>
            </a:r>
          </a:p>
          <a:p>
            <a:pPr marL="228600" indent="-228600">
              <a:buFont typeface="+mj-lt"/>
              <a:buAutoNum type="arabicPeriod"/>
            </a:pPr>
            <a:endParaRPr lang="en-GB" sz="1100" dirty="0"/>
          </a:p>
          <a:p>
            <a:pPr marL="228600" lvl="0" indent="-228600">
              <a:buFont typeface="+mj-lt"/>
              <a:buAutoNum type="arabicPeriod"/>
            </a:pPr>
            <a:r>
              <a:rPr lang="en-GB" sz="1100" dirty="0"/>
              <a:t>Plants and microorganisms. </a:t>
            </a:r>
          </a:p>
          <a:p>
            <a:pPr marL="228600" lvl="0" indent="-228600">
              <a:buFont typeface="+mj-lt"/>
              <a:buAutoNum type="arabicPeriod"/>
            </a:pPr>
            <a:r>
              <a:rPr lang="en-GB" sz="1100" dirty="0"/>
              <a:t>Foxgloves.</a:t>
            </a:r>
          </a:p>
          <a:p>
            <a:pPr marL="228600" indent="-228600">
              <a:buFont typeface="+mj-lt"/>
              <a:buAutoNum type="arabicPeriod"/>
            </a:pPr>
            <a:endParaRPr lang="en-GB" sz="1100" dirty="0"/>
          </a:p>
          <a:p>
            <a:pPr marL="228600" lvl="0" indent="-228600">
              <a:buFont typeface="+mj-lt"/>
              <a:buAutoNum type="arabicPeriod"/>
            </a:pPr>
            <a:r>
              <a:rPr lang="en-GB" sz="1100" dirty="0"/>
              <a:t>Willow.</a:t>
            </a:r>
          </a:p>
          <a:p>
            <a:pPr marL="228600" indent="-228600">
              <a:buFont typeface="+mj-lt"/>
              <a:buAutoNum type="arabicPeriod"/>
            </a:pPr>
            <a:endParaRPr lang="en-GB" sz="1100" dirty="0"/>
          </a:p>
          <a:p>
            <a:pPr marL="228600" lvl="0" indent="-228600">
              <a:buFont typeface="+mj-lt"/>
              <a:buAutoNum type="arabicPeriod"/>
            </a:pPr>
            <a:r>
              <a:rPr lang="en-GB" sz="1100" dirty="0"/>
              <a:t>Alexander Fleming.</a:t>
            </a:r>
          </a:p>
          <a:p>
            <a:pPr marL="228600" lvl="0" indent="-228600">
              <a:buFont typeface="+mj-lt"/>
              <a:buAutoNum type="arabicPeriod"/>
            </a:pPr>
            <a:r>
              <a:rPr lang="en-GB" sz="1100" dirty="0"/>
              <a:t>Penicillium mould.</a:t>
            </a:r>
          </a:p>
          <a:p>
            <a:pPr marL="228600" lvl="0" indent="-228600">
              <a:buFont typeface="+mj-lt"/>
              <a:buAutoNum type="arabicPeriod"/>
            </a:pPr>
            <a:r>
              <a:rPr lang="en-GB" sz="1100" dirty="0"/>
              <a:t>By chemists in the pharmaceutical industry.</a:t>
            </a:r>
          </a:p>
          <a:p>
            <a:pPr marL="228600" lvl="0" indent="-228600">
              <a:buFont typeface="+mj-lt"/>
              <a:buAutoNum type="arabicPeriod"/>
            </a:pPr>
            <a:r>
              <a:rPr lang="en-GB" sz="1100" dirty="0"/>
              <a:t>To check they are safe and effective.</a:t>
            </a:r>
          </a:p>
          <a:p>
            <a:pPr marL="228600" indent="-228600">
              <a:buFont typeface="+mj-lt"/>
              <a:buAutoNum type="arabicPeriod"/>
            </a:pPr>
            <a:endParaRPr lang="en-GB" sz="1100" dirty="0"/>
          </a:p>
          <a:p>
            <a:pPr marL="228600" lvl="0" indent="-228600">
              <a:buFont typeface="+mj-lt"/>
              <a:buAutoNum type="arabicPeriod"/>
            </a:pPr>
            <a:r>
              <a:rPr lang="en-GB" sz="1100" dirty="0"/>
              <a:t>Toxicity, efficacy (if it works) and dose.</a:t>
            </a:r>
          </a:p>
          <a:p>
            <a:pPr marL="228600" lvl="0" indent="-228600">
              <a:buFont typeface="+mj-lt"/>
              <a:buAutoNum type="arabicPeriod"/>
            </a:pPr>
            <a:r>
              <a:rPr lang="en-GB" sz="1100" dirty="0"/>
              <a:t>Testing is done in a lab using cells, tissues and live animals.</a:t>
            </a:r>
          </a:p>
          <a:p>
            <a:pPr marL="228600" lvl="0" indent="-228600">
              <a:buFont typeface="+mj-lt"/>
              <a:buAutoNum type="arabicPeriod"/>
            </a:pPr>
            <a:r>
              <a:rPr lang="en-GB" sz="1100" dirty="0"/>
              <a:t>They use healthy volunteers, followed by patients.  Low doses of the drug are given at the start of the trial to test for safety.  If it is found to be sage further trials are done to find the optimum dose.</a:t>
            </a:r>
          </a:p>
          <a:p>
            <a:pPr marL="228600" lvl="0" indent="-228600">
              <a:buFont typeface="+mj-lt"/>
              <a:buAutoNum type="arabicPeriod"/>
            </a:pPr>
            <a:r>
              <a:rPr lang="en-GB" sz="1100" dirty="0"/>
              <a:t>It is a trial in which a group are given a placebo, and another group are given the drug.  Neither the doctor nor the patient know who has been given what.</a:t>
            </a:r>
          </a:p>
          <a:p>
            <a:pPr marL="228600" lvl="0" indent="-228600">
              <a:buFont typeface="+mj-lt"/>
              <a:buAutoNum type="arabicPeriod"/>
            </a:pPr>
            <a:r>
              <a:rPr lang="en-GB" sz="1100" dirty="0"/>
              <a:t>To prove that the drug is effective and to avoid bias.</a:t>
            </a:r>
          </a:p>
          <a:p>
            <a:pPr marL="228600" lvl="0" indent="-228600">
              <a:buFont typeface="+mj-lt"/>
              <a:buAutoNum type="arabicPeriod"/>
            </a:pPr>
            <a:r>
              <a:rPr lang="en-GB" sz="1100" dirty="0"/>
              <a:t>To find if the drug is toxic.</a:t>
            </a:r>
          </a:p>
          <a:p>
            <a:pPr marL="228600" lvl="0" indent="-228600">
              <a:buFont typeface="+mj-lt"/>
              <a:buAutoNum type="arabicPeriod"/>
            </a:pPr>
            <a:r>
              <a:rPr lang="en-GB" sz="1100" dirty="0"/>
              <a:t>The concentration of the drug to be used and how often the drug should be given.</a:t>
            </a:r>
          </a:p>
          <a:p>
            <a:pPr marL="228600" lvl="0" indent="-228600">
              <a:buFont typeface="+mj-lt"/>
              <a:buAutoNum type="arabicPeriod"/>
            </a:pPr>
            <a:r>
              <a:rPr lang="en-GB" sz="1100" dirty="0"/>
              <a:t>Side effects making the person ill.</a:t>
            </a:r>
          </a:p>
          <a:p>
            <a:pPr marL="228600" lvl="0" indent="-228600">
              <a:buFont typeface="+mj-lt"/>
              <a:buAutoNum type="arabicPeriod"/>
            </a:pPr>
            <a:r>
              <a:rPr lang="en-GB" sz="1100" dirty="0"/>
              <a:t>Whether the dug works to treat the illness.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buFont typeface="+mj-lt"/>
              <a:buAutoNum type="arabicPeriod"/>
            </a:pPr>
            <a:r>
              <a:rPr lang="en-GB" sz="1100" dirty="0"/>
              <a:t>What does vaccination involve?</a:t>
            </a:r>
          </a:p>
          <a:p>
            <a:pPr marL="228600" indent="-228600">
              <a:buFont typeface="+mj-lt"/>
              <a:buAutoNum type="arabicPeriod"/>
            </a:pPr>
            <a:endParaRPr lang="en-GB" sz="1100" dirty="0"/>
          </a:p>
          <a:p>
            <a:pPr marL="228600" indent="-228600">
              <a:buFont typeface="+mj-lt"/>
              <a:buAutoNum type="arabicPeriod"/>
            </a:pPr>
            <a:endParaRPr lang="en-GB" sz="1100" dirty="0"/>
          </a:p>
          <a:p>
            <a:pPr marL="228600" indent="-228600">
              <a:buFont typeface="+mj-lt"/>
              <a:buAutoNum type="arabicPeriod"/>
            </a:pPr>
            <a:endParaRPr lang="en-GB" sz="1100" dirty="0"/>
          </a:p>
          <a:p>
            <a:pPr marL="228600" lvl="0" indent="-228600">
              <a:buFont typeface="+mj-lt"/>
              <a:buAutoNum type="arabicPeriod"/>
            </a:pPr>
            <a:r>
              <a:rPr lang="en-GB" sz="1100" dirty="0"/>
              <a:t>Why does a vaccination protect someone from a disease?</a:t>
            </a:r>
          </a:p>
          <a:p>
            <a:pPr marL="228600" indent="-228600">
              <a:buFont typeface="+mj-lt"/>
              <a:buAutoNum type="arabicPeriod"/>
            </a:pPr>
            <a:endParaRPr lang="en-GB" sz="1100" dirty="0"/>
          </a:p>
          <a:p>
            <a:pPr marL="228600" lvl="0" indent="-228600">
              <a:buFont typeface="+mj-lt"/>
              <a:buAutoNum type="arabicPeriod"/>
            </a:pPr>
            <a:r>
              <a:rPr lang="en-GB" sz="1100" dirty="0"/>
              <a:t>What is an example of an antibiotic?</a:t>
            </a:r>
          </a:p>
          <a:p>
            <a:pPr marL="228600" lvl="0" indent="-228600">
              <a:buFont typeface="+mj-lt"/>
              <a:buAutoNum type="arabicPeriod"/>
            </a:pPr>
            <a:r>
              <a:rPr lang="en-GB" sz="1100" dirty="0"/>
              <a:t>What are antibiotics?</a:t>
            </a:r>
          </a:p>
          <a:p>
            <a:pPr marL="228600" indent="-228600">
              <a:buFont typeface="+mj-lt"/>
              <a:buAutoNum type="arabicPeriod"/>
            </a:pPr>
            <a:endParaRPr lang="en-GB" sz="1100" dirty="0"/>
          </a:p>
          <a:p>
            <a:pPr marL="228600" lvl="0" indent="-228600">
              <a:buFont typeface="+mj-lt"/>
              <a:buAutoNum type="arabicPeriod"/>
            </a:pPr>
            <a:r>
              <a:rPr lang="en-GB" sz="1100" dirty="0"/>
              <a:t>What are the advantages of using antibiotics?</a:t>
            </a:r>
          </a:p>
          <a:p>
            <a:pPr marL="228600" indent="-228600">
              <a:buFont typeface="+mj-lt"/>
              <a:buAutoNum type="arabicPeriod"/>
            </a:pPr>
            <a:endParaRPr lang="en-GB" sz="1100" dirty="0"/>
          </a:p>
          <a:p>
            <a:pPr marL="228600" lvl="0" indent="-228600">
              <a:buFont typeface="+mj-lt"/>
              <a:buAutoNum type="arabicPeriod"/>
            </a:pPr>
            <a:r>
              <a:rPr lang="en-GB" sz="1100" dirty="0"/>
              <a:t>What are the concerns around the use of antibiotics?</a:t>
            </a:r>
          </a:p>
          <a:p>
            <a:pPr marL="228600" lvl="0" indent="-228600">
              <a:buFont typeface="+mj-lt"/>
              <a:buAutoNum type="arabicPeriod"/>
            </a:pPr>
            <a:r>
              <a:rPr lang="en-GB" sz="1100" dirty="0"/>
              <a:t>Why is it difficult to develop drugs that kill viruses?</a:t>
            </a:r>
          </a:p>
          <a:p>
            <a:pPr marL="228600" lvl="0" indent="-228600">
              <a:buFont typeface="+mj-lt"/>
              <a:buAutoNum type="arabicPeriod"/>
            </a:pPr>
            <a:r>
              <a:rPr lang="en-GB" sz="1100" dirty="0"/>
              <a:t>Traditionally where were drugs extracted from?</a:t>
            </a:r>
          </a:p>
          <a:p>
            <a:pPr marL="228600" lvl="0" indent="-228600">
              <a:buFont typeface="+mj-lt"/>
              <a:buAutoNum type="arabicPeriod"/>
            </a:pPr>
            <a:r>
              <a:rPr lang="en-GB" sz="1100" dirty="0"/>
              <a:t>Where does the heart drug digitalis originate from?</a:t>
            </a:r>
          </a:p>
          <a:p>
            <a:pPr marL="228600" lvl="0" indent="-228600">
              <a:buFont typeface="+mj-lt"/>
              <a:buAutoNum type="arabicPeriod"/>
            </a:pPr>
            <a:r>
              <a:rPr lang="en-GB" sz="1100" dirty="0"/>
              <a:t>Where does the painkiller aspirin originate from?</a:t>
            </a:r>
          </a:p>
          <a:p>
            <a:pPr marL="228600" lvl="0" indent="-228600">
              <a:buFont typeface="+mj-lt"/>
              <a:buAutoNum type="arabicPeriod"/>
            </a:pPr>
            <a:r>
              <a:rPr lang="en-GB" sz="1100" dirty="0"/>
              <a:t>Who discovered Penicillin?</a:t>
            </a:r>
          </a:p>
          <a:p>
            <a:pPr marL="228600" lvl="0" indent="-228600">
              <a:buFont typeface="+mj-lt"/>
              <a:buAutoNum type="arabicPeriod"/>
            </a:pPr>
            <a:r>
              <a:rPr lang="en-GB" sz="1100" dirty="0"/>
              <a:t>Where does Penicillin originate from?</a:t>
            </a:r>
          </a:p>
          <a:p>
            <a:pPr marL="228600" lvl="0" indent="-228600">
              <a:buFont typeface="+mj-lt"/>
              <a:buAutoNum type="arabicPeriod"/>
            </a:pPr>
            <a:r>
              <a:rPr lang="en-GB" sz="1100" dirty="0"/>
              <a:t>How are most new drugs now synthesised?</a:t>
            </a:r>
          </a:p>
          <a:p>
            <a:pPr marL="228600" lvl="0" indent="-228600">
              <a:buFont typeface="+mj-lt"/>
              <a:buAutoNum type="arabicPeriod"/>
            </a:pPr>
            <a:r>
              <a:rPr lang="en-GB" sz="1100" dirty="0"/>
              <a:t>Why do new medical drugs have to be tested and trialled before being used?</a:t>
            </a:r>
          </a:p>
          <a:p>
            <a:pPr marL="228600" lvl="0" indent="-228600">
              <a:buFont typeface="+mj-lt"/>
              <a:buAutoNum type="arabicPeriod"/>
            </a:pPr>
            <a:r>
              <a:rPr lang="en-GB" sz="1100" dirty="0"/>
              <a:t>What are new drugs tested for?</a:t>
            </a:r>
          </a:p>
          <a:p>
            <a:pPr marL="228600" lvl="0" indent="-228600">
              <a:buFont typeface="+mj-lt"/>
              <a:buAutoNum type="arabicPeriod"/>
            </a:pPr>
            <a:r>
              <a:rPr lang="en-GB" sz="1100" dirty="0"/>
              <a:t>What does preclinical testing involve?</a:t>
            </a:r>
          </a:p>
          <a:p>
            <a:pPr marL="228600" lvl="0" indent="-228600">
              <a:buFont typeface="+mj-lt"/>
              <a:buAutoNum type="arabicPeriod"/>
            </a:pPr>
            <a:endParaRPr lang="en-GB" sz="1100" dirty="0"/>
          </a:p>
          <a:p>
            <a:pPr marL="228600" lvl="0" indent="-228600">
              <a:buFont typeface="+mj-lt"/>
              <a:buAutoNum type="arabicPeriod"/>
            </a:pPr>
            <a:r>
              <a:rPr lang="en-GB" sz="1100" dirty="0"/>
              <a:t>What does clinical testing involve?</a:t>
            </a:r>
          </a:p>
          <a:p>
            <a:pPr marL="228600" indent="-228600">
              <a:buFont typeface="+mj-lt"/>
              <a:buAutoNum type="arabicPeriod"/>
            </a:pPr>
            <a:endParaRPr lang="en-GB" sz="1100" dirty="0"/>
          </a:p>
          <a:p>
            <a:pPr marL="228600" indent="-228600">
              <a:buFont typeface="+mj-lt"/>
              <a:buAutoNum type="arabicPeriod"/>
            </a:pPr>
            <a:endParaRPr lang="en-GB" sz="1100" dirty="0"/>
          </a:p>
          <a:p>
            <a:pPr marL="228600" indent="-228600">
              <a:buFont typeface="+mj-lt"/>
              <a:buAutoNum type="arabicPeriod"/>
            </a:pPr>
            <a:endParaRPr lang="en-GB" sz="1100" dirty="0"/>
          </a:p>
          <a:p>
            <a:pPr marL="228600" indent="-228600">
              <a:buFont typeface="+mj-lt"/>
              <a:buAutoNum type="arabicPeriod"/>
            </a:pPr>
            <a:endParaRPr lang="en-GB" sz="1100" dirty="0"/>
          </a:p>
          <a:p>
            <a:pPr marL="228600" lvl="0" indent="-228600">
              <a:buFont typeface="+mj-lt"/>
              <a:buAutoNum type="arabicPeriod"/>
            </a:pPr>
            <a:r>
              <a:rPr lang="en-GB" sz="1100" dirty="0"/>
              <a:t>What is a double-blind trial?</a:t>
            </a:r>
          </a:p>
          <a:p>
            <a:pPr marL="228600" indent="-228600">
              <a:buFont typeface="+mj-lt"/>
              <a:buAutoNum type="arabicPeriod"/>
            </a:pPr>
            <a:endParaRPr lang="en-GB" sz="1100" dirty="0"/>
          </a:p>
          <a:p>
            <a:pPr marL="228600" indent="-228600">
              <a:buFont typeface="+mj-lt"/>
              <a:buAutoNum type="arabicPeriod"/>
            </a:pPr>
            <a:endParaRPr lang="en-GB" sz="1100" dirty="0"/>
          </a:p>
          <a:p>
            <a:pPr marL="228600" indent="-228600">
              <a:buFont typeface="+mj-lt"/>
              <a:buAutoNum type="arabicPeriod"/>
            </a:pPr>
            <a:endParaRPr lang="en-GB" sz="1100" dirty="0"/>
          </a:p>
          <a:p>
            <a:pPr marL="228600" lvl="0" indent="-228600">
              <a:buFont typeface="+mj-lt"/>
              <a:buAutoNum type="arabicPeriod"/>
            </a:pPr>
            <a:r>
              <a:rPr lang="en-GB" sz="1100" dirty="0"/>
              <a:t>Why are drugs tested using a placebo?</a:t>
            </a:r>
          </a:p>
          <a:p>
            <a:pPr marL="228600" lvl="0" indent="-228600">
              <a:buFont typeface="+mj-lt"/>
              <a:buAutoNum type="arabicPeriod"/>
            </a:pPr>
            <a:endParaRPr lang="en-GB" sz="1100" dirty="0"/>
          </a:p>
          <a:p>
            <a:pPr marL="228600" lvl="0" indent="-228600">
              <a:buFont typeface="+mj-lt"/>
              <a:buAutoNum type="arabicPeriod"/>
            </a:pPr>
            <a:r>
              <a:rPr lang="en-GB" sz="1100" dirty="0"/>
              <a:t>Why are drugs tested on animals?</a:t>
            </a:r>
          </a:p>
          <a:p>
            <a:pPr marL="228600" lvl="0" indent="-228600">
              <a:buFont typeface="+mj-lt"/>
              <a:buAutoNum type="arabicPeriod"/>
            </a:pPr>
            <a:r>
              <a:rPr lang="en-GB" sz="1100" dirty="0"/>
              <a:t>What does the term dose mean?</a:t>
            </a:r>
          </a:p>
          <a:p>
            <a:pPr marL="228600" indent="-228600">
              <a:buFont typeface="+mj-lt"/>
              <a:buAutoNum type="arabicPeriod"/>
            </a:pPr>
            <a:endParaRPr lang="en-GB" sz="1100" dirty="0"/>
          </a:p>
          <a:p>
            <a:pPr marL="228600" lvl="0" indent="-228600">
              <a:buFont typeface="+mj-lt"/>
              <a:buAutoNum type="arabicPeriod"/>
            </a:pPr>
            <a:r>
              <a:rPr lang="en-GB" sz="1100" dirty="0"/>
              <a:t>What does the term toxicity mean?</a:t>
            </a:r>
          </a:p>
          <a:p>
            <a:pPr marL="228600" lvl="0" indent="-228600">
              <a:buFont typeface="+mj-lt"/>
              <a:buAutoNum type="arabicPeriod"/>
            </a:pPr>
            <a:r>
              <a:rPr lang="en-GB" sz="1100" dirty="0"/>
              <a:t>What does the term efficacy mean?</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99989"/>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B6: Preventing and </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ACA4C27E-9FA4-0846-AF71-779198FA7F00}"/>
              </a:ext>
            </a:extLst>
          </p:cNvPr>
          <p:cNvSpPr/>
          <p:nvPr/>
        </p:nvSpPr>
        <p:spPr>
          <a:xfrm>
            <a:off x="401699" y="393968"/>
            <a:ext cx="1743875" cy="369332"/>
          </a:xfrm>
          <a:prstGeom prst="rect">
            <a:avLst/>
          </a:prstGeom>
        </p:spPr>
        <p:txBody>
          <a:bodyPr wrap="none">
            <a:spAutoFit/>
          </a:bodyPr>
          <a:lstStyle/>
          <a:p>
            <a:r>
              <a:rPr lang="en-US" altLang="en-US" b="1" dirty="0">
                <a:latin typeface="Calibri" panose="020F0502020204030204" pitchFamily="34" charset="0"/>
                <a:ea typeface="Calibri" panose="020F0502020204030204" pitchFamily="34" charset="0"/>
                <a:cs typeface="Times New Roman" panose="02020603050405020304" pitchFamily="18" charset="0"/>
              </a:rPr>
              <a:t>Treating Disease</a:t>
            </a:r>
            <a:endParaRPr lang="en-US" dirty="0"/>
          </a:p>
        </p:txBody>
      </p:sp>
    </p:spTree>
    <p:extLst>
      <p:ext uri="{BB962C8B-B14F-4D97-AF65-F5344CB8AC3E}">
        <p14:creationId xmlns:p14="http://schemas.microsoft.com/office/powerpoint/2010/main" val="1068341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A non-infectious disease that can’t be caught from another person.</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Something that explains how one factor influences another</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Poor diet, smoking and lack of exercise</a:t>
            </a:r>
          </a:p>
          <a:p>
            <a:pPr marL="228600" lvl="0" indent="-228600" algn="just" defTabSz="914400" eaLnBrk="0" fontAlgn="base" hangingPunct="0">
              <a:spcBef>
                <a:spcPct val="0"/>
              </a:spcBef>
              <a:spcAft>
                <a:spcPct val="0"/>
              </a:spcAf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Obesity</a:t>
            </a:r>
          </a:p>
          <a:p>
            <a:pPr marL="228600" lvl="0" indent="-228600" algn="just" defTabSz="914400" eaLnBrk="0" fontAlgn="base" hangingPunct="0">
              <a:spcBef>
                <a:spcPct val="0"/>
              </a:spcBef>
              <a:spcAft>
                <a:spcPct val="0"/>
              </a:spcAf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Smoking</a:t>
            </a:r>
          </a:p>
          <a:p>
            <a:pPr marL="228600" lvl="0" indent="-228600" algn="just" defTabSz="914400" eaLnBrk="0" fontAlgn="base" hangingPunct="0">
              <a:spcBef>
                <a:spcPct val="0"/>
              </a:spcBef>
              <a:spcAft>
                <a:spcPct val="0"/>
              </a:spcAf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Smoking and alcohol</a:t>
            </a:r>
          </a:p>
          <a:p>
            <a:pPr marL="228600" lvl="0" indent="-228600" algn="just" defTabSz="914400" eaLnBrk="0" fontAlgn="base" hangingPunct="0">
              <a:spcBef>
                <a:spcPct val="0"/>
              </a:spcBef>
              <a:spcAft>
                <a:spcPct val="0"/>
              </a:spcAf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Being overweight with a BMI over 25</a:t>
            </a:r>
          </a:p>
          <a:p>
            <a:pPr marL="228600" lvl="0" indent="-228600" algn="just" defTabSz="914400" eaLnBrk="0" fontAlgn="base" hangingPunct="0">
              <a:spcBef>
                <a:spcPct val="0"/>
              </a:spcBef>
              <a:spcAft>
                <a:spcPct val="0"/>
              </a:spcAf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Arthritis, diabetes, high blood pressure, strokes</a:t>
            </a:r>
          </a:p>
          <a:p>
            <a:pPr marL="228600" lvl="0" indent="-228600" algn="just" defTabSz="914400" eaLnBrk="0" fontAlgn="base" hangingPunct="0">
              <a:spcBef>
                <a:spcPct val="0"/>
              </a:spcBef>
              <a:spcAft>
                <a:spcPct val="0"/>
              </a:spcAf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Carcinogens and ionising radiation</a:t>
            </a:r>
          </a:p>
          <a:p>
            <a:pPr marL="228600" lvl="0" indent="-228600" algn="just" defTabSz="914400" eaLnBrk="0" fontAlgn="base" hangingPunct="0">
              <a:spcBef>
                <a:spcPct val="0"/>
              </a:spcBef>
              <a:spcAft>
                <a:spcPct val="0"/>
              </a:spcAf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A non-communicable disease that is caused by a change in cells that leads to uncontrolled growth and division.</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Growths of abnormal cells which are contained within one area by a membrane.  They do not invade other parts of the body.</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Growths of abnormal cells which invade neighbouring tissues and spread to other parts of the body in the blood where they form secondary tumours.</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Cells break off and travel in the blood.</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Benign tumours do not invade, malignant do.</a:t>
            </a:r>
          </a:p>
          <a:p>
            <a:pPr marL="228600" lvl="0" indent="-228600" algn="just" defTabSz="914400" eaLnBrk="0" fontAlgn="base" hangingPunct="0">
              <a:spcBef>
                <a:spcPct val="0"/>
              </a:spcBef>
              <a:spcAft>
                <a:spcPct val="0"/>
              </a:spcAf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It raises blood pressure, increases cholesterol and leads to thickening of the artery walls. </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The chemicals in smoke can cause mutations leading to uncontrolled growth of cells.</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Smoking damages the alveoli causing the surface area to decrease.  This causes shortness of breath.</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Chemicals in the smoke damage the cilia which causes mucus production to increase, this causes shortness of breath and increased risk of infection.</a:t>
            </a:r>
          </a:p>
          <a:p>
            <a:pPr marL="228600" lvl="0" indent="-228600" algn="just" defTabSz="914400" eaLnBrk="0" fontAlgn="base" hangingPunct="0">
              <a:spcBef>
                <a:spcPct val="0"/>
              </a:spcBef>
              <a:spcAft>
                <a:spcPct val="0"/>
              </a:spcAf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is a non-communicable disease?</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is a casual mechanism?</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are the risk factors of cardiovascular disease?</a:t>
            </a: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are the risk factors of type 2 diabetes?</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are the risk factors of lung cancer?</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risk factors can affect an unborn baby?</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is meant by obesity?</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diseases are linked to obesity?</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are risk factors of cancer?</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is cancer?</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are benign tumours?</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are malignant tumours?</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How does cancer travel around the body?</a:t>
            </a: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is the difference between a malignant and benign tumour?</a:t>
            </a: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Why can smoking increase the risk of heart disease?</a:t>
            </a: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Why can smoking increase the risk of lung cancer?</a:t>
            </a: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Why can smoking increase the risk of emphysema?</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Why can smoking increase the risk of lung infections?</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99989"/>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B7: Non-Communicable</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ACA4C27E-9FA4-0846-AF71-779198FA7F00}"/>
              </a:ext>
            </a:extLst>
          </p:cNvPr>
          <p:cNvSpPr/>
          <p:nvPr/>
        </p:nvSpPr>
        <p:spPr>
          <a:xfrm>
            <a:off x="416329" y="393968"/>
            <a:ext cx="914033" cy="369332"/>
          </a:xfrm>
          <a:prstGeom prst="rect">
            <a:avLst/>
          </a:prstGeom>
        </p:spPr>
        <p:txBody>
          <a:bodyPr wrap="none">
            <a:spAutoFit/>
          </a:bodyPr>
          <a:lstStyle/>
          <a:p>
            <a:r>
              <a:rPr lang="en-US" altLang="en-US" b="1" dirty="0">
                <a:latin typeface="Calibri" panose="020F0502020204030204" pitchFamily="34" charset="0"/>
                <a:ea typeface="Calibri" panose="020F0502020204030204" pitchFamily="34" charset="0"/>
                <a:cs typeface="Times New Roman" panose="02020603050405020304" pitchFamily="18" charset="0"/>
              </a:rPr>
              <a:t>Disease</a:t>
            </a:r>
            <a:endParaRPr lang="en-US" dirty="0"/>
          </a:p>
        </p:txBody>
      </p:sp>
    </p:spTree>
    <p:extLst>
      <p:ext uri="{BB962C8B-B14F-4D97-AF65-F5344CB8AC3E}">
        <p14:creationId xmlns:p14="http://schemas.microsoft.com/office/powerpoint/2010/main" val="2119354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Carbon Dioxide + Water  Glucose + Oxygen</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CO</a:t>
            </a:r>
            <a:r>
              <a:rPr lang="en-US" altLang="en-US" sz="1100" baseline="-25000" dirty="0">
                <a:solidFill>
                  <a:srgbClr val="000000"/>
                </a:solidFill>
                <a:latin typeface="Calibri" panose="020F0502020204030204" pitchFamily="34" charset="0"/>
                <a:ea typeface="Calibri" panose="020F0502020204030204" pitchFamily="34" charset="0"/>
                <a:cs typeface="Calibri" panose="020F0502020204030204" pitchFamily="34" charset="0"/>
              </a:rPr>
              <a:t>2</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H</a:t>
            </a:r>
            <a:r>
              <a:rPr lang="en-US" altLang="en-US" sz="1100" baseline="-25000" dirty="0">
                <a:solidFill>
                  <a:srgbClr val="000000"/>
                </a:solidFill>
                <a:latin typeface="Calibri" panose="020F0502020204030204" pitchFamily="34" charset="0"/>
                <a:ea typeface="Calibri" panose="020F0502020204030204" pitchFamily="34" charset="0"/>
                <a:cs typeface="Calibri" panose="020F0502020204030204" pitchFamily="34" charset="0"/>
              </a:rPr>
              <a:t>2</a:t>
            </a: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O</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O</a:t>
            </a:r>
            <a:r>
              <a:rPr lang="en-US" altLang="en-US" sz="1100" baseline="-25000" dirty="0">
                <a:solidFill>
                  <a:srgbClr val="000000"/>
                </a:solidFill>
                <a:latin typeface="Calibri" panose="020F0502020204030204" pitchFamily="34" charset="0"/>
                <a:ea typeface="Calibri" panose="020F0502020204030204" pitchFamily="34" charset="0"/>
                <a:cs typeface="Calibri" panose="020F0502020204030204" pitchFamily="34" charset="0"/>
              </a:rPr>
              <a:t>2</a:t>
            </a: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C</a:t>
            </a:r>
            <a:r>
              <a:rPr lang="en-US" altLang="en-US" sz="1100" baseline="-25000" dirty="0">
                <a:solidFill>
                  <a:srgbClr val="000000"/>
                </a:solidFill>
                <a:latin typeface="Calibri" panose="020F0502020204030204" pitchFamily="34" charset="0"/>
                <a:ea typeface="Calibri" panose="020F0502020204030204" pitchFamily="34" charset="0"/>
                <a:cs typeface="Calibri" panose="020F0502020204030204" pitchFamily="34" charset="0"/>
              </a:rPr>
              <a:t>6</a:t>
            </a: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H</a:t>
            </a:r>
            <a:r>
              <a:rPr lang="en-US" altLang="en-US" sz="1100" baseline="-25000" dirty="0">
                <a:solidFill>
                  <a:srgbClr val="000000"/>
                </a:solidFill>
                <a:latin typeface="Calibri" panose="020F0502020204030204" pitchFamily="34" charset="0"/>
                <a:ea typeface="Calibri" panose="020F0502020204030204" pitchFamily="34" charset="0"/>
                <a:cs typeface="Calibri" panose="020F0502020204030204" pitchFamily="34" charset="0"/>
              </a:rPr>
              <a:t>12</a:t>
            </a: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O</a:t>
            </a:r>
            <a:r>
              <a:rPr lang="en-US" altLang="en-US" sz="1100" baseline="-25000" dirty="0">
                <a:solidFill>
                  <a:srgbClr val="000000"/>
                </a:solidFill>
                <a:latin typeface="Calibri" panose="020F0502020204030204" pitchFamily="34" charset="0"/>
                <a:ea typeface="Calibri" panose="020F0502020204030204" pitchFamily="34" charset="0"/>
                <a:cs typeface="Calibri" panose="020F0502020204030204" pitchFamily="34" charset="0"/>
              </a:rPr>
              <a:t>6</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6CO</a:t>
            </a:r>
            <a:r>
              <a:rPr lang="en-US" altLang="en-US" sz="1100" baseline="-25000" dirty="0">
                <a:solidFill>
                  <a:srgbClr val="000000"/>
                </a:solidFill>
                <a:latin typeface="Calibri" panose="020F0502020204030204" pitchFamily="34" charset="0"/>
                <a:ea typeface="Calibri" panose="020F0502020204030204" pitchFamily="34" charset="0"/>
                <a:cs typeface="Calibri" panose="020F0502020204030204" pitchFamily="34" charset="0"/>
              </a:rPr>
              <a:t>2</a:t>
            </a: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 + 6H</a:t>
            </a:r>
            <a:r>
              <a:rPr lang="en-US" altLang="en-US" sz="1100" baseline="-25000" dirty="0">
                <a:solidFill>
                  <a:srgbClr val="000000"/>
                </a:solidFill>
                <a:latin typeface="Calibri" panose="020F0502020204030204" pitchFamily="34" charset="0"/>
                <a:ea typeface="Calibri" panose="020F0502020204030204" pitchFamily="34" charset="0"/>
                <a:cs typeface="Calibri" panose="020F0502020204030204" pitchFamily="34" charset="0"/>
              </a:rPr>
              <a:t>2</a:t>
            </a: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O </a:t>
            </a: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a:t>
            </a: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 C</a:t>
            </a:r>
            <a:r>
              <a:rPr lang="en-US" altLang="en-US" sz="1100" baseline="-25000" dirty="0">
                <a:solidFill>
                  <a:srgbClr val="000000"/>
                </a:solidFill>
                <a:latin typeface="Calibri" panose="020F0502020204030204" pitchFamily="34" charset="0"/>
                <a:ea typeface="Calibri" panose="020F0502020204030204" pitchFamily="34" charset="0"/>
                <a:cs typeface="Calibri" panose="020F0502020204030204" pitchFamily="34" charset="0"/>
              </a:rPr>
              <a:t>6</a:t>
            </a: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H</a:t>
            </a:r>
            <a:r>
              <a:rPr lang="en-US" altLang="en-US" sz="1100" baseline="-25000" dirty="0">
                <a:solidFill>
                  <a:srgbClr val="000000"/>
                </a:solidFill>
                <a:latin typeface="Calibri" panose="020F0502020204030204" pitchFamily="34" charset="0"/>
                <a:ea typeface="Calibri" panose="020F0502020204030204" pitchFamily="34" charset="0"/>
                <a:cs typeface="Calibri" panose="020F0502020204030204" pitchFamily="34" charset="0"/>
              </a:rPr>
              <a:t>12</a:t>
            </a: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O</a:t>
            </a:r>
            <a:r>
              <a:rPr lang="en-US" altLang="en-US" sz="1100" baseline="-25000" dirty="0">
                <a:solidFill>
                  <a:srgbClr val="000000"/>
                </a:solidFill>
                <a:latin typeface="Calibri" panose="020F0502020204030204" pitchFamily="34" charset="0"/>
                <a:ea typeface="Calibri" panose="020F0502020204030204" pitchFamily="34" charset="0"/>
                <a:cs typeface="Calibri" panose="020F0502020204030204" pitchFamily="34" charset="0"/>
              </a:rPr>
              <a:t>6</a:t>
            </a: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 + 6O</a:t>
            </a:r>
            <a:r>
              <a:rPr lang="en-US" altLang="en-US" sz="1100" baseline="-25000" dirty="0">
                <a:solidFill>
                  <a:srgbClr val="000000"/>
                </a:solidFill>
                <a:latin typeface="Calibri" panose="020F0502020204030204" pitchFamily="34" charset="0"/>
                <a:ea typeface="Calibri" panose="020F0502020204030204" pitchFamily="34" charset="0"/>
                <a:cs typeface="Calibri" panose="020F0502020204030204" pitchFamily="34" charset="0"/>
              </a:rPr>
              <a:t>2</a:t>
            </a:r>
          </a:p>
          <a:p>
            <a:pPr marL="228600" lvl="0" indent="-228600" algn="just" defTabSz="914400" eaLnBrk="0" fontAlgn="base" hangingPunct="0">
              <a:spcBef>
                <a:spcPct val="0"/>
              </a:spcBef>
              <a:spcAft>
                <a:spcPct val="0"/>
              </a:spcAf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It is an endothermic reaction in which energy is transferred from the environment to the chloroplasts by light.</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Temperature, Light Intensity, Carbon Dioxide Concentration, Amount of Chlorophyll</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As temperature rises the rate of photosynthesis increases, when temperature becomes too high enzymes are denatured and so rate of photosynthesis decreases until it stops completely.</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The brighter the light the greater the rate of photosynthesis.</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The greater the concentration of carbon dioxide the greater the rate of photosynthesis.</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The more chlorophyll the greater the rate of photosynthesis.</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Place the plant underwater and measure the volume of oxygen made or count the number of bubbles in a given time.  The more gas made, the faster the rate of photosynthesis.</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Boil in ethanol to destroy waxy cuticle and remove the colour.  Then add iodine to the leaf.  If the iodine turns blue it contains starch.</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Chloroplast</a:t>
            </a:r>
          </a:p>
          <a:p>
            <a:pPr marL="228600" lvl="0" indent="-228600" algn="just" defTabSz="914400" eaLnBrk="0" fontAlgn="base" hangingPunct="0">
              <a:spcBef>
                <a:spcPct val="0"/>
              </a:spcBef>
              <a:spcAft>
                <a:spcPct val="0"/>
              </a:spcAf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is the word equation  for photosynthesis?</a:t>
            </a: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is the formula for carbon dioxide?</a:t>
            </a: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is the formula for water?</a:t>
            </a: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is the formula for oxygen?</a:t>
            </a: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is the formula for glucose?</a:t>
            </a: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is the balanced symbol equation for photosynthesis?</a:t>
            </a: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is photosynthesis?</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factors affect the rate of photosynthesis?</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How does temperature affect photosynthesis?</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How does light intensity affect photosynthesis?</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How does carbon dioxide concentration affect photosynthesis?</a:t>
            </a: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How does the amount of chlorophyll affect photosynthesis?</a:t>
            </a: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How can you measure the rate of photosynthesis?</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How can you test if a plant for starch?</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cell part is needed for photosynthesis to take place?</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41469"/>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B8: Photosynthesis</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7218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nvGraphicFramePr>
        <p:xfrm>
          <a:off x="153954" y="275252"/>
          <a:ext cx="6486332" cy="9462514"/>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07410">
                <a:tc>
                  <a:txBody>
                    <a:bodyPr/>
                    <a:lstStyle/>
                    <a:p>
                      <a:pPr algn="ctr"/>
                      <a:r>
                        <a:rPr lang="en-US" sz="1350" b="1" dirty="0"/>
                        <a:t>Topic</a:t>
                      </a:r>
                    </a:p>
                  </a:txBody>
                  <a:tcPr anchor="ctr">
                    <a:solidFill>
                      <a:schemeClr val="bg1">
                        <a:lumMod val="85000"/>
                      </a:schemeClr>
                    </a:solidFill>
                  </a:tcPr>
                </a:tc>
                <a:tc>
                  <a:txBody>
                    <a:bodyPr/>
                    <a:lstStyle/>
                    <a:p>
                      <a:pPr algn="just"/>
                      <a:r>
                        <a:rPr lang="en-US" b="0" dirty="0"/>
                        <a:t>B1 Cell Structure and Transport </a:t>
                      </a:r>
                    </a:p>
                  </a:txBody>
                  <a:tcPr anchor="ctr"/>
                </a:tc>
                <a:extLst>
                  <a:ext uri="{0D108BD9-81ED-4DB2-BD59-A6C34878D82A}">
                    <a16:rowId xmlns:a16="http://schemas.microsoft.com/office/drawing/2014/main" val="1109385184"/>
                  </a:ext>
                </a:extLst>
              </a:tr>
              <a:tr h="407410">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0" dirty="0"/>
                        <a:t>Explain how a ___________ cell is adapted for its function.</a:t>
                      </a:r>
                    </a:p>
                  </a:txBody>
                  <a:tcPr anchor="ctr"/>
                </a:tc>
                <a:extLst>
                  <a:ext uri="{0D108BD9-81ED-4DB2-BD59-A6C34878D82A}">
                    <a16:rowId xmlns:a16="http://schemas.microsoft.com/office/drawing/2014/main" val="319181968"/>
                  </a:ext>
                </a:extLst>
              </a:tr>
              <a:tr h="3716918">
                <a:tc>
                  <a:txBody>
                    <a:bodyPr/>
                    <a:lstStyle/>
                    <a:p>
                      <a:pPr algn="ctr"/>
                      <a:r>
                        <a:rPr lang="en-US" sz="1350" b="1" dirty="0"/>
                        <a:t>Info</a:t>
                      </a:r>
                    </a:p>
                  </a:txBody>
                  <a:tcPr anchor="ctr">
                    <a:solidFill>
                      <a:schemeClr val="bg1">
                        <a:lumMod val="85000"/>
                      </a:schemeClr>
                    </a:solidFill>
                  </a:tcPr>
                </a:tc>
                <a:tc>
                  <a:txBody>
                    <a:bodyPr/>
                    <a:lstStyle/>
                    <a:p>
                      <a:r>
                        <a:rPr lang="en-US" dirty="0"/>
                        <a:t>You could be asked this question for any of the following specialised cells:</a:t>
                      </a:r>
                    </a:p>
                    <a:p>
                      <a:pPr marL="285750" indent="-285750">
                        <a:buFont typeface="Arial" panose="020B0604020202020204" pitchFamily="34" charset="0"/>
                        <a:buChar char="•"/>
                      </a:pPr>
                      <a:r>
                        <a:rPr lang="en-US" dirty="0"/>
                        <a:t>Sperm Cell</a:t>
                      </a:r>
                    </a:p>
                    <a:p>
                      <a:pPr marL="285750" indent="-285750">
                        <a:buFont typeface="Arial" panose="020B0604020202020204" pitchFamily="34" charset="0"/>
                        <a:buChar char="•"/>
                      </a:pPr>
                      <a:r>
                        <a:rPr lang="en-US" dirty="0"/>
                        <a:t>Nerve Cell</a:t>
                      </a:r>
                    </a:p>
                    <a:p>
                      <a:pPr marL="285750" indent="-285750">
                        <a:buFont typeface="Arial" panose="020B0604020202020204" pitchFamily="34" charset="0"/>
                        <a:buChar char="•"/>
                      </a:pPr>
                      <a:r>
                        <a:rPr lang="en-US" dirty="0"/>
                        <a:t>Muscle Cell</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Red Blood Cell</a:t>
                      </a:r>
                    </a:p>
                    <a:p>
                      <a:pPr marL="285750" indent="-285750">
                        <a:buFont typeface="Arial" panose="020B0604020202020204" pitchFamily="34" charset="0"/>
                        <a:buChar char="•"/>
                      </a:pPr>
                      <a:r>
                        <a:rPr lang="en-US" dirty="0"/>
                        <a:t>Root Hair Cell</a:t>
                      </a:r>
                    </a:p>
                    <a:p>
                      <a:pPr marL="285750" indent="-285750">
                        <a:buFont typeface="Arial" panose="020B0604020202020204" pitchFamily="34" charset="0"/>
                        <a:buChar char="•"/>
                      </a:pPr>
                      <a:r>
                        <a:rPr lang="en-US" dirty="0"/>
                        <a:t>Xylem</a:t>
                      </a:r>
                    </a:p>
                    <a:p>
                      <a:pPr marL="285750" indent="-285750">
                        <a:buFont typeface="Arial" panose="020B0604020202020204" pitchFamily="34" charset="0"/>
                        <a:buChar char="•"/>
                      </a:pPr>
                      <a:r>
                        <a:rPr lang="en-US" dirty="0"/>
                        <a:t>Phloem</a:t>
                      </a:r>
                    </a:p>
                    <a:p>
                      <a:pPr marL="285750" indent="-285750">
                        <a:buFont typeface="Arial" panose="020B0604020202020204" pitchFamily="34" charset="0"/>
                        <a:buChar char="•"/>
                      </a:pPr>
                      <a:endParaRPr lang="en-US" dirty="0"/>
                    </a:p>
                    <a:p>
                      <a:pPr marL="0" indent="0">
                        <a:buFont typeface="Arial" panose="020B0604020202020204" pitchFamily="34" charset="0"/>
                        <a:buNone/>
                      </a:pPr>
                      <a:r>
                        <a:rPr lang="en-US" dirty="0"/>
                        <a:t>To answer this question you will need to do the following:</a:t>
                      </a:r>
                    </a:p>
                    <a:p>
                      <a:pPr marL="342900" indent="-342900">
                        <a:buFont typeface="+mj-lt"/>
                        <a:buAutoNum type="arabicPeriod"/>
                      </a:pPr>
                      <a:r>
                        <a:rPr lang="en-US" dirty="0"/>
                        <a:t>Identify the function (job) of the specialised cell.</a:t>
                      </a:r>
                    </a:p>
                    <a:p>
                      <a:pPr marL="342900" indent="-342900">
                        <a:buFont typeface="+mj-lt"/>
                        <a:buAutoNum type="arabicPeriod"/>
                      </a:pPr>
                      <a:r>
                        <a:rPr lang="en-US" dirty="0"/>
                        <a:t>Describe an adaptation that the cell has.</a:t>
                      </a:r>
                    </a:p>
                    <a:p>
                      <a:pPr marL="342900" indent="-342900">
                        <a:buFont typeface="+mj-lt"/>
                        <a:buAutoNum type="arabicPeriod"/>
                      </a:pPr>
                      <a:r>
                        <a:rPr lang="en-US" dirty="0"/>
                        <a:t>Explain how this adaptation helps the cell complete its function.</a:t>
                      </a:r>
                    </a:p>
                    <a:p>
                      <a:pPr marL="342900" indent="-342900" algn="just">
                        <a:buFont typeface="+mj-lt"/>
                        <a:buAutoNum type="arabicPeriod"/>
                      </a:pPr>
                      <a:r>
                        <a:rPr lang="en-US" dirty="0"/>
                        <a:t>Continue to describe another adaptation the cell has and explain how this helps complete its function until you can think of no more adaptations. </a:t>
                      </a:r>
                    </a:p>
                  </a:txBody>
                  <a:tcPr anchor="ctr"/>
                </a:tc>
                <a:extLst>
                  <a:ext uri="{0D108BD9-81ED-4DB2-BD59-A6C34878D82A}">
                    <a16:rowId xmlns:a16="http://schemas.microsoft.com/office/drawing/2014/main" val="337813050"/>
                  </a:ext>
                </a:extLst>
              </a:tr>
              <a:tr h="1230601">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If you are explaining why a cell has lots of mitochondria use the following phrase:</a:t>
                      </a:r>
                    </a:p>
                    <a:p>
                      <a:pPr marL="0" indent="0" algn="ctr">
                        <a:buFont typeface="+mj-lt"/>
                        <a:buNone/>
                      </a:pPr>
                      <a:endParaRPr lang="en-US" b="1" dirty="0"/>
                    </a:p>
                    <a:p>
                      <a:pPr marL="0" indent="0" algn="ctr">
                        <a:buFont typeface="+mj-lt"/>
                        <a:buNone/>
                      </a:pPr>
                      <a:r>
                        <a:rPr lang="en-US" b="1" dirty="0"/>
                        <a:t>“The cell has lots of mitochondria, for respiration, to release more energy”</a:t>
                      </a:r>
                    </a:p>
                    <a:p>
                      <a:pPr marL="0" indent="0" algn="l">
                        <a:buFont typeface="+mj-lt"/>
                        <a:buNone/>
                      </a:pPr>
                      <a:endParaRPr lang="en-US" dirty="0"/>
                    </a:p>
                  </a:txBody>
                  <a:tcPr anchor="ctr"/>
                </a:tc>
                <a:extLst>
                  <a:ext uri="{0D108BD9-81ED-4DB2-BD59-A6C34878D82A}">
                    <a16:rowId xmlns:a16="http://schemas.microsoft.com/office/drawing/2014/main" val="2427651414"/>
                  </a:ext>
                </a:extLst>
              </a:tr>
              <a:tr h="2662117">
                <a:tc>
                  <a:txBody>
                    <a:bodyPr/>
                    <a:lstStyle/>
                    <a:p>
                      <a:pPr algn="ctr"/>
                      <a:r>
                        <a:rPr lang="en-US" sz="1350" b="1" dirty="0"/>
                        <a:t>Model Answer</a:t>
                      </a:r>
                    </a:p>
                  </a:txBody>
                  <a:tcPr anchor="ctr">
                    <a:solidFill>
                      <a:schemeClr val="bg1">
                        <a:lumMod val="85000"/>
                      </a:schemeClr>
                    </a:solidFill>
                  </a:tcPr>
                </a:tc>
                <a:tc>
                  <a:txBody>
                    <a:bodyPr/>
                    <a:lstStyle/>
                    <a:p>
                      <a:pPr marL="0" indent="0" algn="l">
                        <a:buFont typeface="+mj-lt"/>
                        <a:buNone/>
                      </a:pPr>
                      <a:r>
                        <a:rPr lang="en-US" b="1" dirty="0"/>
                        <a:t>Explain how a sperm cell is adapted for its function.</a:t>
                      </a:r>
                    </a:p>
                    <a:p>
                      <a:pPr marL="0" indent="0" algn="l">
                        <a:buFont typeface="+mj-lt"/>
                        <a:buNone/>
                      </a:pPr>
                      <a:endParaRPr lang="en-US" dirty="0"/>
                    </a:p>
                    <a:p>
                      <a:pPr marL="0" marR="0" lvl="0" indent="0" algn="just" defTabSz="685800" rtl="0" eaLnBrk="1" fontAlgn="auto" latinLnBrk="0" hangingPunct="1">
                        <a:lnSpc>
                          <a:spcPct val="100000"/>
                        </a:lnSpc>
                        <a:spcBef>
                          <a:spcPts val="0"/>
                        </a:spcBef>
                        <a:spcAft>
                          <a:spcPts val="0"/>
                        </a:spcAft>
                        <a:buClrTx/>
                        <a:buSzTx/>
                        <a:buFont typeface="+mj-lt"/>
                        <a:buNone/>
                        <a:tabLst/>
                        <a:defRPr/>
                      </a:pPr>
                      <a:r>
                        <a:rPr lang="en-US" i="1" dirty="0"/>
                        <a:t>The function of the sperm cell is to </a:t>
                      </a:r>
                      <a:r>
                        <a:rPr lang="en-GB" sz="1400" i="1" dirty="0"/>
                        <a:t>carry the father’s genetic information and fertilise the egg. Adaptations the sperm cell have include that it is streamlined to reduce the cells energy requirements to travel to the egg.  Another adaptation is that the nucleus contains 1 set of chromosomes, this preserves the chromosome number when the egg is fertilised.  A third adaptation is that the sperm cell has an acrosome that contains digestive enzymes that enables the sperm cell to penetrate the egg.  Finally, the sperm cell has lots of mitochondria, for respiration, to release more energy for the cell.</a:t>
                      </a:r>
                    </a:p>
                  </a:txBody>
                  <a:tcPr anchor="ctr"/>
                </a:tc>
                <a:extLst>
                  <a:ext uri="{0D108BD9-81ED-4DB2-BD59-A6C34878D82A}">
                    <a16:rowId xmlns:a16="http://schemas.microsoft.com/office/drawing/2014/main" val="971397409"/>
                  </a:ext>
                </a:extLst>
              </a:tr>
              <a:tr h="1038058">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Prepare and learn model answers to explain how the following cells are adapted for their function: nerve cell, muscle cell, red blood cell, root hair cell, xylem and phloem</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4129491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2433115669"/>
              </p:ext>
            </p:extLst>
          </p:nvPr>
        </p:nvGraphicFramePr>
        <p:xfrm>
          <a:off x="153954" y="275252"/>
          <a:ext cx="6486332" cy="9456595"/>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07410">
                <a:tc>
                  <a:txBody>
                    <a:bodyPr/>
                    <a:lstStyle/>
                    <a:p>
                      <a:pPr algn="ctr"/>
                      <a:r>
                        <a:rPr lang="en-US" sz="1350" b="1" dirty="0"/>
                        <a:t>Topic</a:t>
                      </a:r>
                    </a:p>
                  </a:txBody>
                  <a:tcPr anchor="ctr">
                    <a:solidFill>
                      <a:schemeClr val="bg1">
                        <a:lumMod val="85000"/>
                      </a:schemeClr>
                    </a:solidFill>
                  </a:tcPr>
                </a:tc>
                <a:tc>
                  <a:txBody>
                    <a:bodyPr/>
                    <a:lstStyle/>
                    <a:p>
                      <a:pPr algn="just"/>
                      <a:r>
                        <a:rPr lang="en-US" b="0" dirty="0"/>
                        <a:t>B2 Cell Division</a:t>
                      </a:r>
                    </a:p>
                  </a:txBody>
                  <a:tcPr anchor="ctr"/>
                </a:tc>
                <a:extLst>
                  <a:ext uri="{0D108BD9-81ED-4DB2-BD59-A6C34878D82A}">
                    <a16:rowId xmlns:a16="http://schemas.microsoft.com/office/drawing/2014/main" val="1109385184"/>
                  </a:ext>
                </a:extLst>
              </a:tr>
              <a:tr h="407410">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0" dirty="0"/>
                        <a:t>Stem cells can be used to treat diseases such as ________.  Evaluate the use of adult and embryonic stem cells to treat  ___________.</a:t>
                      </a:r>
                    </a:p>
                  </a:txBody>
                  <a:tcPr anchor="ctr"/>
                </a:tc>
                <a:extLst>
                  <a:ext uri="{0D108BD9-81ED-4DB2-BD59-A6C34878D82A}">
                    <a16:rowId xmlns:a16="http://schemas.microsoft.com/office/drawing/2014/main" val="319181968"/>
                  </a:ext>
                </a:extLst>
              </a:tr>
              <a:tr h="3511546">
                <a:tc>
                  <a:txBody>
                    <a:bodyPr/>
                    <a:lstStyle/>
                    <a:p>
                      <a:pPr algn="ctr"/>
                      <a:r>
                        <a:rPr lang="en-US" sz="1350" b="1" dirty="0"/>
                        <a:t>Info</a:t>
                      </a:r>
                    </a:p>
                  </a:txBody>
                  <a:tcPr anchor="ctr">
                    <a:solidFill>
                      <a:schemeClr val="bg1">
                        <a:lumMod val="85000"/>
                      </a:schemeClr>
                    </a:solidFill>
                  </a:tcPr>
                </a:tc>
                <a:tc>
                  <a:txBody>
                    <a:bodyPr/>
                    <a:lstStyle/>
                    <a:p>
                      <a:r>
                        <a:rPr lang="en-US" dirty="0"/>
                        <a:t>You could be asked this question for disease that can be treated using stem cells including:</a:t>
                      </a:r>
                    </a:p>
                    <a:p>
                      <a:pPr marL="285750" indent="-285750">
                        <a:buFont typeface="Arial" panose="020B0604020202020204" pitchFamily="34" charset="0"/>
                        <a:buChar char="•"/>
                      </a:pPr>
                      <a:r>
                        <a:rPr lang="en-US" dirty="0"/>
                        <a:t>Paralysis</a:t>
                      </a:r>
                    </a:p>
                    <a:p>
                      <a:pPr marL="285750" indent="-285750">
                        <a:buFont typeface="Arial" panose="020B0604020202020204" pitchFamily="34" charset="0"/>
                        <a:buChar char="•"/>
                      </a:pPr>
                      <a:r>
                        <a:rPr lang="en-US" dirty="0"/>
                        <a:t>Diabetes</a:t>
                      </a:r>
                    </a:p>
                    <a:p>
                      <a:pPr marL="285750" indent="-285750">
                        <a:buFont typeface="Arial" panose="020B0604020202020204" pitchFamily="34" charset="0"/>
                        <a:buChar char="•"/>
                      </a:pPr>
                      <a:r>
                        <a:rPr lang="en-US" dirty="0"/>
                        <a:t>Cancer</a:t>
                      </a:r>
                    </a:p>
                    <a:p>
                      <a:pPr marL="285750" indent="-285750">
                        <a:buFont typeface="Arial" panose="020B0604020202020204" pitchFamily="34" charset="0"/>
                        <a:buChar char="•"/>
                      </a:pPr>
                      <a:endParaRPr lang="en-US" dirty="0"/>
                    </a:p>
                    <a:p>
                      <a:pPr marL="0" indent="0">
                        <a:buFont typeface="Arial" panose="020B0604020202020204" pitchFamily="34" charset="0"/>
                        <a:buNone/>
                      </a:pPr>
                      <a:r>
                        <a:rPr lang="en-US" dirty="0"/>
                        <a:t>To answer this question you will need to do the following:</a:t>
                      </a:r>
                    </a:p>
                    <a:p>
                      <a:pPr marL="342900" indent="-342900">
                        <a:buFont typeface="+mj-lt"/>
                        <a:buAutoNum type="arabicPeriod"/>
                      </a:pPr>
                      <a:r>
                        <a:rPr lang="en-US" dirty="0"/>
                        <a:t>Describe the advantages of adult stem cells </a:t>
                      </a:r>
                    </a:p>
                    <a:p>
                      <a:pPr marL="342900" indent="-342900">
                        <a:buFont typeface="+mj-lt"/>
                        <a:buAutoNum type="arabicPeriod"/>
                      </a:pPr>
                      <a:r>
                        <a:rPr lang="en-US" dirty="0"/>
                        <a:t>Describe the disadvantages of adult stem cells</a:t>
                      </a:r>
                    </a:p>
                    <a:p>
                      <a:pPr marL="342900" indent="-342900">
                        <a:buFont typeface="+mj-lt"/>
                        <a:buAutoNum type="arabicPeriod"/>
                      </a:pPr>
                      <a:r>
                        <a:rPr lang="en-US" dirty="0"/>
                        <a:t>Describe the advantages of embryonic stem cells</a:t>
                      </a:r>
                    </a:p>
                    <a:p>
                      <a:pPr marL="342900" indent="-342900">
                        <a:buFont typeface="+mj-lt"/>
                        <a:buAutoNum type="arabicPeriod"/>
                      </a:pPr>
                      <a:r>
                        <a:rPr lang="en-US" dirty="0"/>
                        <a:t>Describe the disadvantages of embryonic stem cells</a:t>
                      </a:r>
                    </a:p>
                    <a:p>
                      <a:pPr marL="342900" indent="-342900">
                        <a:buFont typeface="+mj-lt"/>
                        <a:buAutoNum type="arabicPeriod"/>
                      </a:pPr>
                      <a:r>
                        <a:rPr lang="en-US" dirty="0"/>
                        <a:t>State a conclusion</a:t>
                      </a:r>
                    </a:p>
                    <a:p>
                      <a:pPr marL="342900" indent="-342900">
                        <a:buFont typeface="+mj-lt"/>
                        <a:buAutoNum type="arabicPeriod"/>
                      </a:pPr>
                      <a:r>
                        <a:rPr lang="en-US" dirty="0"/>
                        <a:t>Give at least 1 statement to support your conclusion</a:t>
                      </a:r>
                    </a:p>
                  </a:txBody>
                  <a:tcPr anchor="ctr"/>
                </a:tc>
                <a:extLst>
                  <a:ext uri="{0D108BD9-81ED-4DB2-BD59-A6C34878D82A}">
                    <a16:rowId xmlns:a16="http://schemas.microsoft.com/office/drawing/2014/main" val="337813050"/>
                  </a:ext>
                </a:extLst>
              </a:tr>
              <a:tr h="1230601">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If they give you information in the exam question interpret it and discuss it, but make sure that you use your own knowledge as well. This is important as you won't get many marks (if any) by just repeating what they have given you in the question.</a:t>
                      </a:r>
                    </a:p>
                  </a:txBody>
                  <a:tcPr anchor="ctr"/>
                </a:tc>
                <a:extLst>
                  <a:ext uri="{0D108BD9-81ED-4DB2-BD59-A6C34878D82A}">
                    <a16:rowId xmlns:a16="http://schemas.microsoft.com/office/drawing/2014/main" val="2427651414"/>
                  </a:ext>
                </a:extLst>
              </a:tr>
              <a:tr h="2662117">
                <a:tc>
                  <a:txBody>
                    <a:bodyPr/>
                    <a:lstStyle/>
                    <a:p>
                      <a:pPr algn="ctr"/>
                      <a:r>
                        <a:rPr lang="en-US" sz="1350" b="1" dirty="0"/>
                        <a:t>Model Answer</a:t>
                      </a:r>
                    </a:p>
                  </a:txBody>
                  <a:tcPr anchor="ctr">
                    <a:solidFill>
                      <a:schemeClr val="bg1">
                        <a:lumMod val="85000"/>
                      </a:schemeClr>
                    </a:solidFill>
                  </a:tcPr>
                </a:tc>
                <a:tc>
                  <a:txBody>
                    <a:bodyPr/>
                    <a:lstStyle/>
                    <a:p>
                      <a:pPr marL="0" indent="0" algn="just">
                        <a:buFont typeface="+mj-lt"/>
                        <a:buNone/>
                      </a:pPr>
                      <a:r>
                        <a:rPr lang="en-GB" sz="1350" b="1" i="0" u="none" strike="noStrike" kern="1200" dirty="0">
                          <a:solidFill>
                            <a:schemeClr val="tx1"/>
                          </a:solidFill>
                          <a:effectLst/>
                          <a:latin typeface="+mn-lt"/>
                          <a:ea typeface="+mn-ea"/>
                          <a:cs typeface="+mn-cs"/>
                        </a:rPr>
                        <a:t>Evaluate the use of stem cells from a patient’s own bone marrow instead of stem cells from an embryo.</a:t>
                      </a:r>
                    </a:p>
                    <a:p>
                      <a:pPr marL="0" indent="0" algn="just">
                        <a:buFont typeface="+mj-lt"/>
                        <a:buNone/>
                      </a:pPr>
                      <a:endParaRPr lang="en-GB" sz="1350" b="1" i="0" u="none" strike="noStrike" kern="1200" dirty="0">
                        <a:solidFill>
                          <a:schemeClr val="tx1"/>
                        </a:solidFill>
                        <a:effectLst/>
                        <a:latin typeface="+mn-lt"/>
                        <a:ea typeface="+mn-ea"/>
                        <a:cs typeface="+mn-cs"/>
                      </a:endParaRPr>
                    </a:p>
                    <a:p>
                      <a:pPr marL="0" indent="0" algn="just">
                        <a:buFont typeface="+mj-lt"/>
                        <a:buNone/>
                      </a:pPr>
                      <a:r>
                        <a:rPr lang="en-GB" sz="1350" b="0" i="1" u="none" strike="noStrike" kern="1200" dirty="0">
                          <a:solidFill>
                            <a:schemeClr val="tx1"/>
                          </a:solidFill>
                          <a:effectLst/>
                          <a:latin typeface="+mn-lt"/>
                          <a:ea typeface="+mn-ea"/>
                          <a:cs typeface="+mn-cs"/>
                        </a:rPr>
                        <a:t>Advantages of stem cells from a patients own bone marrow include that the patient can give consent for the procedure to take place, which removes any ethical issues.  As well as this the procedure is well tested and relatively safe.  However, disadvantages of using stem cells from bone marrow include that the procedure is painful and can cause infection.  The advantages of using stem cells from an embryo include that it is a painless procedure that can treat many diseases.  However, disadvantages of using stem cells from embryos include it is an unreliable procedure that causes death to the embryo that poses ethical issues as the embryo can’t give consent.  In conclusion I think that __________ because _____</a:t>
                      </a:r>
                      <a:endParaRPr lang="en-US" b="0" i="1" dirty="0"/>
                    </a:p>
                  </a:txBody>
                  <a:tcPr anchor="ctr"/>
                </a:tc>
                <a:extLst>
                  <a:ext uri="{0D108BD9-81ED-4DB2-BD59-A6C34878D82A}">
                    <a16:rowId xmlns:a16="http://schemas.microsoft.com/office/drawing/2014/main" val="971397409"/>
                  </a:ext>
                </a:extLst>
              </a:tr>
              <a:tr h="1038058">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Construct your own conclusion for this model answer.  </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 above.</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3656692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3264345515"/>
              </p:ext>
            </p:extLst>
          </p:nvPr>
        </p:nvGraphicFramePr>
        <p:xfrm>
          <a:off x="153954" y="275252"/>
          <a:ext cx="6486332" cy="9257142"/>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07410">
                <a:tc>
                  <a:txBody>
                    <a:bodyPr/>
                    <a:lstStyle/>
                    <a:p>
                      <a:pPr algn="ctr"/>
                      <a:r>
                        <a:rPr lang="en-US" sz="1350" b="1" dirty="0"/>
                        <a:t>Topic</a:t>
                      </a:r>
                    </a:p>
                  </a:txBody>
                  <a:tcPr anchor="ctr">
                    <a:solidFill>
                      <a:schemeClr val="bg1">
                        <a:lumMod val="85000"/>
                      </a:schemeClr>
                    </a:solidFill>
                  </a:tcPr>
                </a:tc>
                <a:tc>
                  <a:txBody>
                    <a:bodyPr/>
                    <a:lstStyle/>
                    <a:p>
                      <a:pPr algn="just"/>
                      <a:r>
                        <a:rPr lang="en-US" b="0" dirty="0"/>
                        <a:t>B3 Digestion</a:t>
                      </a:r>
                    </a:p>
                  </a:txBody>
                  <a:tcPr anchor="ctr"/>
                </a:tc>
                <a:extLst>
                  <a:ext uri="{0D108BD9-81ED-4DB2-BD59-A6C34878D82A}">
                    <a16:rowId xmlns:a16="http://schemas.microsoft.com/office/drawing/2014/main" val="1109385184"/>
                  </a:ext>
                </a:extLst>
              </a:tr>
              <a:tr h="407410">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0" dirty="0"/>
                        <a:t>Describe how _______ is digested.</a:t>
                      </a:r>
                    </a:p>
                  </a:txBody>
                  <a:tcPr anchor="ctr"/>
                </a:tc>
                <a:extLst>
                  <a:ext uri="{0D108BD9-81ED-4DB2-BD59-A6C34878D82A}">
                    <a16:rowId xmlns:a16="http://schemas.microsoft.com/office/drawing/2014/main" val="319181968"/>
                  </a:ext>
                </a:extLst>
              </a:tr>
              <a:tr h="3511546">
                <a:tc>
                  <a:txBody>
                    <a:bodyPr/>
                    <a:lstStyle/>
                    <a:p>
                      <a:pPr algn="ctr"/>
                      <a:r>
                        <a:rPr lang="en-US" sz="1350" b="1" dirty="0"/>
                        <a:t>Info</a:t>
                      </a:r>
                    </a:p>
                  </a:txBody>
                  <a:tcPr anchor="ctr">
                    <a:solidFill>
                      <a:schemeClr val="bg1">
                        <a:lumMod val="85000"/>
                      </a:schemeClr>
                    </a:solidFill>
                  </a:tcPr>
                </a:tc>
                <a:tc>
                  <a:txBody>
                    <a:bodyPr/>
                    <a:lstStyle/>
                    <a:p>
                      <a:r>
                        <a:rPr lang="en-US" dirty="0"/>
                        <a:t>You could be asked this question to test for:</a:t>
                      </a:r>
                    </a:p>
                    <a:p>
                      <a:pPr marL="285750" indent="-285750">
                        <a:buFont typeface="Arial" panose="020B0604020202020204" pitchFamily="34" charset="0"/>
                        <a:buChar char="•"/>
                      </a:pPr>
                      <a:r>
                        <a:rPr lang="en-US" dirty="0"/>
                        <a:t>Protein</a:t>
                      </a:r>
                    </a:p>
                    <a:p>
                      <a:pPr marL="285750" indent="-285750">
                        <a:buFont typeface="Arial" panose="020B0604020202020204" pitchFamily="34" charset="0"/>
                        <a:buChar char="•"/>
                      </a:pPr>
                      <a:r>
                        <a:rPr lang="en-US" dirty="0"/>
                        <a:t>Starch</a:t>
                      </a:r>
                    </a:p>
                    <a:p>
                      <a:pPr marL="285750" indent="-285750">
                        <a:buFont typeface="Arial" panose="020B0604020202020204" pitchFamily="34" charset="0"/>
                        <a:buChar char="•"/>
                      </a:pPr>
                      <a:r>
                        <a:rPr lang="en-US" dirty="0"/>
                        <a:t>Fat</a:t>
                      </a:r>
                    </a:p>
                    <a:p>
                      <a:pPr marL="285750" indent="-285750">
                        <a:buFont typeface="Arial" panose="020B0604020202020204" pitchFamily="34" charset="0"/>
                        <a:buChar char="•"/>
                      </a:pPr>
                      <a:r>
                        <a:rPr lang="en-US" dirty="0"/>
                        <a:t>A combination of some/all of them</a:t>
                      </a:r>
                    </a:p>
                    <a:p>
                      <a:pPr marL="285750" indent="-285750">
                        <a:buFont typeface="Arial" panose="020B0604020202020204" pitchFamily="34" charset="0"/>
                        <a:buChar char="•"/>
                      </a:pPr>
                      <a:endParaRPr lang="en-US" dirty="0"/>
                    </a:p>
                    <a:p>
                      <a:pPr marL="0" indent="0">
                        <a:buFont typeface="Arial" panose="020B0604020202020204" pitchFamily="34" charset="0"/>
                        <a:buNone/>
                      </a:pPr>
                      <a:r>
                        <a:rPr lang="en-US" dirty="0"/>
                        <a:t>To answer this question you will need to do the following:</a:t>
                      </a:r>
                    </a:p>
                    <a:p>
                      <a:pPr marL="342900" indent="-342900">
                        <a:buFont typeface="+mj-lt"/>
                        <a:buAutoNum type="arabicPeriod"/>
                      </a:pPr>
                      <a:r>
                        <a:rPr lang="en-US" dirty="0"/>
                        <a:t>Describe mechanical digestion in the mouth.</a:t>
                      </a:r>
                    </a:p>
                    <a:p>
                      <a:pPr marL="342900" indent="-342900">
                        <a:buFont typeface="+mj-lt"/>
                        <a:buAutoNum type="arabicPeriod"/>
                      </a:pPr>
                      <a:r>
                        <a:rPr lang="en-US" dirty="0"/>
                        <a:t>Identify the enzyme that helps digest it.</a:t>
                      </a:r>
                    </a:p>
                    <a:p>
                      <a:pPr marL="342900" indent="-342900">
                        <a:buFont typeface="+mj-lt"/>
                        <a:buAutoNum type="arabicPeriod"/>
                      </a:pPr>
                      <a:r>
                        <a:rPr lang="en-US" dirty="0"/>
                        <a:t>Identify where  in the body this enzyme digests the molecule.</a:t>
                      </a:r>
                    </a:p>
                    <a:p>
                      <a:pPr marL="342900" indent="-342900" algn="just">
                        <a:buFont typeface="+mj-lt"/>
                        <a:buAutoNum type="arabicPeriod"/>
                      </a:pPr>
                      <a:r>
                        <a:rPr lang="en-US" dirty="0"/>
                        <a:t>Identify what the food substance is broken down into.</a:t>
                      </a:r>
                    </a:p>
                    <a:p>
                      <a:pPr marL="342900" indent="-342900">
                        <a:buFont typeface="+mj-lt"/>
                        <a:buAutoNum type="arabicPeriod"/>
                      </a:pPr>
                      <a:endParaRPr lang="en-US" dirty="0"/>
                    </a:p>
                  </a:txBody>
                  <a:tcPr anchor="ctr"/>
                </a:tc>
                <a:extLst>
                  <a:ext uri="{0D108BD9-81ED-4DB2-BD59-A6C34878D82A}">
                    <a16:rowId xmlns:a16="http://schemas.microsoft.com/office/drawing/2014/main" val="337813050"/>
                  </a:ext>
                </a:extLst>
              </a:tr>
              <a:tr h="1230601">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Be careful with your enzyme names and sites of digestion. It is easy to mix up where the enzyme is made and where the enzyme acts. For examples enzymes made by the pancreas digest food in the small intestine.</a:t>
                      </a:r>
                    </a:p>
                  </a:txBody>
                  <a:tcPr anchor="ctr"/>
                </a:tc>
                <a:extLst>
                  <a:ext uri="{0D108BD9-81ED-4DB2-BD59-A6C34878D82A}">
                    <a16:rowId xmlns:a16="http://schemas.microsoft.com/office/drawing/2014/main" val="2427651414"/>
                  </a:ext>
                </a:extLst>
              </a:tr>
              <a:tr h="2662117">
                <a:tc>
                  <a:txBody>
                    <a:bodyPr/>
                    <a:lstStyle/>
                    <a:p>
                      <a:pPr algn="ctr"/>
                      <a:r>
                        <a:rPr lang="en-US" sz="1350" b="1" dirty="0"/>
                        <a:t>Model Answer</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1" dirty="0"/>
                        <a:t>Explain how protein is digested.</a:t>
                      </a:r>
                    </a:p>
                    <a:p>
                      <a:pPr marL="0" indent="0" algn="just">
                        <a:buFont typeface="+mj-lt"/>
                        <a:buNone/>
                      </a:pPr>
                      <a:endParaRPr lang="en-GB" sz="1350" b="1" i="0" u="none" strike="noStrike" kern="1200" dirty="0">
                        <a:solidFill>
                          <a:schemeClr val="tx1"/>
                        </a:solidFill>
                        <a:effectLst/>
                        <a:latin typeface="+mn-lt"/>
                        <a:ea typeface="+mn-ea"/>
                        <a:cs typeface="+mn-cs"/>
                      </a:endParaRPr>
                    </a:p>
                    <a:p>
                      <a:pPr marL="0" indent="0" algn="just">
                        <a:buFont typeface="+mj-lt"/>
                        <a:buNone/>
                      </a:pPr>
                      <a:r>
                        <a:rPr lang="en-GB" sz="1350" b="0" i="1" u="none" strike="noStrike" kern="1200" dirty="0">
                          <a:solidFill>
                            <a:schemeClr val="tx1"/>
                          </a:solidFill>
                          <a:effectLst/>
                          <a:latin typeface="+mn-lt"/>
                          <a:ea typeface="+mn-ea"/>
                          <a:cs typeface="+mn-cs"/>
                        </a:rPr>
                        <a:t>The protein is firstly broken down mechanically into smaller pieces by chewing in the mouth before the food is swallowed. Protease enzymes break down the protein in the stomach and small intestine. The protein is broken down into amino acids.</a:t>
                      </a:r>
                      <a:endParaRPr lang="en-US" b="0" i="1" dirty="0"/>
                    </a:p>
                  </a:txBody>
                  <a:tcPr anchor="ctr"/>
                </a:tc>
                <a:extLst>
                  <a:ext uri="{0D108BD9-81ED-4DB2-BD59-A6C34878D82A}">
                    <a16:rowId xmlns:a16="http://schemas.microsoft.com/office/drawing/2014/main" val="971397409"/>
                  </a:ext>
                </a:extLst>
              </a:tr>
              <a:tr h="1038058">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Prepare and learn model answers to explain how starch, fat and a combination of all three are broken down.</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1563901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nvGraphicFramePr>
        <p:xfrm>
          <a:off x="153954" y="275255"/>
          <a:ext cx="6486332" cy="9385206"/>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392558">
                <a:tc>
                  <a:txBody>
                    <a:bodyPr/>
                    <a:lstStyle/>
                    <a:p>
                      <a:pPr algn="ctr"/>
                      <a:r>
                        <a:rPr lang="en-US" sz="1350" b="1" dirty="0"/>
                        <a:t>Topic</a:t>
                      </a:r>
                    </a:p>
                  </a:txBody>
                  <a:tcPr anchor="ctr">
                    <a:solidFill>
                      <a:schemeClr val="bg1">
                        <a:lumMod val="85000"/>
                      </a:schemeClr>
                    </a:solidFill>
                  </a:tcPr>
                </a:tc>
                <a:tc>
                  <a:txBody>
                    <a:bodyPr/>
                    <a:lstStyle/>
                    <a:p>
                      <a:pPr algn="just"/>
                      <a:r>
                        <a:rPr lang="en-US" b="0" dirty="0"/>
                        <a:t>B3 Digestion</a:t>
                      </a:r>
                    </a:p>
                  </a:txBody>
                  <a:tcPr anchor="ctr"/>
                </a:tc>
                <a:extLst>
                  <a:ext uri="{0D108BD9-81ED-4DB2-BD59-A6C34878D82A}">
                    <a16:rowId xmlns:a16="http://schemas.microsoft.com/office/drawing/2014/main" val="1109385184"/>
                  </a:ext>
                </a:extLst>
              </a:tr>
              <a:tr h="699859">
                <a:tc>
                  <a:txBody>
                    <a:bodyPr/>
                    <a:lstStyle/>
                    <a:p>
                      <a:pPr algn="ctr"/>
                      <a:r>
                        <a:rPr lang="en-US" sz="1350" b="1" dirty="0"/>
                        <a:t>Qu</a:t>
                      </a:r>
                    </a:p>
                  </a:txBody>
                  <a:tcPr anchor="ctr">
                    <a:solidFill>
                      <a:schemeClr val="bg1">
                        <a:lumMod val="85000"/>
                      </a:schemeClr>
                    </a:solidFill>
                  </a:tcPr>
                </a:tc>
                <a:tc>
                  <a:txBody>
                    <a:bodyPr/>
                    <a:lstStyle/>
                    <a:p>
                      <a:pPr lvl="0" algn="just" fontAlgn="base"/>
                      <a:r>
                        <a:rPr lang="en-GB" sz="1350" b="0" kern="1200" dirty="0">
                          <a:solidFill>
                            <a:schemeClr val="tx1"/>
                          </a:solidFill>
                          <a:effectLst/>
                          <a:latin typeface="+mn-lt"/>
                          <a:ea typeface="+mn-ea"/>
                          <a:cs typeface="+mn-cs"/>
                        </a:rPr>
                        <a:t>Explain how bile helps the digestion of fats.</a:t>
                      </a:r>
                    </a:p>
                    <a:p>
                      <a:pPr marL="0" marR="0" lvl="0" indent="0" algn="just" defTabSz="685800" rtl="0" eaLnBrk="1" fontAlgn="base" latinLnBrk="0" hangingPunct="1">
                        <a:lnSpc>
                          <a:spcPct val="100000"/>
                        </a:lnSpc>
                        <a:spcBef>
                          <a:spcPts val="0"/>
                        </a:spcBef>
                        <a:spcAft>
                          <a:spcPts val="0"/>
                        </a:spcAft>
                        <a:buClrTx/>
                        <a:buSzTx/>
                        <a:buFontTx/>
                        <a:buNone/>
                        <a:tabLst/>
                        <a:defRPr/>
                      </a:pPr>
                      <a:r>
                        <a:rPr lang="en-GB" sz="1350" b="0" i="0" u="none" strike="noStrike" kern="1200" dirty="0">
                          <a:solidFill>
                            <a:schemeClr val="tx1"/>
                          </a:solidFill>
                          <a:effectLst/>
                          <a:latin typeface="+mn-lt"/>
                          <a:ea typeface="+mn-ea"/>
                          <a:cs typeface="+mn-cs"/>
                        </a:rPr>
                        <a:t>Describe the roles of the liver and the pancreas in digestion.</a:t>
                      </a:r>
                    </a:p>
                    <a:p>
                      <a:pPr marL="0" marR="0" lvl="0" indent="0" algn="just" defTabSz="685800" rtl="0" eaLnBrk="1" fontAlgn="base" latinLnBrk="0" hangingPunct="1">
                        <a:lnSpc>
                          <a:spcPct val="100000"/>
                        </a:lnSpc>
                        <a:spcBef>
                          <a:spcPts val="0"/>
                        </a:spcBef>
                        <a:spcAft>
                          <a:spcPts val="0"/>
                        </a:spcAft>
                        <a:buClrTx/>
                        <a:buSzTx/>
                        <a:buFontTx/>
                        <a:buNone/>
                        <a:tabLst/>
                        <a:defRPr/>
                      </a:pPr>
                      <a:r>
                        <a:rPr lang="en-GB" sz="1350" b="0" i="0" u="none" strike="noStrike" kern="1200" dirty="0">
                          <a:solidFill>
                            <a:schemeClr val="tx1"/>
                          </a:solidFill>
                          <a:effectLst/>
                          <a:latin typeface="+mn-lt"/>
                          <a:ea typeface="+mn-ea"/>
                          <a:cs typeface="+mn-cs"/>
                        </a:rPr>
                        <a:t>Explain the ‘lock and key theory’ of enzyme action.</a:t>
                      </a:r>
                      <a:endParaRPr lang="en-GB" sz="1350" b="0" i="1" u="none" strike="noStrike"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19181968"/>
                  </a:ext>
                </a:extLst>
              </a:tr>
              <a:tr h="595999">
                <a:tc>
                  <a:txBody>
                    <a:bodyPr/>
                    <a:lstStyle/>
                    <a:p>
                      <a:pPr algn="ctr"/>
                      <a:r>
                        <a:rPr lang="en-US" sz="1350" b="1" dirty="0"/>
                        <a:t>Info</a:t>
                      </a:r>
                    </a:p>
                  </a:txBody>
                  <a:tcPr anchor="ctr">
                    <a:solidFill>
                      <a:schemeClr val="bg1">
                        <a:lumMod val="85000"/>
                      </a:schemeClr>
                    </a:solidFill>
                  </a:tcPr>
                </a:tc>
                <a:tc>
                  <a:txBody>
                    <a:bodyPr/>
                    <a:lstStyle/>
                    <a:p>
                      <a:pPr algn="just"/>
                      <a:r>
                        <a:rPr lang="en-US" dirty="0"/>
                        <a:t>At least one of these questions is likely to come up.  The examiner is going to be looking for a clear answer written in a logical sequence.</a:t>
                      </a:r>
                    </a:p>
                  </a:txBody>
                  <a:tcPr anchor="ctr"/>
                </a:tc>
                <a:extLst>
                  <a:ext uri="{0D108BD9-81ED-4DB2-BD59-A6C34878D82A}">
                    <a16:rowId xmlns:a16="http://schemas.microsoft.com/office/drawing/2014/main" val="337813050"/>
                  </a:ext>
                </a:extLst>
              </a:tr>
              <a:tr h="496674">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Be careful that you use key words/phrases accurately (these are in bold in your model answers below).</a:t>
                      </a:r>
                    </a:p>
                  </a:txBody>
                  <a:tcPr anchor="ctr"/>
                </a:tc>
                <a:extLst>
                  <a:ext uri="{0D108BD9-81ED-4DB2-BD59-A6C34878D82A}">
                    <a16:rowId xmlns:a16="http://schemas.microsoft.com/office/drawing/2014/main" val="2427651414"/>
                  </a:ext>
                </a:extLst>
              </a:tr>
              <a:tr h="2061617">
                <a:tc>
                  <a:txBody>
                    <a:bodyPr/>
                    <a:lstStyle/>
                    <a:p>
                      <a:pPr algn="ctr"/>
                      <a:r>
                        <a:rPr lang="en-US" sz="1350" b="1" dirty="0"/>
                        <a:t>Model Answer</a:t>
                      </a:r>
                    </a:p>
                  </a:txBody>
                  <a:tcPr anchor="ctr">
                    <a:solidFill>
                      <a:schemeClr val="bg1">
                        <a:lumMod val="85000"/>
                      </a:schemeClr>
                    </a:solidFill>
                  </a:tcPr>
                </a:tc>
                <a:tc>
                  <a:txBody>
                    <a:bodyPr/>
                    <a:lstStyle/>
                    <a:p>
                      <a:pPr lvl="0" algn="just" fontAlgn="base"/>
                      <a:r>
                        <a:rPr lang="en-US" sz="1350" b="1" kern="1200" dirty="0">
                          <a:solidFill>
                            <a:schemeClr val="tx1"/>
                          </a:solidFill>
                          <a:effectLst/>
                          <a:latin typeface="+mn-lt"/>
                          <a:ea typeface="+mn-ea"/>
                          <a:cs typeface="+mn-cs"/>
                        </a:rPr>
                        <a:t>Explain how bile helps the digestion of fats.</a:t>
                      </a:r>
                      <a:endParaRPr lang="en-GB" sz="1350" b="1" kern="1200" dirty="0">
                        <a:solidFill>
                          <a:schemeClr val="tx1"/>
                        </a:solidFill>
                        <a:effectLst/>
                        <a:latin typeface="+mn-lt"/>
                        <a:ea typeface="+mn-ea"/>
                        <a:cs typeface="+mn-cs"/>
                      </a:endParaRPr>
                    </a:p>
                    <a:p>
                      <a:pPr marL="0" indent="0" algn="just">
                        <a:buFont typeface="+mj-lt"/>
                        <a:buNone/>
                      </a:pPr>
                      <a:endParaRPr lang="en-GB" sz="1350" b="1" i="0" u="none" strike="noStrike" kern="1200" dirty="0">
                        <a:solidFill>
                          <a:schemeClr val="tx1"/>
                        </a:solidFill>
                        <a:effectLst/>
                        <a:latin typeface="+mn-lt"/>
                        <a:ea typeface="+mn-ea"/>
                        <a:cs typeface="+mn-cs"/>
                      </a:endParaRPr>
                    </a:p>
                    <a:p>
                      <a:pPr algn="just" fontAlgn="base"/>
                      <a:r>
                        <a:rPr lang="en-GB" sz="1350" i="1" kern="1200" dirty="0">
                          <a:solidFill>
                            <a:schemeClr val="tx1"/>
                          </a:solidFill>
                          <a:effectLst/>
                          <a:latin typeface="+mn-lt"/>
                          <a:ea typeface="+mn-ea"/>
                          <a:cs typeface="+mn-cs"/>
                        </a:rPr>
                        <a:t>Bile is </a:t>
                      </a:r>
                      <a:r>
                        <a:rPr lang="en-GB" sz="1350" b="1" i="1" kern="1200" dirty="0">
                          <a:solidFill>
                            <a:schemeClr val="tx1"/>
                          </a:solidFill>
                          <a:effectLst/>
                          <a:latin typeface="+mn-lt"/>
                          <a:ea typeface="+mn-ea"/>
                          <a:cs typeface="+mn-cs"/>
                        </a:rPr>
                        <a:t>alkaline </a:t>
                      </a:r>
                      <a:r>
                        <a:rPr lang="en-GB" sz="1350" i="1" kern="1200" dirty="0">
                          <a:solidFill>
                            <a:schemeClr val="tx1"/>
                          </a:solidFill>
                          <a:effectLst/>
                          <a:latin typeface="+mn-lt"/>
                          <a:ea typeface="+mn-ea"/>
                          <a:cs typeface="+mn-cs"/>
                        </a:rPr>
                        <a:t>and so </a:t>
                      </a:r>
                      <a:r>
                        <a:rPr lang="en-GB" sz="1350" b="1" i="1" kern="1200" dirty="0">
                          <a:solidFill>
                            <a:schemeClr val="tx1"/>
                          </a:solidFill>
                          <a:effectLst/>
                          <a:latin typeface="+mn-lt"/>
                          <a:ea typeface="+mn-ea"/>
                          <a:cs typeface="+mn-cs"/>
                        </a:rPr>
                        <a:t>neutralises</a:t>
                      </a:r>
                      <a:r>
                        <a:rPr lang="en-GB" sz="1350" i="1" kern="1200" dirty="0">
                          <a:solidFill>
                            <a:schemeClr val="tx1"/>
                          </a:solidFill>
                          <a:effectLst/>
                          <a:latin typeface="+mn-lt"/>
                          <a:ea typeface="+mn-ea"/>
                          <a:cs typeface="+mn-cs"/>
                        </a:rPr>
                        <a:t> the digestive juices in the small intestine. It also </a:t>
                      </a:r>
                      <a:r>
                        <a:rPr lang="en-GB" sz="1350" b="1" i="1" kern="1200" dirty="0">
                          <a:solidFill>
                            <a:schemeClr val="tx1"/>
                          </a:solidFill>
                          <a:effectLst/>
                          <a:latin typeface="+mn-lt"/>
                          <a:ea typeface="+mn-ea"/>
                          <a:cs typeface="+mn-cs"/>
                        </a:rPr>
                        <a:t>emulsifies fats </a:t>
                      </a:r>
                      <a:r>
                        <a:rPr lang="en-GB" sz="1350" i="1" kern="1200" dirty="0">
                          <a:solidFill>
                            <a:schemeClr val="tx1"/>
                          </a:solidFill>
                          <a:effectLst/>
                          <a:latin typeface="+mn-lt"/>
                          <a:ea typeface="+mn-ea"/>
                          <a:cs typeface="+mn-cs"/>
                        </a:rPr>
                        <a:t>which gives them a </a:t>
                      </a:r>
                      <a:r>
                        <a:rPr lang="en-GB" sz="1350" b="1" i="1" kern="1200" dirty="0">
                          <a:solidFill>
                            <a:schemeClr val="tx1"/>
                          </a:solidFill>
                          <a:effectLst/>
                          <a:latin typeface="+mn-lt"/>
                          <a:ea typeface="+mn-ea"/>
                          <a:cs typeface="+mn-cs"/>
                        </a:rPr>
                        <a:t>larger surface area</a:t>
                      </a:r>
                      <a:r>
                        <a:rPr lang="en-GB" sz="1350" i="1" kern="1200" dirty="0">
                          <a:solidFill>
                            <a:schemeClr val="tx1"/>
                          </a:solidFill>
                          <a:effectLst/>
                          <a:latin typeface="+mn-lt"/>
                          <a:ea typeface="+mn-ea"/>
                          <a:cs typeface="+mn-cs"/>
                        </a:rPr>
                        <a:t>.  This means that enzymes work more efficiently.</a:t>
                      </a:r>
                    </a:p>
                  </a:txBody>
                  <a:tcPr anchor="ctr"/>
                </a:tc>
                <a:extLst>
                  <a:ext uri="{0D108BD9-81ED-4DB2-BD59-A6C34878D82A}">
                    <a16:rowId xmlns:a16="http://schemas.microsoft.com/office/drawing/2014/main" val="971397409"/>
                  </a:ext>
                </a:extLst>
              </a:tr>
              <a:tr h="2061617">
                <a:tc>
                  <a:txBody>
                    <a:bodyPr/>
                    <a:lstStyle/>
                    <a:p>
                      <a:pPr algn="ctr"/>
                      <a:r>
                        <a:rPr lang="en-US" sz="1350" b="1" dirty="0"/>
                        <a:t>Model Answer</a:t>
                      </a:r>
                    </a:p>
                  </a:txBody>
                  <a:tcPr anchor="ctr">
                    <a:solidFill>
                      <a:schemeClr val="bg1">
                        <a:lumMod val="85000"/>
                      </a:schemeClr>
                    </a:solidFill>
                  </a:tcPr>
                </a:tc>
                <a:tc>
                  <a:txBody>
                    <a:bodyPr/>
                    <a:lstStyle/>
                    <a:p>
                      <a:pPr marL="0" indent="0" algn="just">
                        <a:buFont typeface="+mj-lt"/>
                        <a:buNone/>
                      </a:pPr>
                      <a:r>
                        <a:rPr lang="en-GB" sz="1350" b="1" i="0" u="none" strike="noStrike" kern="1200" dirty="0">
                          <a:solidFill>
                            <a:schemeClr val="tx1"/>
                          </a:solidFill>
                          <a:effectLst/>
                          <a:latin typeface="+mn-lt"/>
                          <a:ea typeface="+mn-ea"/>
                          <a:cs typeface="+mn-cs"/>
                        </a:rPr>
                        <a:t>Describe the roles of the liver and the pancreas in digestion.</a:t>
                      </a:r>
                    </a:p>
                    <a:p>
                      <a:pPr marL="0" indent="0" algn="just">
                        <a:buFont typeface="+mj-lt"/>
                        <a:buNone/>
                      </a:pPr>
                      <a:endParaRPr lang="en-GB" sz="1350" b="1" i="0" u="none" strike="noStrike" kern="1200" dirty="0">
                        <a:solidFill>
                          <a:schemeClr val="tx1"/>
                        </a:solidFill>
                        <a:effectLst/>
                        <a:latin typeface="+mn-lt"/>
                        <a:ea typeface="+mn-ea"/>
                        <a:cs typeface="+mn-cs"/>
                      </a:endParaRPr>
                    </a:p>
                    <a:p>
                      <a:pPr marL="0" indent="0" algn="just">
                        <a:buFont typeface="+mj-lt"/>
                        <a:buNone/>
                      </a:pPr>
                      <a:r>
                        <a:rPr lang="en-GB" sz="1350" b="0" i="0" u="none" strike="noStrike" kern="1200" dirty="0">
                          <a:solidFill>
                            <a:schemeClr val="tx1"/>
                          </a:solidFill>
                          <a:effectLst/>
                          <a:latin typeface="+mn-lt"/>
                          <a:ea typeface="+mn-ea"/>
                          <a:cs typeface="+mn-cs"/>
                        </a:rPr>
                        <a:t>The liver produces </a:t>
                      </a:r>
                      <a:r>
                        <a:rPr lang="en-GB" sz="1350" b="1" i="0" u="none" strike="noStrike" kern="1200" dirty="0">
                          <a:solidFill>
                            <a:schemeClr val="tx1"/>
                          </a:solidFill>
                          <a:effectLst/>
                          <a:latin typeface="+mn-lt"/>
                          <a:ea typeface="+mn-ea"/>
                          <a:cs typeface="+mn-cs"/>
                        </a:rPr>
                        <a:t>bile </a:t>
                      </a:r>
                      <a:r>
                        <a:rPr lang="en-GB" sz="1350" b="0" i="0" u="none" strike="noStrike" kern="1200" dirty="0">
                          <a:solidFill>
                            <a:schemeClr val="tx1"/>
                          </a:solidFill>
                          <a:effectLst/>
                          <a:latin typeface="+mn-lt"/>
                          <a:ea typeface="+mn-ea"/>
                          <a:cs typeface="+mn-cs"/>
                        </a:rPr>
                        <a:t>which is </a:t>
                      </a:r>
                      <a:r>
                        <a:rPr lang="en-GB" sz="1350" b="1" i="0" u="none" strike="noStrike" kern="1200" dirty="0">
                          <a:solidFill>
                            <a:schemeClr val="tx1"/>
                          </a:solidFill>
                          <a:effectLst/>
                          <a:latin typeface="+mn-lt"/>
                          <a:ea typeface="+mn-ea"/>
                          <a:cs typeface="+mn-cs"/>
                        </a:rPr>
                        <a:t>alkaline</a:t>
                      </a:r>
                      <a:r>
                        <a:rPr lang="en-GB" sz="1350" b="0" i="0" u="none" strike="noStrike" kern="1200" dirty="0">
                          <a:solidFill>
                            <a:schemeClr val="tx1"/>
                          </a:solidFill>
                          <a:effectLst/>
                          <a:latin typeface="+mn-lt"/>
                          <a:ea typeface="+mn-ea"/>
                          <a:cs typeface="+mn-cs"/>
                        </a:rPr>
                        <a:t> and neutralises digestive juices. It also </a:t>
                      </a:r>
                      <a:r>
                        <a:rPr lang="en-GB" sz="1350" b="1" i="0" u="none" strike="noStrike" kern="1200" dirty="0">
                          <a:solidFill>
                            <a:schemeClr val="tx1"/>
                          </a:solidFill>
                          <a:effectLst/>
                          <a:latin typeface="+mn-lt"/>
                          <a:ea typeface="+mn-ea"/>
                          <a:cs typeface="+mn-cs"/>
                        </a:rPr>
                        <a:t>emulsifies fats </a:t>
                      </a:r>
                      <a:r>
                        <a:rPr lang="en-GB" sz="1350" b="0" i="0" u="none" strike="noStrike" kern="1200" dirty="0">
                          <a:solidFill>
                            <a:schemeClr val="tx1"/>
                          </a:solidFill>
                          <a:effectLst/>
                          <a:latin typeface="+mn-lt"/>
                          <a:ea typeface="+mn-ea"/>
                          <a:cs typeface="+mn-cs"/>
                        </a:rPr>
                        <a:t>which increases its surface area. The </a:t>
                      </a:r>
                      <a:r>
                        <a:rPr lang="en-GB" sz="1350" b="1" i="0" u="none" strike="noStrike" kern="1200" dirty="0">
                          <a:solidFill>
                            <a:schemeClr val="tx1"/>
                          </a:solidFill>
                          <a:effectLst/>
                          <a:latin typeface="+mn-lt"/>
                          <a:ea typeface="+mn-ea"/>
                          <a:cs typeface="+mn-cs"/>
                        </a:rPr>
                        <a:t>pancreas produces digestive enzymes</a:t>
                      </a:r>
                      <a:r>
                        <a:rPr lang="en-GB" sz="1350" b="0" i="0" u="none" strike="noStrike" kern="1200" dirty="0">
                          <a:solidFill>
                            <a:schemeClr val="tx1"/>
                          </a:solidFill>
                          <a:effectLst/>
                          <a:latin typeface="+mn-lt"/>
                          <a:ea typeface="+mn-ea"/>
                          <a:cs typeface="+mn-cs"/>
                        </a:rPr>
                        <a:t> such as  protease, lipase and amylase.</a:t>
                      </a:r>
                    </a:p>
                  </a:txBody>
                  <a:tcPr anchor="ctr"/>
                </a:tc>
                <a:extLst>
                  <a:ext uri="{0D108BD9-81ED-4DB2-BD59-A6C34878D82A}">
                    <a16:rowId xmlns:a16="http://schemas.microsoft.com/office/drawing/2014/main" val="368375487"/>
                  </a:ext>
                </a:extLst>
              </a:tr>
              <a:tr h="206161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350" b="1" dirty="0"/>
                        <a:t>Model Answer</a:t>
                      </a:r>
                    </a:p>
                  </a:txBody>
                  <a:tcPr anchor="ctr">
                    <a:solidFill>
                      <a:schemeClr val="bg1">
                        <a:lumMod val="85000"/>
                      </a:schemeClr>
                    </a:solidFill>
                  </a:tcPr>
                </a:tc>
                <a:tc>
                  <a:txBody>
                    <a:bodyPr/>
                    <a:lstStyle/>
                    <a:p>
                      <a:pPr marL="0" marR="0" lvl="0" indent="0" algn="just" defTabSz="685800" rtl="0" eaLnBrk="1" fontAlgn="base" latinLnBrk="0" hangingPunct="1">
                        <a:lnSpc>
                          <a:spcPct val="100000"/>
                        </a:lnSpc>
                        <a:spcBef>
                          <a:spcPts val="0"/>
                        </a:spcBef>
                        <a:spcAft>
                          <a:spcPts val="0"/>
                        </a:spcAft>
                        <a:buClrTx/>
                        <a:buSzTx/>
                        <a:buFontTx/>
                        <a:buNone/>
                        <a:tabLst/>
                        <a:defRPr/>
                      </a:pPr>
                      <a:r>
                        <a:rPr lang="en-GB" sz="1350" b="1" i="0" u="none" strike="noStrike" kern="1200" dirty="0">
                          <a:solidFill>
                            <a:schemeClr val="tx1"/>
                          </a:solidFill>
                          <a:effectLst/>
                          <a:latin typeface="+mn-lt"/>
                          <a:ea typeface="+mn-ea"/>
                          <a:cs typeface="+mn-cs"/>
                        </a:rPr>
                        <a:t>Explain the ‘lock and key theory’ of enzyme action</a:t>
                      </a:r>
                    </a:p>
                    <a:p>
                      <a:pPr marL="0" marR="0" lvl="0" indent="0" algn="just" defTabSz="685800" rtl="0" eaLnBrk="1" fontAlgn="base" latinLnBrk="0" hangingPunct="1">
                        <a:lnSpc>
                          <a:spcPct val="100000"/>
                        </a:lnSpc>
                        <a:spcBef>
                          <a:spcPts val="0"/>
                        </a:spcBef>
                        <a:spcAft>
                          <a:spcPts val="0"/>
                        </a:spcAft>
                        <a:buClrTx/>
                        <a:buSzTx/>
                        <a:buFontTx/>
                        <a:buNone/>
                        <a:tabLst/>
                        <a:defRPr/>
                      </a:pPr>
                      <a:r>
                        <a:rPr lang="en-GB" sz="1350" b="1" i="0" u="none" strike="noStrike" kern="1200" dirty="0">
                          <a:solidFill>
                            <a:schemeClr val="tx1"/>
                          </a:solidFill>
                          <a:effectLst/>
                          <a:latin typeface="+mn-lt"/>
                          <a:ea typeface="+mn-ea"/>
                          <a:cs typeface="+mn-cs"/>
                        </a:rPr>
                        <a:t>.</a:t>
                      </a:r>
                      <a:endParaRPr lang="en-GB" sz="1350" b="1" i="1" u="none" strike="noStrike" kern="1200" dirty="0">
                        <a:solidFill>
                          <a:schemeClr val="tx1"/>
                        </a:solidFill>
                        <a:effectLst/>
                        <a:latin typeface="+mn-lt"/>
                        <a:ea typeface="+mn-ea"/>
                        <a:cs typeface="+mn-cs"/>
                      </a:endParaRPr>
                    </a:p>
                    <a:p>
                      <a:pPr algn="just"/>
                      <a:r>
                        <a:rPr lang="en-GB" sz="1350" b="0" i="1" u="none" strike="noStrike" kern="1200" dirty="0">
                          <a:solidFill>
                            <a:schemeClr val="tx1"/>
                          </a:solidFill>
                          <a:effectLst/>
                          <a:latin typeface="+mn-lt"/>
                          <a:ea typeface="+mn-ea"/>
                          <a:cs typeface="+mn-cs"/>
                        </a:rPr>
                        <a:t>The enzyme binds to the substrate because they are </a:t>
                      </a:r>
                      <a:r>
                        <a:rPr lang="en-GB" sz="1350" b="1" i="1" u="none" strike="noStrike" kern="1200" dirty="0">
                          <a:solidFill>
                            <a:schemeClr val="tx1"/>
                          </a:solidFill>
                          <a:effectLst/>
                          <a:latin typeface="+mn-lt"/>
                          <a:ea typeface="+mn-ea"/>
                          <a:cs typeface="+mn-cs"/>
                        </a:rPr>
                        <a:t>complimentary shape</a:t>
                      </a:r>
                      <a:r>
                        <a:rPr lang="en-GB" sz="1350" b="0" i="1" u="none" strike="noStrike" kern="1200" dirty="0">
                          <a:solidFill>
                            <a:schemeClr val="tx1"/>
                          </a:solidFill>
                          <a:effectLst/>
                          <a:latin typeface="+mn-lt"/>
                          <a:ea typeface="+mn-ea"/>
                          <a:cs typeface="+mn-cs"/>
                        </a:rPr>
                        <a:t>s. The </a:t>
                      </a:r>
                      <a:r>
                        <a:rPr lang="en-GB" sz="1350" b="1" i="1" u="none" strike="noStrike" kern="1200" dirty="0">
                          <a:solidFill>
                            <a:schemeClr val="tx1"/>
                          </a:solidFill>
                          <a:effectLst/>
                          <a:latin typeface="+mn-lt"/>
                          <a:ea typeface="+mn-ea"/>
                          <a:cs typeface="+mn-cs"/>
                        </a:rPr>
                        <a:t>substrate is broken down and the products are released</a:t>
                      </a:r>
                      <a:r>
                        <a:rPr lang="en-GB" sz="1350" b="0" i="1" u="none" strike="noStrike" kern="1200" dirty="0">
                          <a:solidFill>
                            <a:schemeClr val="tx1"/>
                          </a:solidFill>
                          <a:effectLst/>
                          <a:latin typeface="+mn-lt"/>
                          <a:ea typeface="+mn-ea"/>
                          <a:cs typeface="+mn-cs"/>
                        </a:rPr>
                        <a:t>.  The enzyme remains unchanged.</a:t>
                      </a:r>
                    </a:p>
                  </a:txBody>
                  <a:tcPr anchor="ctr"/>
                </a:tc>
                <a:extLst>
                  <a:ext uri="{0D108BD9-81ED-4DB2-BD59-A6C34878D82A}">
                    <a16:rowId xmlns:a16="http://schemas.microsoft.com/office/drawing/2014/main" val="1668881078"/>
                  </a:ext>
                </a:extLst>
              </a:tr>
              <a:tr h="1000218">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answers above.</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27206936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2135760089"/>
              </p:ext>
            </p:extLst>
          </p:nvPr>
        </p:nvGraphicFramePr>
        <p:xfrm>
          <a:off x="153954" y="275255"/>
          <a:ext cx="6486332" cy="9590946"/>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392558">
                <a:tc>
                  <a:txBody>
                    <a:bodyPr/>
                    <a:lstStyle/>
                    <a:p>
                      <a:pPr algn="ctr"/>
                      <a:r>
                        <a:rPr lang="en-US" sz="1350" b="1" dirty="0"/>
                        <a:t>Topic</a:t>
                      </a:r>
                    </a:p>
                  </a:txBody>
                  <a:tcPr anchor="ctr">
                    <a:solidFill>
                      <a:schemeClr val="bg1">
                        <a:lumMod val="85000"/>
                      </a:schemeClr>
                    </a:solidFill>
                  </a:tcPr>
                </a:tc>
                <a:tc>
                  <a:txBody>
                    <a:bodyPr/>
                    <a:lstStyle/>
                    <a:p>
                      <a:pPr algn="just"/>
                      <a:r>
                        <a:rPr lang="en-US" b="0" dirty="0"/>
                        <a:t>B4 Organising Animals</a:t>
                      </a:r>
                    </a:p>
                  </a:txBody>
                  <a:tcPr anchor="ctr"/>
                </a:tc>
                <a:extLst>
                  <a:ext uri="{0D108BD9-81ED-4DB2-BD59-A6C34878D82A}">
                    <a16:rowId xmlns:a16="http://schemas.microsoft.com/office/drawing/2014/main" val="1109385184"/>
                  </a:ext>
                </a:extLst>
              </a:tr>
              <a:tr h="699859">
                <a:tc>
                  <a:txBody>
                    <a:bodyPr/>
                    <a:lstStyle/>
                    <a:p>
                      <a:pPr algn="ctr"/>
                      <a:r>
                        <a:rPr lang="en-US" sz="1350" b="1" dirty="0"/>
                        <a:t>Qu</a:t>
                      </a:r>
                    </a:p>
                  </a:txBody>
                  <a:tcPr anchor="ctr">
                    <a:solidFill>
                      <a:schemeClr val="bg1">
                        <a:lumMod val="85000"/>
                      </a:schemeClr>
                    </a:solidFill>
                  </a:tcPr>
                </a:tc>
                <a:tc>
                  <a:txBody>
                    <a:bodyPr/>
                    <a:lstStyle/>
                    <a:p>
                      <a:pPr lvl="0" algn="just" fontAlgn="base"/>
                      <a:r>
                        <a:rPr lang="en-GB" sz="1350" b="0" kern="1200" dirty="0">
                          <a:solidFill>
                            <a:schemeClr val="tx1"/>
                          </a:solidFill>
                          <a:effectLst/>
                          <a:latin typeface="+mn-lt"/>
                          <a:ea typeface="+mn-ea"/>
                          <a:cs typeface="+mn-cs"/>
                        </a:rPr>
                        <a:t>Explain the function and structure of red blood cells.</a:t>
                      </a:r>
                    </a:p>
                    <a:p>
                      <a:pPr marL="0" indent="0" algn="just">
                        <a:buFont typeface="+mj-lt"/>
                        <a:buNone/>
                      </a:pPr>
                      <a:r>
                        <a:rPr lang="en-GB" sz="1350" b="0" i="0" u="none" strike="noStrike" kern="1200" dirty="0">
                          <a:solidFill>
                            <a:schemeClr val="tx1"/>
                          </a:solidFill>
                          <a:effectLst/>
                          <a:latin typeface="+mn-lt"/>
                          <a:ea typeface="+mn-ea"/>
                          <a:cs typeface="+mn-cs"/>
                        </a:rPr>
                        <a:t>Describe how the composition of blood changes as it flows from the lungs to the body.</a:t>
                      </a:r>
                    </a:p>
                    <a:p>
                      <a:pPr marL="0" indent="0" algn="just">
                        <a:buFont typeface="+mj-lt"/>
                        <a:buNone/>
                      </a:pPr>
                      <a:r>
                        <a:rPr lang="en-GB" sz="1350" b="0" i="0" u="none" strike="noStrike" kern="1200" dirty="0">
                          <a:solidFill>
                            <a:schemeClr val="tx1"/>
                          </a:solidFill>
                          <a:effectLst/>
                          <a:latin typeface="+mn-lt"/>
                          <a:ea typeface="+mn-ea"/>
                          <a:cs typeface="+mn-cs"/>
                        </a:rPr>
                        <a:t>Describe the composition of blood.</a:t>
                      </a:r>
                    </a:p>
                  </a:txBody>
                  <a:tcPr anchor="ctr"/>
                </a:tc>
                <a:extLst>
                  <a:ext uri="{0D108BD9-81ED-4DB2-BD59-A6C34878D82A}">
                    <a16:rowId xmlns:a16="http://schemas.microsoft.com/office/drawing/2014/main" val="319181968"/>
                  </a:ext>
                </a:extLst>
              </a:tr>
              <a:tr h="595999">
                <a:tc>
                  <a:txBody>
                    <a:bodyPr/>
                    <a:lstStyle/>
                    <a:p>
                      <a:pPr algn="ctr"/>
                      <a:r>
                        <a:rPr lang="en-US" sz="1350" b="1" dirty="0"/>
                        <a:t>Info</a:t>
                      </a:r>
                    </a:p>
                  </a:txBody>
                  <a:tcPr anchor="ctr">
                    <a:solidFill>
                      <a:schemeClr val="bg1">
                        <a:lumMod val="85000"/>
                      </a:schemeClr>
                    </a:solidFill>
                  </a:tcPr>
                </a:tc>
                <a:tc>
                  <a:txBody>
                    <a:bodyPr/>
                    <a:lstStyle/>
                    <a:p>
                      <a:pPr algn="just"/>
                      <a:r>
                        <a:rPr lang="en-US" dirty="0"/>
                        <a:t>At least one of these questions is likely to come up.  The examiner is going to be looking for a clear answer written in a logical sequence.</a:t>
                      </a:r>
                    </a:p>
                  </a:txBody>
                  <a:tcPr anchor="ctr"/>
                </a:tc>
                <a:extLst>
                  <a:ext uri="{0D108BD9-81ED-4DB2-BD59-A6C34878D82A}">
                    <a16:rowId xmlns:a16="http://schemas.microsoft.com/office/drawing/2014/main" val="337813050"/>
                  </a:ext>
                </a:extLst>
              </a:tr>
              <a:tr h="496674">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Be careful that you use key words/phrases accurately (these are in bold in your model answers below).</a:t>
                      </a:r>
                    </a:p>
                  </a:txBody>
                  <a:tcPr anchor="ctr"/>
                </a:tc>
                <a:extLst>
                  <a:ext uri="{0D108BD9-81ED-4DB2-BD59-A6C34878D82A}">
                    <a16:rowId xmlns:a16="http://schemas.microsoft.com/office/drawing/2014/main" val="2427651414"/>
                  </a:ext>
                </a:extLst>
              </a:tr>
              <a:tr h="2061617">
                <a:tc>
                  <a:txBody>
                    <a:bodyPr/>
                    <a:lstStyle/>
                    <a:p>
                      <a:pPr algn="ctr"/>
                      <a:r>
                        <a:rPr lang="en-US" sz="1350" b="1" dirty="0"/>
                        <a:t>Model Answer</a:t>
                      </a:r>
                    </a:p>
                  </a:txBody>
                  <a:tcPr anchor="ctr">
                    <a:solidFill>
                      <a:schemeClr val="bg1">
                        <a:lumMod val="85000"/>
                      </a:schemeClr>
                    </a:solidFill>
                  </a:tcPr>
                </a:tc>
                <a:tc>
                  <a:txBody>
                    <a:bodyPr/>
                    <a:lstStyle/>
                    <a:p>
                      <a:pPr lvl="0" algn="just" fontAlgn="base"/>
                      <a:r>
                        <a:rPr lang="en-US" sz="1350" b="1" kern="1200" dirty="0">
                          <a:solidFill>
                            <a:schemeClr val="tx1"/>
                          </a:solidFill>
                          <a:effectLst/>
                          <a:latin typeface="+mn-lt"/>
                          <a:ea typeface="+mn-ea"/>
                          <a:cs typeface="+mn-cs"/>
                        </a:rPr>
                        <a:t>Explain the function and structure of red blood cells.</a:t>
                      </a:r>
                      <a:endParaRPr lang="en-GB" sz="1350" b="1" kern="1200" dirty="0">
                        <a:solidFill>
                          <a:schemeClr val="tx1"/>
                        </a:solidFill>
                        <a:effectLst/>
                        <a:latin typeface="+mn-lt"/>
                        <a:ea typeface="+mn-ea"/>
                        <a:cs typeface="+mn-cs"/>
                      </a:endParaRPr>
                    </a:p>
                    <a:p>
                      <a:pPr marL="0" indent="0" algn="just">
                        <a:buFont typeface="+mj-lt"/>
                        <a:buNone/>
                      </a:pPr>
                      <a:endParaRPr lang="en-GB" sz="1350" b="1" i="0" u="none" strike="noStrike" kern="1200" dirty="0">
                        <a:solidFill>
                          <a:schemeClr val="tx1"/>
                        </a:solidFill>
                        <a:effectLst/>
                        <a:latin typeface="+mn-lt"/>
                        <a:ea typeface="+mn-ea"/>
                        <a:cs typeface="+mn-cs"/>
                      </a:endParaRPr>
                    </a:p>
                    <a:p>
                      <a:pPr algn="just" fontAlgn="base"/>
                      <a:r>
                        <a:rPr lang="en-GB" sz="1350" i="1" kern="1200" dirty="0">
                          <a:solidFill>
                            <a:schemeClr val="tx1"/>
                          </a:solidFill>
                          <a:effectLst/>
                          <a:latin typeface="+mn-lt"/>
                          <a:ea typeface="+mn-ea"/>
                          <a:cs typeface="+mn-cs"/>
                        </a:rPr>
                        <a:t>Red blood cells are a </a:t>
                      </a:r>
                      <a:r>
                        <a:rPr lang="en-GB" sz="1350" b="1" i="1" kern="1200" dirty="0">
                          <a:solidFill>
                            <a:schemeClr val="tx1"/>
                          </a:solidFill>
                          <a:effectLst/>
                          <a:latin typeface="+mn-lt"/>
                          <a:ea typeface="+mn-ea"/>
                          <a:cs typeface="+mn-cs"/>
                        </a:rPr>
                        <a:t>biconcave disc shape </a:t>
                      </a:r>
                      <a:r>
                        <a:rPr lang="en-GB" sz="1350" i="1" kern="1200" dirty="0">
                          <a:solidFill>
                            <a:schemeClr val="tx1"/>
                          </a:solidFill>
                          <a:effectLst/>
                          <a:latin typeface="+mn-lt"/>
                          <a:ea typeface="+mn-ea"/>
                          <a:cs typeface="+mn-cs"/>
                        </a:rPr>
                        <a:t>and contain a pigment called </a:t>
                      </a:r>
                      <a:r>
                        <a:rPr lang="en-GB" sz="1350" b="1" i="1" kern="1200" dirty="0">
                          <a:solidFill>
                            <a:schemeClr val="tx1"/>
                          </a:solidFill>
                          <a:effectLst/>
                          <a:latin typeface="+mn-lt"/>
                          <a:ea typeface="+mn-ea"/>
                          <a:cs typeface="+mn-cs"/>
                        </a:rPr>
                        <a:t>haemoglobin</a:t>
                      </a:r>
                      <a:r>
                        <a:rPr lang="en-GB" sz="1350" i="1" kern="1200" dirty="0">
                          <a:solidFill>
                            <a:schemeClr val="tx1"/>
                          </a:solidFill>
                          <a:effectLst/>
                          <a:latin typeface="+mn-lt"/>
                          <a:ea typeface="+mn-ea"/>
                          <a:cs typeface="+mn-cs"/>
                        </a:rPr>
                        <a:t>. Oxygen combines with the haemoglobin to form </a:t>
                      </a:r>
                      <a:r>
                        <a:rPr lang="en-GB" sz="1350" b="1" i="1" kern="1200" dirty="0">
                          <a:solidFill>
                            <a:schemeClr val="tx1"/>
                          </a:solidFill>
                          <a:effectLst/>
                          <a:latin typeface="+mn-lt"/>
                          <a:ea typeface="+mn-ea"/>
                          <a:cs typeface="+mn-cs"/>
                        </a:rPr>
                        <a:t>oxyhaemoglobin</a:t>
                      </a:r>
                      <a:r>
                        <a:rPr lang="en-GB" sz="1350" i="1" kern="1200" dirty="0">
                          <a:solidFill>
                            <a:schemeClr val="tx1"/>
                          </a:solidFill>
                          <a:effectLst/>
                          <a:latin typeface="+mn-lt"/>
                          <a:ea typeface="+mn-ea"/>
                          <a:cs typeface="+mn-cs"/>
                        </a:rPr>
                        <a:t> so that the red blood cells can transport oxygen from the lungs around the body. So that there is more space for this haemoglobin the cell does </a:t>
                      </a:r>
                      <a:r>
                        <a:rPr lang="en-GB" sz="1350" b="1" i="1" kern="1200" dirty="0">
                          <a:solidFill>
                            <a:schemeClr val="tx1"/>
                          </a:solidFill>
                          <a:effectLst/>
                          <a:latin typeface="+mn-lt"/>
                          <a:ea typeface="+mn-ea"/>
                          <a:cs typeface="+mn-cs"/>
                        </a:rPr>
                        <a:t>not have a nucleus</a:t>
                      </a:r>
                      <a:r>
                        <a:rPr lang="en-GB" sz="1350" i="1" kern="1200" dirty="0">
                          <a:solidFill>
                            <a:schemeClr val="tx1"/>
                          </a:solidFill>
                          <a:effectLst/>
                          <a:latin typeface="+mn-lt"/>
                          <a:ea typeface="+mn-ea"/>
                          <a:cs typeface="+mn-cs"/>
                        </a:rPr>
                        <a:t>.</a:t>
                      </a:r>
                    </a:p>
                  </a:txBody>
                  <a:tcPr anchor="ctr"/>
                </a:tc>
                <a:extLst>
                  <a:ext uri="{0D108BD9-81ED-4DB2-BD59-A6C34878D82A}">
                    <a16:rowId xmlns:a16="http://schemas.microsoft.com/office/drawing/2014/main" val="971397409"/>
                  </a:ext>
                </a:extLst>
              </a:tr>
              <a:tr h="2061617">
                <a:tc>
                  <a:txBody>
                    <a:bodyPr/>
                    <a:lstStyle/>
                    <a:p>
                      <a:pPr algn="ctr"/>
                      <a:r>
                        <a:rPr lang="en-US" sz="1350" b="1" dirty="0"/>
                        <a:t>Model Answer</a:t>
                      </a:r>
                    </a:p>
                  </a:txBody>
                  <a:tcPr anchor="ctr">
                    <a:solidFill>
                      <a:schemeClr val="bg1">
                        <a:lumMod val="85000"/>
                      </a:schemeClr>
                    </a:solidFill>
                  </a:tcPr>
                </a:tc>
                <a:tc>
                  <a:txBody>
                    <a:bodyPr/>
                    <a:lstStyle/>
                    <a:p>
                      <a:pPr marL="0" indent="0" algn="just">
                        <a:buFont typeface="+mj-lt"/>
                        <a:buNone/>
                      </a:pPr>
                      <a:r>
                        <a:rPr lang="en-GB" sz="1350" b="1" i="0" u="none" strike="noStrike" kern="1200" dirty="0">
                          <a:solidFill>
                            <a:schemeClr val="tx1"/>
                          </a:solidFill>
                          <a:effectLst/>
                          <a:latin typeface="+mn-lt"/>
                          <a:ea typeface="+mn-ea"/>
                          <a:cs typeface="+mn-cs"/>
                        </a:rPr>
                        <a:t>Describe how the composition of blood changes as it flows from the lungs to the body.</a:t>
                      </a:r>
                    </a:p>
                    <a:p>
                      <a:pPr marL="0" indent="0" algn="just">
                        <a:buFont typeface="+mj-lt"/>
                        <a:buNone/>
                      </a:pPr>
                      <a:endParaRPr lang="en-GB" sz="1350" b="1" i="0" u="none" strike="noStrike" kern="1200" dirty="0">
                        <a:solidFill>
                          <a:schemeClr val="tx1"/>
                        </a:solidFill>
                        <a:effectLst/>
                        <a:latin typeface="+mn-lt"/>
                        <a:ea typeface="+mn-ea"/>
                        <a:cs typeface="+mn-cs"/>
                      </a:endParaRPr>
                    </a:p>
                    <a:p>
                      <a:pPr marL="0" indent="0" algn="just">
                        <a:buFont typeface="+mj-lt"/>
                        <a:buNone/>
                      </a:pPr>
                      <a:r>
                        <a:rPr lang="en-GB" sz="1350" b="0" i="1" u="none" strike="noStrike" kern="1200" dirty="0">
                          <a:solidFill>
                            <a:schemeClr val="tx1"/>
                          </a:solidFill>
                          <a:effectLst/>
                          <a:latin typeface="+mn-lt"/>
                          <a:ea typeface="+mn-ea"/>
                          <a:cs typeface="+mn-cs"/>
                        </a:rPr>
                        <a:t>As blood flows from the lungs the amount of oxygen carried by the red blood cells decreases while the amount of carbon dioxide dissolved in the plasma increases.</a:t>
                      </a:r>
                    </a:p>
                  </a:txBody>
                  <a:tcPr anchor="ctr"/>
                </a:tc>
                <a:extLst>
                  <a:ext uri="{0D108BD9-81ED-4DB2-BD59-A6C34878D82A}">
                    <a16:rowId xmlns:a16="http://schemas.microsoft.com/office/drawing/2014/main" val="368375487"/>
                  </a:ext>
                </a:extLst>
              </a:tr>
              <a:tr h="206161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350" b="1" dirty="0"/>
                        <a:t>Model Answer</a:t>
                      </a:r>
                    </a:p>
                  </a:txBody>
                  <a:tcPr anchor="ctr">
                    <a:solidFill>
                      <a:schemeClr val="bg1">
                        <a:lumMod val="85000"/>
                      </a:schemeClr>
                    </a:solidFill>
                  </a:tcPr>
                </a:tc>
                <a:tc>
                  <a:txBody>
                    <a:bodyPr/>
                    <a:lstStyle/>
                    <a:p>
                      <a:pPr marL="0" indent="0" algn="just">
                        <a:buFont typeface="+mj-lt"/>
                        <a:buNone/>
                      </a:pPr>
                      <a:r>
                        <a:rPr lang="en-GB" sz="1350" b="1" i="0" u="none" strike="noStrike" kern="1200" dirty="0">
                          <a:solidFill>
                            <a:schemeClr val="tx1"/>
                          </a:solidFill>
                          <a:effectLst/>
                          <a:latin typeface="+mn-lt"/>
                          <a:ea typeface="+mn-ea"/>
                          <a:cs typeface="+mn-cs"/>
                        </a:rPr>
                        <a:t>Describe the composition of blood.</a:t>
                      </a:r>
                    </a:p>
                    <a:p>
                      <a:pPr algn="just"/>
                      <a:endParaRPr lang="en-GB" sz="1350" b="0" i="1" u="none" strike="noStrike" kern="1200" dirty="0">
                        <a:solidFill>
                          <a:schemeClr val="tx1"/>
                        </a:solidFill>
                        <a:effectLst/>
                        <a:latin typeface="+mn-lt"/>
                        <a:ea typeface="+mn-ea"/>
                        <a:cs typeface="+mn-cs"/>
                      </a:endParaRPr>
                    </a:p>
                    <a:p>
                      <a:pPr algn="just"/>
                      <a:r>
                        <a:rPr lang="en-GB" sz="1350" b="0" i="1" u="none" strike="noStrike" kern="1200" dirty="0">
                          <a:solidFill>
                            <a:schemeClr val="tx1"/>
                          </a:solidFill>
                          <a:effectLst/>
                          <a:latin typeface="+mn-lt"/>
                          <a:ea typeface="+mn-ea"/>
                          <a:cs typeface="+mn-cs"/>
                        </a:rPr>
                        <a:t>Blood is made up of four components. It contains </a:t>
                      </a:r>
                      <a:r>
                        <a:rPr lang="en-GB" sz="1350" b="1" i="1" u="none" strike="noStrike" kern="1200" dirty="0">
                          <a:solidFill>
                            <a:schemeClr val="tx1"/>
                          </a:solidFill>
                          <a:effectLst/>
                          <a:latin typeface="+mn-lt"/>
                          <a:ea typeface="+mn-ea"/>
                          <a:cs typeface="+mn-cs"/>
                        </a:rPr>
                        <a:t>red blood cells </a:t>
                      </a:r>
                      <a:r>
                        <a:rPr lang="en-GB" sz="1350" b="0" i="1" u="none" strike="noStrike" kern="1200" dirty="0">
                          <a:solidFill>
                            <a:schemeClr val="tx1"/>
                          </a:solidFill>
                          <a:effectLst/>
                          <a:latin typeface="+mn-lt"/>
                          <a:ea typeface="+mn-ea"/>
                          <a:cs typeface="+mn-cs"/>
                        </a:rPr>
                        <a:t>for transporting oxygen, </a:t>
                      </a:r>
                      <a:r>
                        <a:rPr lang="en-GB" sz="1350" b="1" i="1" u="none" strike="noStrike" kern="1200" dirty="0">
                          <a:solidFill>
                            <a:schemeClr val="tx1"/>
                          </a:solidFill>
                          <a:effectLst/>
                          <a:latin typeface="+mn-lt"/>
                          <a:ea typeface="+mn-ea"/>
                          <a:cs typeface="+mn-cs"/>
                        </a:rPr>
                        <a:t>white blood cells </a:t>
                      </a:r>
                      <a:r>
                        <a:rPr lang="en-GB" sz="1350" b="0" i="1" u="none" strike="noStrike" kern="1200" dirty="0">
                          <a:solidFill>
                            <a:schemeClr val="tx1"/>
                          </a:solidFill>
                          <a:effectLst/>
                          <a:latin typeface="+mn-lt"/>
                          <a:ea typeface="+mn-ea"/>
                          <a:cs typeface="+mn-cs"/>
                        </a:rPr>
                        <a:t>which help defend the body from infection, </a:t>
                      </a:r>
                      <a:r>
                        <a:rPr lang="en-GB" sz="1350" b="1" i="1" u="none" strike="noStrike" kern="1200" dirty="0">
                          <a:solidFill>
                            <a:schemeClr val="tx1"/>
                          </a:solidFill>
                          <a:effectLst/>
                          <a:latin typeface="+mn-lt"/>
                          <a:ea typeface="+mn-ea"/>
                          <a:cs typeface="+mn-cs"/>
                        </a:rPr>
                        <a:t>platelets</a:t>
                      </a:r>
                      <a:r>
                        <a:rPr lang="en-GB" sz="1350" b="0" i="1" u="none" strike="noStrike" kern="1200" dirty="0">
                          <a:solidFill>
                            <a:schemeClr val="tx1"/>
                          </a:solidFill>
                          <a:effectLst/>
                          <a:latin typeface="+mn-lt"/>
                          <a:ea typeface="+mn-ea"/>
                          <a:cs typeface="+mn-cs"/>
                        </a:rPr>
                        <a:t> for blood clotting and </a:t>
                      </a:r>
                      <a:r>
                        <a:rPr lang="en-GB" sz="1350" b="1" i="1" u="none" strike="noStrike" kern="1200" dirty="0">
                          <a:solidFill>
                            <a:schemeClr val="tx1"/>
                          </a:solidFill>
                          <a:effectLst/>
                          <a:latin typeface="+mn-lt"/>
                          <a:ea typeface="+mn-ea"/>
                          <a:cs typeface="+mn-cs"/>
                        </a:rPr>
                        <a:t>plasma </a:t>
                      </a:r>
                      <a:r>
                        <a:rPr lang="en-GB" sz="1350" b="0" i="1" u="none" strike="noStrike" kern="1200" dirty="0">
                          <a:solidFill>
                            <a:schemeClr val="tx1"/>
                          </a:solidFill>
                          <a:effectLst/>
                          <a:latin typeface="+mn-lt"/>
                          <a:ea typeface="+mn-ea"/>
                          <a:cs typeface="+mn-cs"/>
                        </a:rPr>
                        <a:t>in which substances such as carbon dioxide and urea dissolve into.</a:t>
                      </a:r>
                    </a:p>
                  </a:txBody>
                  <a:tcPr anchor="ctr"/>
                </a:tc>
                <a:extLst>
                  <a:ext uri="{0D108BD9-81ED-4DB2-BD59-A6C34878D82A}">
                    <a16:rowId xmlns:a16="http://schemas.microsoft.com/office/drawing/2014/main" val="1668881078"/>
                  </a:ext>
                </a:extLst>
              </a:tr>
              <a:tr h="1000218">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answers above.</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13703879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235655122"/>
              </p:ext>
            </p:extLst>
          </p:nvPr>
        </p:nvGraphicFramePr>
        <p:xfrm>
          <a:off x="153954" y="275252"/>
          <a:ext cx="6486332" cy="9257142"/>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07410">
                <a:tc>
                  <a:txBody>
                    <a:bodyPr/>
                    <a:lstStyle/>
                    <a:p>
                      <a:pPr algn="ctr"/>
                      <a:r>
                        <a:rPr lang="en-US" sz="1350" b="1" dirty="0"/>
                        <a:t>Topic</a:t>
                      </a:r>
                    </a:p>
                  </a:txBody>
                  <a:tcPr anchor="ctr">
                    <a:solidFill>
                      <a:schemeClr val="bg1">
                        <a:lumMod val="85000"/>
                      </a:schemeClr>
                    </a:solidFill>
                  </a:tcPr>
                </a:tc>
                <a:tc>
                  <a:txBody>
                    <a:bodyPr/>
                    <a:lstStyle/>
                    <a:p>
                      <a:pPr algn="just"/>
                      <a:r>
                        <a:rPr lang="en-US" b="0" dirty="0"/>
                        <a:t>B4 Organising Animals</a:t>
                      </a:r>
                    </a:p>
                  </a:txBody>
                  <a:tcPr anchor="ctr"/>
                </a:tc>
                <a:extLst>
                  <a:ext uri="{0D108BD9-81ED-4DB2-BD59-A6C34878D82A}">
                    <a16:rowId xmlns:a16="http://schemas.microsoft.com/office/drawing/2014/main" val="1109385184"/>
                  </a:ext>
                </a:extLst>
              </a:tr>
              <a:tr h="407410">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0" dirty="0"/>
                        <a:t>Describe the function of ______ and explain how it is adapted for its function.</a:t>
                      </a:r>
                    </a:p>
                  </a:txBody>
                  <a:tcPr anchor="ctr"/>
                </a:tc>
                <a:extLst>
                  <a:ext uri="{0D108BD9-81ED-4DB2-BD59-A6C34878D82A}">
                    <a16:rowId xmlns:a16="http://schemas.microsoft.com/office/drawing/2014/main" val="319181968"/>
                  </a:ext>
                </a:extLst>
              </a:tr>
              <a:tr h="3511546">
                <a:tc>
                  <a:txBody>
                    <a:bodyPr/>
                    <a:lstStyle/>
                    <a:p>
                      <a:pPr algn="ctr"/>
                      <a:r>
                        <a:rPr lang="en-US" sz="1350" b="1" dirty="0"/>
                        <a:t>Info</a:t>
                      </a:r>
                    </a:p>
                  </a:txBody>
                  <a:tcPr anchor="ctr">
                    <a:solidFill>
                      <a:schemeClr val="bg1">
                        <a:lumMod val="85000"/>
                      </a:schemeClr>
                    </a:solidFill>
                  </a:tcPr>
                </a:tc>
                <a:tc>
                  <a:txBody>
                    <a:bodyPr/>
                    <a:lstStyle/>
                    <a:p>
                      <a:r>
                        <a:rPr lang="en-US" dirty="0"/>
                        <a:t>You could be asked this question for each of the different blood vessels:</a:t>
                      </a:r>
                    </a:p>
                    <a:p>
                      <a:pPr marL="285750" indent="-285750">
                        <a:buFont typeface="Arial" panose="020B0604020202020204" pitchFamily="34" charset="0"/>
                        <a:buChar char="•"/>
                      </a:pPr>
                      <a:r>
                        <a:rPr lang="en-US" dirty="0"/>
                        <a:t>Arteries</a:t>
                      </a:r>
                    </a:p>
                    <a:p>
                      <a:pPr marL="285750" indent="-285750">
                        <a:buFont typeface="Arial" panose="020B0604020202020204" pitchFamily="34" charset="0"/>
                        <a:buChar char="•"/>
                      </a:pPr>
                      <a:r>
                        <a:rPr lang="en-US" dirty="0"/>
                        <a:t>Capillaries</a:t>
                      </a:r>
                    </a:p>
                    <a:p>
                      <a:pPr marL="285750" indent="-285750">
                        <a:buFont typeface="Arial" panose="020B0604020202020204" pitchFamily="34" charset="0"/>
                        <a:buChar char="•"/>
                      </a:pPr>
                      <a:r>
                        <a:rPr lang="en-US" dirty="0"/>
                        <a:t>Veins</a:t>
                      </a:r>
                    </a:p>
                    <a:p>
                      <a:pPr marL="285750" indent="-285750">
                        <a:buFont typeface="Arial" panose="020B0604020202020204" pitchFamily="34" charset="0"/>
                        <a:buChar char="•"/>
                      </a:pPr>
                      <a:endParaRPr lang="en-US" dirty="0"/>
                    </a:p>
                    <a:p>
                      <a:pPr marL="0" indent="0">
                        <a:buFont typeface="Arial" panose="020B0604020202020204" pitchFamily="34" charset="0"/>
                        <a:buNone/>
                      </a:pPr>
                      <a:r>
                        <a:rPr lang="en-US" dirty="0"/>
                        <a:t>To answer this question, you will need to do the following:</a:t>
                      </a:r>
                    </a:p>
                    <a:p>
                      <a:pPr marL="342900" indent="-342900">
                        <a:buFont typeface="+mj-lt"/>
                        <a:buAutoNum type="arabicPeriod"/>
                      </a:pPr>
                      <a:r>
                        <a:rPr lang="en-US" dirty="0"/>
                        <a:t>Identify what the blood vessel does.</a:t>
                      </a:r>
                    </a:p>
                    <a:p>
                      <a:pPr marL="342900" indent="-342900">
                        <a:buFont typeface="+mj-lt"/>
                        <a:buAutoNum type="arabicPeriod"/>
                      </a:pPr>
                      <a:r>
                        <a:rPr lang="en-US" dirty="0"/>
                        <a:t>Identify an adaptation that the blood vessel has.</a:t>
                      </a:r>
                    </a:p>
                    <a:p>
                      <a:pPr marL="342900" indent="-342900">
                        <a:buFont typeface="+mj-lt"/>
                        <a:buAutoNum type="arabicPeriod"/>
                      </a:pPr>
                      <a:r>
                        <a:rPr lang="en-US" dirty="0"/>
                        <a:t>Explain how this adaptation helps the blood vessel perform its function.</a:t>
                      </a:r>
                    </a:p>
                    <a:p>
                      <a:pPr marL="342900" indent="-342900">
                        <a:buFont typeface="+mj-lt"/>
                        <a:buAutoNum type="arabicPeriod"/>
                      </a:pPr>
                      <a:r>
                        <a:rPr lang="en-US" dirty="0"/>
                        <a:t>Repeat steps 2 and 3 for as many adaptations that you can think of.</a:t>
                      </a:r>
                    </a:p>
                    <a:p>
                      <a:pPr marL="342900" indent="-342900">
                        <a:buFont typeface="+mj-lt"/>
                        <a:buAutoNum type="arabicPeriod"/>
                      </a:pPr>
                      <a:endParaRPr lang="en-US" dirty="0"/>
                    </a:p>
                  </a:txBody>
                  <a:tcPr anchor="ctr"/>
                </a:tc>
                <a:extLst>
                  <a:ext uri="{0D108BD9-81ED-4DB2-BD59-A6C34878D82A}">
                    <a16:rowId xmlns:a16="http://schemas.microsoft.com/office/drawing/2014/main" val="337813050"/>
                  </a:ext>
                </a:extLst>
              </a:tr>
              <a:tr h="1230601">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When answering this question some different adaptations to consider include the thickness of the blood vessel walls, the size of the lumen and if the blood vessel has valves or not.</a:t>
                      </a:r>
                    </a:p>
                  </a:txBody>
                  <a:tcPr anchor="ctr"/>
                </a:tc>
                <a:extLst>
                  <a:ext uri="{0D108BD9-81ED-4DB2-BD59-A6C34878D82A}">
                    <a16:rowId xmlns:a16="http://schemas.microsoft.com/office/drawing/2014/main" val="2427651414"/>
                  </a:ext>
                </a:extLst>
              </a:tr>
              <a:tr h="2662117">
                <a:tc>
                  <a:txBody>
                    <a:bodyPr/>
                    <a:lstStyle/>
                    <a:p>
                      <a:pPr algn="ctr"/>
                      <a:r>
                        <a:rPr lang="en-US" sz="1350" b="1" dirty="0"/>
                        <a:t>Model Answer</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1" dirty="0"/>
                        <a:t>Describe the function of arteries and explain how it is adapted for its function.</a:t>
                      </a:r>
                    </a:p>
                    <a:p>
                      <a:pPr marL="0" indent="0" algn="just">
                        <a:buFont typeface="+mj-lt"/>
                        <a:buNone/>
                      </a:pPr>
                      <a:endParaRPr lang="en-GB" sz="1350" b="1" i="0" u="none" strike="noStrike" kern="1200" dirty="0">
                        <a:solidFill>
                          <a:schemeClr val="tx1"/>
                        </a:solidFill>
                        <a:effectLst/>
                        <a:latin typeface="+mn-lt"/>
                        <a:ea typeface="+mn-ea"/>
                        <a:cs typeface="+mn-cs"/>
                      </a:endParaRPr>
                    </a:p>
                    <a:p>
                      <a:pPr marL="0" indent="0" algn="just">
                        <a:buFont typeface="+mj-lt"/>
                        <a:buNone/>
                      </a:pPr>
                      <a:r>
                        <a:rPr lang="en-GB" sz="1350" b="0" i="1" u="none" strike="noStrike" kern="1200" dirty="0">
                          <a:solidFill>
                            <a:schemeClr val="tx1"/>
                          </a:solidFill>
                          <a:effectLst/>
                          <a:latin typeface="+mn-lt"/>
                          <a:ea typeface="+mn-ea"/>
                          <a:cs typeface="+mn-cs"/>
                        </a:rPr>
                        <a:t>The function of arteries is to pump oxygenated blood away from the heart to the rest of the body under high pressure.  To do this the blood vessel has some adaptations. Firstly, it has thick elastic walls, this is to withstand the high pressure. They also have a narrow lumen to maintain this high pressure.</a:t>
                      </a:r>
                      <a:endParaRPr lang="en-US" b="0" i="1" dirty="0"/>
                    </a:p>
                  </a:txBody>
                  <a:tcPr anchor="ctr"/>
                </a:tc>
                <a:extLst>
                  <a:ext uri="{0D108BD9-81ED-4DB2-BD59-A6C34878D82A}">
                    <a16:rowId xmlns:a16="http://schemas.microsoft.com/office/drawing/2014/main" val="971397409"/>
                  </a:ext>
                </a:extLst>
              </a:tr>
              <a:tr h="1038058">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Prepare and learn model answers to describe the structure and function of veins and arteries.</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25324022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nvGraphicFramePr>
        <p:xfrm>
          <a:off x="153954" y="275252"/>
          <a:ext cx="6486332" cy="9352421"/>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07410">
                <a:tc>
                  <a:txBody>
                    <a:bodyPr/>
                    <a:lstStyle/>
                    <a:p>
                      <a:pPr algn="ctr"/>
                      <a:r>
                        <a:rPr lang="en-US" sz="1350" b="1" dirty="0"/>
                        <a:t>Topic</a:t>
                      </a:r>
                    </a:p>
                  </a:txBody>
                  <a:tcPr anchor="ctr">
                    <a:solidFill>
                      <a:schemeClr val="bg1">
                        <a:lumMod val="85000"/>
                      </a:schemeClr>
                    </a:solidFill>
                  </a:tcPr>
                </a:tc>
                <a:tc>
                  <a:txBody>
                    <a:bodyPr/>
                    <a:lstStyle/>
                    <a:p>
                      <a:pPr algn="just"/>
                      <a:r>
                        <a:rPr lang="en-US" b="0" dirty="0"/>
                        <a:t>B5 Communicable Diseases</a:t>
                      </a:r>
                    </a:p>
                  </a:txBody>
                  <a:tcPr anchor="ctr"/>
                </a:tc>
                <a:extLst>
                  <a:ext uri="{0D108BD9-81ED-4DB2-BD59-A6C34878D82A}">
                    <a16:rowId xmlns:a16="http://schemas.microsoft.com/office/drawing/2014/main" val="1109385184"/>
                  </a:ext>
                </a:extLst>
              </a:tr>
              <a:tr h="407410">
                <a:tc>
                  <a:txBody>
                    <a:bodyPr/>
                    <a:lstStyle/>
                    <a:p>
                      <a:pPr algn="ctr"/>
                      <a:r>
                        <a:rPr lang="en-US" sz="1350" b="1" dirty="0"/>
                        <a:t>Qu</a:t>
                      </a:r>
                    </a:p>
                  </a:txBody>
                  <a:tcPr anchor="ctr">
                    <a:solidFill>
                      <a:schemeClr val="bg1">
                        <a:lumMod val="85000"/>
                      </a:schemeClr>
                    </a:solidFill>
                  </a:tcPr>
                </a:tc>
                <a:tc>
                  <a:txBody>
                    <a:bodyPr/>
                    <a:lstStyle/>
                    <a:p>
                      <a:pPr lvl="0" fontAlgn="base"/>
                      <a:r>
                        <a:rPr lang="en-GB" sz="1350" kern="1200" dirty="0">
                          <a:solidFill>
                            <a:schemeClr val="tx1"/>
                          </a:solidFill>
                          <a:effectLst/>
                          <a:latin typeface="+mn-lt"/>
                          <a:ea typeface="+mn-ea"/>
                          <a:cs typeface="+mn-cs"/>
                        </a:rPr>
                        <a:t>Describe </a:t>
                      </a:r>
                      <a:r>
                        <a:rPr lang="en-US" sz="1350" kern="1200" dirty="0">
                          <a:solidFill>
                            <a:schemeClr val="tx1"/>
                          </a:solidFill>
                          <a:effectLst/>
                          <a:latin typeface="+mn-lt"/>
                          <a:ea typeface="+mn-ea"/>
                          <a:cs typeface="+mn-cs"/>
                        </a:rPr>
                        <a:t>what the disease _________ is and how its spread can be prevented.</a:t>
                      </a:r>
                      <a:endParaRPr lang="en-GB" sz="1350"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19181968"/>
                  </a:ext>
                </a:extLst>
              </a:tr>
              <a:tr h="3511546">
                <a:tc>
                  <a:txBody>
                    <a:bodyPr/>
                    <a:lstStyle/>
                    <a:p>
                      <a:pPr algn="ctr"/>
                      <a:r>
                        <a:rPr lang="en-US" sz="1350" b="1" dirty="0"/>
                        <a:t>Info</a:t>
                      </a:r>
                    </a:p>
                  </a:txBody>
                  <a:tcPr anchor="ctr">
                    <a:solidFill>
                      <a:schemeClr val="bg1">
                        <a:lumMod val="85000"/>
                      </a:schemeClr>
                    </a:solidFill>
                  </a:tcPr>
                </a:tc>
                <a:tc>
                  <a:txBody>
                    <a:bodyPr/>
                    <a:lstStyle/>
                    <a:p>
                      <a:r>
                        <a:rPr lang="en-US" dirty="0"/>
                        <a:t>You could be asked about the following diseases:</a:t>
                      </a:r>
                    </a:p>
                    <a:p>
                      <a:pPr marL="285750" indent="-285750">
                        <a:buFont typeface="Arial" panose="020B0604020202020204" pitchFamily="34" charset="0"/>
                        <a:buChar char="•"/>
                      </a:pPr>
                      <a:r>
                        <a:rPr lang="en-US" dirty="0"/>
                        <a:t>Measles</a:t>
                      </a:r>
                    </a:p>
                    <a:p>
                      <a:pPr marL="285750" indent="-285750">
                        <a:buFont typeface="Arial" panose="020B0604020202020204" pitchFamily="34" charset="0"/>
                        <a:buChar char="•"/>
                      </a:pPr>
                      <a:r>
                        <a:rPr lang="en-US" dirty="0"/>
                        <a:t>HIV</a:t>
                      </a:r>
                    </a:p>
                    <a:p>
                      <a:pPr marL="285750" indent="-285750">
                        <a:buFont typeface="Arial" panose="020B0604020202020204" pitchFamily="34" charset="0"/>
                        <a:buChar char="•"/>
                      </a:pPr>
                      <a:r>
                        <a:rPr lang="en-US" dirty="0"/>
                        <a:t>Tobacco Mosaic Virus</a:t>
                      </a:r>
                    </a:p>
                    <a:p>
                      <a:pPr marL="285750" indent="-285750">
                        <a:buFont typeface="Arial" panose="020B0604020202020204" pitchFamily="34" charset="0"/>
                        <a:buChar char="•"/>
                      </a:pPr>
                      <a:r>
                        <a:rPr lang="en-US" dirty="0"/>
                        <a:t>Salmonella</a:t>
                      </a:r>
                    </a:p>
                    <a:p>
                      <a:pPr marL="285750" indent="-285750">
                        <a:buFont typeface="Arial" panose="020B0604020202020204" pitchFamily="34" charset="0"/>
                        <a:buChar char="•"/>
                      </a:pPr>
                      <a:r>
                        <a:rPr lang="en-US" dirty="0"/>
                        <a:t>Gonorrhoea</a:t>
                      </a:r>
                    </a:p>
                    <a:p>
                      <a:pPr marL="285750" indent="-285750">
                        <a:buFont typeface="Arial" panose="020B0604020202020204" pitchFamily="34" charset="0"/>
                        <a:buChar char="•"/>
                      </a:pPr>
                      <a:r>
                        <a:rPr lang="en-US" dirty="0"/>
                        <a:t>Rose Black Spot</a:t>
                      </a:r>
                    </a:p>
                    <a:p>
                      <a:pPr marL="285750" indent="-285750">
                        <a:buFont typeface="Arial" panose="020B0604020202020204" pitchFamily="34" charset="0"/>
                        <a:buChar char="•"/>
                      </a:pPr>
                      <a:r>
                        <a:rPr lang="en-US" dirty="0"/>
                        <a:t>Malaria</a:t>
                      </a:r>
                    </a:p>
                    <a:p>
                      <a:pPr marL="285750" indent="-285750">
                        <a:buFont typeface="Arial" panose="020B0604020202020204" pitchFamily="34" charset="0"/>
                        <a:buChar char="•"/>
                      </a:pPr>
                      <a:endParaRPr lang="en-US" dirty="0"/>
                    </a:p>
                    <a:p>
                      <a:pPr marL="0" indent="0">
                        <a:buFont typeface="Arial" panose="020B0604020202020204" pitchFamily="34" charset="0"/>
                        <a:buNone/>
                      </a:pPr>
                      <a:r>
                        <a:rPr lang="en-US" dirty="0"/>
                        <a:t>To answer this question you will need to do the following:</a:t>
                      </a:r>
                    </a:p>
                    <a:p>
                      <a:pPr marL="342900" indent="-342900">
                        <a:buFont typeface="+mj-lt"/>
                        <a:buAutoNum type="arabicPeriod"/>
                      </a:pPr>
                      <a:r>
                        <a:rPr lang="en-US" dirty="0"/>
                        <a:t>Identify the type of microbe that causes the disease</a:t>
                      </a:r>
                    </a:p>
                    <a:p>
                      <a:pPr marL="342900" indent="-342900">
                        <a:buFont typeface="+mj-lt"/>
                        <a:buAutoNum type="arabicPeriod"/>
                      </a:pPr>
                      <a:r>
                        <a:rPr lang="en-US" dirty="0"/>
                        <a:t>Describe the symptoms</a:t>
                      </a:r>
                    </a:p>
                    <a:p>
                      <a:pPr marL="342900" indent="-342900">
                        <a:buFont typeface="+mj-lt"/>
                        <a:buAutoNum type="arabicPeriod"/>
                      </a:pPr>
                      <a:r>
                        <a:rPr lang="en-US" dirty="0"/>
                        <a:t>Describe how the disease is spread</a:t>
                      </a:r>
                    </a:p>
                    <a:p>
                      <a:pPr marL="342900" indent="-342900">
                        <a:buFont typeface="+mj-lt"/>
                        <a:buAutoNum type="arabicPeriod"/>
                      </a:pPr>
                      <a:r>
                        <a:rPr lang="en-US" dirty="0"/>
                        <a:t>Identify at least 2 appropriate ways of preventing the spread of the disease.</a:t>
                      </a:r>
                    </a:p>
                  </a:txBody>
                  <a:tcPr anchor="ctr"/>
                </a:tc>
                <a:extLst>
                  <a:ext uri="{0D108BD9-81ED-4DB2-BD59-A6C34878D82A}">
                    <a16:rowId xmlns:a16="http://schemas.microsoft.com/office/drawing/2014/main" val="337813050"/>
                  </a:ext>
                </a:extLst>
              </a:tr>
              <a:tr h="1230601">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For plant diseases you could also be asked to explain how the symptoms affect growth.  Use the following phrase to explain this:</a:t>
                      </a:r>
                    </a:p>
                    <a:p>
                      <a:pPr marL="0" indent="0" algn="ctr">
                        <a:buFont typeface="+mj-lt"/>
                        <a:buNone/>
                      </a:pPr>
                      <a:endParaRPr lang="en-US" b="1" dirty="0"/>
                    </a:p>
                    <a:p>
                      <a:pPr marL="0" indent="0" algn="ctr">
                        <a:buFont typeface="+mj-lt"/>
                        <a:buNone/>
                      </a:pPr>
                      <a:r>
                        <a:rPr lang="en-US" b="1" dirty="0"/>
                        <a:t>“The symptoms of the plant disease lead to less absorption of light, which leads to less photosynthesis and so there is less glucose produced by the plant for respiration and growth.”</a:t>
                      </a:r>
                      <a:endParaRPr lang="en-US" dirty="0"/>
                    </a:p>
                  </a:txBody>
                  <a:tcPr anchor="ctr"/>
                </a:tc>
                <a:extLst>
                  <a:ext uri="{0D108BD9-81ED-4DB2-BD59-A6C34878D82A}">
                    <a16:rowId xmlns:a16="http://schemas.microsoft.com/office/drawing/2014/main" val="2427651414"/>
                  </a:ext>
                </a:extLst>
              </a:tr>
              <a:tr h="2662117">
                <a:tc>
                  <a:txBody>
                    <a:bodyPr/>
                    <a:lstStyle/>
                    <a:p>
                      <a:pPr algn="ctr"/>
                      <a:r>
                        <a:rPr lang="en-US" sz="1350" b="1" dirty="0"/>
                        <a:t>Model Answer</a:t>
                      </a:r>
                    </a:p>
                  </a:txBody>
                  <a:tcPr anchor="ctr">
                    <a:solidFill>
                      <a:schemeClr val="bg1">
                        <a:lumMod val="85000"/>
                      </a:schemeClr>
                    </a:solidFill>
                  </a:tcPr>
                </a:tc>
                <a:tc>
                  <a:txBody>
                    <a:bodyPr/>
                    <a:lstStyle/>
                    <a:p>
                      <a:pPr lvl="0" algn="just" fontAlgn="base"/>
                      <a:r>
                        <a:rPr lang="en-GB" sz="1350" b="1" kern="1200" dirty="0">
                          <a:solidFill>
                            <a:schemeClr val="tx1"/>
                          </a:solidFill>
                          <a:effectLst/>
                          <a:latin typeface="+mn-lt"/>
                          <a:ea typeface="+mn-ea"/>
                          <a:cs typeface="+mn-cs"/>
                        </a:rPr>
                        <a:t>Describe </a:t>
                      </a:r>
                      <a:r>
                        <a:rPr lang="en-US" sz="1350" b="1" kern="1200" dirty="0">
                          <a:solidFill>
                            <a:schemeClr val="tx1"/>
                          </a:solidFill>
                          <a:effectLst/>
                          <a:latin typeface="+mn-lt"/>
                          <a:ea typeface="+mn-ea"/>
                          <a:cs typeface="+mn-cs"/>
                        </a:rPr>
                        <a:t>what the disease salmonella is and how its spread can be prevented.</a:t>
                      </a:r>
                      <a:endParaRPr lang="en-GB" sz="1350" b="1" kern="1200" dirty="0">
                        <a:solidFill>
                          <a:schemeClr val="tx1"/>
                        </a:solidFill>
                        <a:effectLst/>
                        <a:latin typeface="+mn-lt"/>
                        <a:ea typeface="+mn-ea"/>
                        <a:cs typeface="+mn-cs"/>
                      </a:endParaRPr>
                    </a:p>
                    <a:p>
                      <a:pPr marL="0" indent="0" algn="just">
                        <a:buFont typeface="+mj-lt"/>
                        <a:buNone/>
                      </a:pPr>
                      <a:endParaRPr lang="en-GB" sz="1350" b="1" i="0" u="none" strike="noStrike" kern="1200" dirty="0">
                        <a:solidFill>
                          <a:schemeClr val="tx1"/>
                        </a:solidFill>
                        <a:effectLst/>
                        <a:latin typeface="+mn-lt"/>
                        <a:ea typeface="+mn-ea"/>
                        <a:cs typeface="+mn-cs"/>
                      </a:endParaRPr>
                    </a:p>
                    <a:p>
                      <a:pPr algn="just" fontAlgn="base"/>
                      <a:r>
                        <a:rPr lang="en-GB" sz="1350" i="1" kern="1200" dirty="0">
                          <a:solidFill>
                            <a:schemeClr val="tx1"/>
                          </a:solidFill>
                          <a:effectLst/>
                          <a:latin typeface="+mn-lt"/>
                          <a:ea typeface="+mn-ea"/>
                          <a:cs typeface="+mn-cs"/>
                        </a:rPr>
                        <a:t>Salmonella is a bacterial infection that causes symptoms including stomach cramps, vomiting and diarrhoea.  People usually become infected from Salmonella by eating contaminated/undercooked food. To prevent the spread of Salmonella chickens are vaccinated.  At home raw chicken should also be kept away from uncooked food, surfaces and hands should also be washed.</a:t>
                      </a:r>
                    </a:p>
                    <a:p>
                      <a:pPr marL="0" marR="0" lvl="0" indent="0" algn="just" defTabSz="685800" rtl="0" eaLnBrk="1" fontAlgn="auto" latinLnBrk="0" hangingPunct="1">
                        <a:lnSpc>
                          <a:spcPct val="100000"/>
                        </a:lnSpc>
                        <a:spcBef>
                          <a:spcPts val="0"/>
                        </a:spcBef>
                        <a:spcAft>
                          <a:spcPts val="0"/>
                        </a:spcAft>
                        <a:buClrTx/>
                        <a:buSzTx/>
                        <a:buFont typeface="+mj-lt"/>
                        <a:buNone/>
                        <a:tabLst/>
                        <a:defRPr/>
                      </a:pPr>
                      <a:endParaRPr lang="en-US" sz="1350" i="1" dirty="0"/>
                    </a:p>
                  </a:txBody>
                  <a:tcPr anchor="ctr"/>
                </a:tc>
                <a:extLst>
                  <a:ext uri="{0D108BD9-81ED-4DB2-BD59-A6C34878D82A}">
                    <a16:rowId xmlns:a16="http://schemas.microsoft.com/office/drawing/2014/main" val="971397409"/>
                  </a:ext>
                </a:extLst>
              </a:tr>
              <a:tr h="1038058">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Prepare and learn model answers to describe what measles, HIV, tobacco mosaic virus, gonorrhoea, rose black spot and malaria are and how their spread can be reduced.</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42711275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nvGraphicFramePr>
        <p:xfrm>
          <a:off x="153954" y="275256"/>
          <a:ext cx="6486332" cy="9434801"/>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371644">
                <a:tc>
                  <a:txBody>
                    <a:bodyPr/>
                    <a:lstStyle/>
                    <a:p>
                      <a:pPr algn="ctr"/>
                      <a:r>
                        <a:rPr lang="en-US" sz="1350" b="1" dirty="0"/>
                        <a:t>Topic</a:t>
                      </a:r>
                    </a:p>
                  </a:txBody>
                  <a:tcPr anchor="ctr">
                    <a:solidFill>
                      <a:schemeClr val="bg1">
                        <a:lumMod val="85000"/>
                      </a:schemeClr>
                    </a:solidFill>
                  </a:tcPr>
                </a:tc>
                <a:tc>
                  <a:txBody>
                    <a:bodyPr/>
                    <a:lstStyle/>
                    <a:p>
                      <a:pPr algn="just"/>
                      <a:r>
                        <a:rPr lang="en-US" b="0" dirty="0"/>
                        <a:t>B5 Communicable Diseases</a:t>
                      </a:r>
                    </a:p>
                  </a:txBody>
                  <a:tcPr anchor="ctr"/>
                </a:tc>
                <a:extLst>
                  <a:ext uri="{0D108BD9-81ED-4DB2-BD59-A6C34878D82A}">
                    <a16:rowId xmlns:a16="http://schemas.microsoft.com/office/drawing/2014/main" val="1109385184"/>
                  </a:ext>
                </a:extLst>
              </a:tr>
              <a:tr h="725006">
                <a:tc>
                  <a:txBody>
                    <a:bodyPr/>
                    <a:lstStyle/>
                    <a:p>
                      <a:pPr algn="ctr"/>
                      <a:r>
                        <a:rPr lang="en-US" sz="1350" b="1" dirty="0"/>
                        <a:t>Qu</a:t>
                      </a:r>
                    </a:p>
                  </a:txBody>
                  <a:tcPr anchor="ctr">
                    <a:solidFill>
                      <a:schemeClr val="bg1">
                        <a:lumMod val="85000"/>
                      </a:schemeClr>
                    </a:solidFill>
                  </a:tcPr>
                </a:tc>
                <a:tc>
                  <a:txBody>
                    <a:bodyPr/>
                    <a:lstStyle/>
                    <a:p>
                      <a:pPr lvl="0" algn="just" fontAlgn="base"/>
                      <a:r>
                        <a:rPr lang="en-GB" sz="1350" b="0" kern="1200" dirty="0">
                          <a:solidFill>
                            <a:schemeClr val="tx1"/>
                          </a:solidFill>
                          <a:effectLst/>
                          <a:latin typeface="+mn-lt"/>
                          <a:ea typeface="+mn-ea"/>
                          <a:cs typeface="+mn-cs"/>
                        </a:rPr>
                        <a:t>Explain how the human body defends itself from microorganisms.</a:t>
                      </a:r>
                    </a:p>
                    <a:p>
                      <a:pPr lvl="0" algn="just" fontAlgn="base"/>
                      <a:r>
                        <a:rPr lang="en-GB" sz="1350" b="0" kern="1200" dirty="0">
                          <a:solidFill>
                            <a:schemeClr val="tx1"/>
                          </a:solidFill>
                          <a:effectLst/>
                          <a:latin typeface="+mn-lt"/>
                          <a:ea typeface="+mn-ea"/>
                          <a:cs typeface="+mn-cs"/>
                        </a:rPr>
                        <a:t>Explain how white blood cells protect us from disease.</a:t>
                      </a:r>
                    </a:p>
                    <a:p>
                      <a:pPr marL="0" marR="0" lvl="0" indent="0" algn="just" defTabSz="685800" rtl="0" eaLnBrk="1" fontAlgn="base" latinLnBrk="0" hangingPunct="1">
                        <a:lnSpc>
                          <a:spcPct val="100000"/>
                        </a:lnSpc>
                        <a:spcBef>
                          <a:spcPts val="0"/>
                        </a:spcBef>
                        <a:spcAft>
                          <a:spcPts val="0"/>
                        </a:spcAft>
                        <a:buClrTx/>
                        <a:buSzTx/>
                        <a:buFontTx/>
                        <a:buNone/>
                        <a:tabLst/>
                        <a:defRPr/>
                      </a:pPr>
                      <a:r>
                        <a:rPr lang="en-GB" sz="1350" b="0" i="0" u="none" strike="noStrike" kern="1200" dirty="0">
                          <a:solidFill>
                            <a:schemeClr val="tx1"/>
                          </a:solidFill>
                          <a:effectLst/>
                          <a:latin typeface="+mn-lt"/>
                          <a:ea typeface="+mn-ea"/>
                          <a:cs typeface="+mn-cs"/>
                        </a:rPr>
                        <a:t>Explain how a bacterial infection makes us feel ill.</a:t>
                      </a:r>
                      <a:endParaRPr lang="en-GB" sz="1350" b="0"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19181968"/>
                  </a:ext>
                </a:extLst>
              </a:tr>
              <a:tr h="564247">
                <a:tc>
                  <a:txBody>
                    <a:bodyPr/>
                    <a:lstStyle/>
                    <a:p>
                      <a:pPr algn="ctr"/>
                      <a:r>
                        <a:rPr lang="en-US" sz="1350" b="1" dirty="0"/>
                        <a:t>Info</a:t>
                      </a:r>
                    </a:p>
                  </a:txBody>
                  <a:tcPr anchor="ctr">
                    <a:solidFill>
                      <a:schemeClr val="bg1">
                        <a:lumMod val="85000"/>
                      </a:schemeClr>
                    </a:solidFill>
                  </a:tcPr>
                </a:tc>
                <a:tc>
                  <a:txBody>
                    <a:bodyPr/>
                    <a:lstStyle/>
                    <a:p>
                      <a:pPr algn="just"/>
                      <a:r>
                        <a:rPr lang="en-US" dirty="0"/>
                        <a:t>At least one of these questions is likely to come up.  The examiner is going to be looking for a clear answer written in a logical sequence.</a:t>
                      </a:r>
                    </a:p>
                  </a:txBody>
                  <a:tcPr anchor="ctr"/>
                </a:tc>
                <a:extLst>
                  <a:ext uri="{0D108BD9-81ED-4DB2-BD59-A6C34878D82A}">
                    <a16:rowId xmlns:a16="http://schemas.microsoft.com/office/drawing/2014/main" val="337813050"/>
                  </a:ext>
                </a:extLst>
              </a:tr>
              <a:tr h="514521">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Be careful that you use key words/phrases accurately (these are in bold in your model answers below).</a:t>
                      </a:r>
                    </a:p>
                  </a:txBody>
                  <a:tcPr anchor="ctr"/>
                </a:tc>
                <a:extLst>
                  <a:ext uri="{0D108BD9-81ED-4DB2-BD59-A6C34878D82A}">
                    <a16:rowId xmlns:a16="http://schemas.microsoft.com/office/drawing/2014/main" val="2427651414"/>
                  </a:ext>
                </a:extLst>
              </a:tr>
              <a:tr h="2408892">
                <a:tc>
                  <a:txBody>
                    <a:bodyPr/>
                    <a:lstStyle/>
                    <a:p>
                      <a:pPr algn="ctr"/>
                      <a:r>
                        <a:rPr lang="en-US" sz="1350" b="1" dirty="0"/>
                        <a:t>Model Answer</a:t>
                      </a:r>
                    </a:p>
                  </a:txBody>
                  <a:tcPr anchor="ctr">
                    <a:solidFill>
                      <a:schemeClr val="bg1">
                        <a:lumMod val="85000"/>
                      </a:schemeClr>
                    </a:solidFill>
                  </a:tcPr>
                </a:tc>
                <a:tc>
                  <a:txBody>
                    <a:bodyPr/>
                    <a:lstStyle/>
                    <a:p>
                      <a:pPr lvl="0" algn="just" fontAlgn="base"/>
                      <a:r>
                        <a:rPr lang="en-US" sz="1350" b="1" kern="1200" dirty="0">
                          <a:solidFill>
                            <a:schemeClr val="tx1"/>
                          </a:solidFill>
                          <a:effectLst/>
                          <a:latin typeface="+mn-lt"/>
                          <a:ea typeface="+mn-ea"/>
                          <a:cs typeface="+mn-cs"/>
                        </a:rPr>
                        <a:t>Explain how the human body defends itself from microorganisms.</a:t>
                      </a:r>
                      <a:endParaRPr lang="en-GB" sz="1350" b="1" kern="1200" dirty="0">
                        <a:solidFill>
                          <a:schemeClr val="tx1"/>
                        </a:solidFill>
                        <a:effectLst/>
                        <a:latin typeface="+mn-lt"/>
                        <a:ea typeface="+mn-ea"/>
                        <a:cs typeface="+mn-cs"/>
                      </a:endParaRPr>
                    </a:p>
                    <a:p>
                      <a:pPr marL="0" indent="0" algn="just">
                        <a:buFont typeface="+mj-lt"/>
                        <a:buNone/>
                      </a:pPr>
                      <a:endParaRPr lang="en-GB" sz="1350" b="1" i="0" u="none" strike="noStrike" kern="1200" dirty="0">
                        <a:solidFill>
                          <a:schemeClr val="tx1"/>
                        </a:solidFill>
                        <a:effectLst/>
                        <a:latin typeface="+mn-lt"/>
                        <a:ea typeface="+mn-ea"/>
                        <a:cs typeface="+mn-cs"/>
                      </a:endParaRPr>
                    </a:p>
                    <a:p>
                      <a:pPr algn="just" fontAlgn="base"/>
                      <a:r>
                        <a:rPr lang="en-GB" sz="1350" i="1" kern="1200" dirty="0">
                          <a:solidFill>
                            <a:schemeClr val="tx1"/>
                          </a:solidFill>
                          <a:effectLst/>
                          <a:latin typeface="+mn-lt"/>
                          <a:ea typeface="+mn-ea"/>
                          <a:cs typeface="+mn-cs"/>
                        </a:rPr>
                        <a:t>To prevent microbes from entering the body we have </a:t>
                      </a:r>
                      <a:r>
                        <a:rPr lang="en-GB" sz="1350" b="1" i="1" kern="1200" dirty="0">
                          <a:solidFill>
                            <a:schemeClr val="tx1"/>
                          </a:solidFill>
                          <a:effectLst/>
                          <a:latin typeface="+mn-lt"/>
                          <a:ea typeface="+mn-ea"/>
                          <a:cs typeface="+mn-cs"/>
                        </a:rPr>
                        <a:t>skin</a:t>
                      </a:r>
                      <a:r>
                        <a:rPr lang="en-GB" sz="1350" i="1" kern="1200" dirty="0">
                          <a:solidFill>
                            <a:schemeClr val="tx1"/>
                          </a:solidFill>
                          <a:effectLst/>
                          <a:latin typeface="+mn-lt"/>
                          <a:ea typeface="+mn-ea"/>
                          <a:cs typeface="+mn-cs"/>
                        </a:rPr>
                        <a:t> which is a dead layer that is </a:t>
                      </a:r>
                      <a:r>
                        <a:rPr lang="en-GB" sz="1350" b="1" i="1" kern="1200" dirty="0">
                          <a:solidFill>
                            <a:schemeClr val="tx1"/>
                          </a:solidFill>
                          <a:effectLst/>
                          <a:latin typeface="+mn-lt"/>
                          <a:ea typeface="+mn-ea"/>
                          <a:cs typeface="+mn-cs"/>
                        </a:rPr>
                        <a:t>difficult to penetrate</a:t>
                      </a:r>
                      <a:r>
                        <a:rPr lang="en-GB" sz="1350" i="1" kern="1200" dirty="0">
                          <a:solidFill>
                            <a:schemeClr val="tx1"/>
                          </a:solidFill>
                          <a:effectLst/>
                          <a:latin typeface="+mn-lt"/>
                          <a:ea typeface="+mn-ea"/>
                          <a:cs typeface="+mn-cs"/>
                        </a:rPr>
                        <a:t>. In the </a:t>
                      </a:r>
                      <a:r>
                        <a:rPr lang="en-GB" sz="1350" b="1" i="1" kern="1200" dirty="0">
                          <a:solidFill>
                            <a:schemeClr val="tx1"/>
                          </a:solidFill>
                          <a:effectLst/>
                          <a:latin typeface="+mn-lt"/>
                          <a:ea typeface="+mn-ea"/>
                          <a:cs typeface="+mn-cs"/>
                        </a:rPr>
                        <a:t>nose we have hairs </a:t>
                      </a:r>
                      <a:r>
                        <a:rPr lang="en-GB" sz="1350" i="1" kern="1200" dirty="0">
                          <a:solidFill>
                            <a:schemeClr val="tx1"/>
                          </a:solidFill>
                          <a:effectLst/>
                          <a:latin typeface="+mn-lt"/>
                          <a:ea typeface="+mn-ea"/>
                          <a:cs typeface="+mn-cs"/>
                        </a:rPr>
                        <a:t>which trap dust and microbes and, in the t</a:t>
                      </a:r>
                      <a:r>
                        <a:rPr lang="en-GB" sz="1350" b="1" i="1" kern="1200" dirty="0">
                          <a:solidFill>
                            <a:schemeClr val="tx1"/>
                          </a:solidFill>
                          <a:effectLst/>
                          <a:latin typeface="+mn-lt"/>
                          <a:ea typeface="+mn-ea"/>
                          <a:cs typeface="+mn-cs"/>
                        </a:rPr>
                        <a:t>rachea</a:t>
                      </a:r>
                      <a:r>
                        <a:rPr lang="en-GB" sz="1350" i="1" kern="1200" dirty="0">
                          <a:solidFill>
                            <a:schemeClr val="tx1"/>
                          </a:solidFill>
                          <a:effectLst/>
                          <a:latin typeface="+mn-lt"/>
                          <a:ea typeface="+mn-ea"/>
                          <a:cs typeface="+mn-cs"/>
                        </a:rPr>
                        <a:t>, there is </a:t>
                      </a:r>
                      <a:r>
                        <a:rPr lang="en-GB" sz="1350" b="1" i="1" kern="1200" dirty="0">
                          <a:solidFill>
                            <a:schemeClr val="tx1"/>
                          </a:solidFill>
                          <a:effectLst/>
                          <a:latin typeface="+mn-lt"/>
                          <a:ea typeface="+mn-ea"/>
                          <a:cs typeface="+mn-cs"/>
                        </a:rPr>
                        <a:t>mucus that traps microbes </a:t>
                      </a:r>
                      <a:r>
                        <a:rPr lang="en-GB" sz="1350" i="1" kern="1200" dirty="0">
                          <a:solidFill>
                            <a:schemeClr val="tx1"/>
                          </a:solidFill>
                          <a:effectLst/>
                          <a:latin typeface="+mn-lt"/>
                          <a:ea typeface="+mn-ea"/>
                          <a:cs typeface="+mn-cs"/>
                        </a:rPr>
                        <a:t>that is produced, and </a:t>
                      </a:r>
                      <a:r>
                        <a:rPr lang="en-GB" sz="1350" b="1" i="1" kern="1200" dirty="0">
                          <a:solidFill>
                            <a:schemeClr val="tx1"/>
                          </a:solidFill>
                          <a:effectLst/>
                          <a:latin typeface="+mn-lt"/>
                          <a:ea typeface="+mn-ea"/>
                          <a:cs typeface="+mn-cs"/>
                        </a:rPr>
                        <a:t>cilia move the mucus </a:t>
                      </a:r>
                      <a:r>
                        <a:rPr lang="en-GB" sz="1350" i="1" kern="1200" dirty="0">
                          <a:solidFill>
                            <a:schemeClr val="tx1"/>
                          </a:solidFill>
                          <a:effectLst/>
                          <a:latin typeface="+mn-lt"/>
                          <a:ea typeface="+mn-ea"/>
                          <a:cs typeface="+mn-cs"/>
                        </a:rPr>
                        <a:t>up to the throat. The stomach also contains </a:t>
                      </a:r>
                      <a:r>
                        <a:rPr lang="en-GB" sz="1350" b="1" i="1" kern="1200" dirty="0">
                          <a:solidFill>
                            <a:schemeClr val="tx1"/>
                          </a:solidFill>
                          <a:effectLst/>
                          <a:latin typeface="+mn-lt"/>
                          <a:ea typeface="+mn-ea"/>
                          <a:cs typeface="+mn-cs"/>
                        </a:rPr>
                        <a:t>acid</a:t>
                      </a:r>
                      <a:r>
                        <a:rPr lang="en-GB" sz="1350" i="1" kern="1200" dirty="0">
                          <a:solidFill>
                            <a:schemeClr val="tx1"/>
                          </a:solidFill>
                          <a:effectLst/>
                          <a:latin typeface="+mn-lt"/>
                          <a:ea typeface="+mn-ea"/>
                          <a:cs typeface="+mn-cs"/>
                        </a:rPr>
                        <a:t> which </a:t>
                      </a:r>
                      <a:r>
                        <a:rPr lang="en-GB" sz="1350" b="1" i="1" kern="1200" dirty="0">
                          <a:solidFill>
                            <a:schemeClr val="tx1"/>
                          </a:solidFill>
                          <a:effectLst/>
                          <a:latin typeface="+mn-lt"/>
                          <a:ea typeface="+mn-ea"/>
                          <a:cs typeface="+mn-cs"/>
                        </a:rPr>
                        <a:t>kills bacteria.</a:t>
                      </a:r>
                      <a:endParaRPr lang="en-GB" sz="1350" i="1" kern="1200" dirty="0">
                        <a:solidFill>
                          <a:schemeClr val="tx1"/>
                        </a:solidFill>
                        <a:effectLst/>
                        <a:latin typeface="+mn-lt"/>
                        <a:ea typeface="+mn-ea"/>
                        <a:cs typeface="+mn-cs"/>
                      </a:endParaRPr>
                    </a:p>
                    <a:p>
                      <a:pPr algn="just" fontAlgn="base"/>
                      <a:endParaRPr lang="en-GB" sz="1350" i="1" kern="1200" dirty="0">
                        <a:solidFill>
                          <a:schemeClr val="tx1"/>
                        </a:solidFill>
                        <a:effectLst/>
                        <a:latin typeface="+mn-lt"/>
                        <a:ea typeface="+mn-ea"/>
                        <a:cs typeface="+mn-cs"/>
                      </a:endParaRPr>
                    </a:p>
                    <a:p>
                      <a:pPr algn="just" fontAlgn="base"/>
                      <a:r>
                        <a:rPr lang="en-GB" sz="1350" i="1" kern="1200" dirty="0">
                          <a:solidFill>
                            <a:schemeClr val="tx1"/>
                          </a:solidFill>
                          <a:effectLst/>
                          <a:latin typeface="+mn-lt"/>
                          <a:ea typeface="+mn-ea"/>
                          <a:cs typeface="+mn-cs"/>
                        </a:rPr>
                        <a:t>To defend the body against microbes that have entered the body we have </a:t>
                      </a:r>
                      <a:r>
                        <a:rPr lang="en-GB" sz="1350" b="1" i="1" kern="1200" dirty="0">
                          <a:solidFill>
                            <a:schemeClr val="tx1"/>
                          </a:solidFill>
                          <a:effectLst/>
                          <a:latin typeface="+mn-lt"/>
                          <a:ea typeface="+mn-ea"/>
                          <a:cs typeface="+mn-cs"/>
                        </a:rPr>
                        <a:t>white blood cells </a:t>
                      </a:r>
                      <a:r>
                        <a:rPr lang="en-GB" sz="1350" i="1" kern="1200" dirty="0">
                          <a:solidFill>
                            <a:schemeClr val="tx1"/>
                          </a:solidFill>
                          <a:effectLst/>
                          <a:latin typeface="+mn-lt"/>
                          <a:ea typeface="+mn-ea"/>
                          <a:cs typeface="+mn-cs"/>
                        </a:rPr>
                        <a:t>which produce antibodies which help destroy pathogens and they produce antitoxins which neutralise toxins the microbes produces.</a:t>
                      </a:r>
                    </a:p>
                  </a:txBody>
                  <a:tcPr anchor="ctr"/>
                </a:tc>
                <a:extLst>
                  <a:ext uri="{0D108BD9-81ED-4DB2-BD59-A6C34878D82A}">
                    <a16:rowId xmlns:a16="http://schemas.microsoft.com/office/drawing/2014/main" val="971397409"/>
                  </a:ext>
                </a:extLst>
              </a:tr>
              <a:tr h="1951781">
                <a:tc>
                  <a:txBody>
                    <a:bodyPr/>
                    <a:lstStyle/>
                    <a:p>
                      <a:pPr algn="ctr"/>
                      <a:r>
                        <a:rPr lang="en-US" sz="1350" b="1" dirty="0"/>
                        <a:t>Model Answer</a:t>
                      </a:r>
                    </a:p>
                  </a:txBody>
                  <a:tcPr anchor="ctr">
                    <a:solidFill>
                      <a:schemeClr val="bg1">
                        <a:lumMod val="85000"/>
                      </a:schemeClr>
                    </a:solidFill>
                  </a:tcPr>
                </a:tc>
                <a:tc>
                  <a:txBody>
                    <a:bodyPr/>
                    <a:lstStyle/>
                    <a:p>
                      <a:pPr marL="0" indent="0" algn="just">
                        <a:buFont typeface="+mj-lt"/>
                        <a:buNone/>
                      </a:pPr>
                      <a:r>
                        <a:rPr lang="en-GB" sz="1350" b="1" i="0" u="none" strike="noStrike" kern="1200" dirty="0">
                          <a:solidFill>
                            <a:schemeClr val="tx1"/>
                          </a:solidFill>
                          <a:effectLst/>
                          <a:latin typeface="+mn-lt"/>
                          <a:ea typeface="+mn-ea"/>
                          <a:cs typeface="+mn-cs"/>
                        </a:rPr>
                        <a:t>Explain how white blood cells protect us from disease.</a:t>
                      </a:r>
                    </a:p>
                    <a:p>
                      <a:pPr marL="0" indent="0" algn="just">
                        <a:buFont typeface="+mj-lt"/>
                        <a:buNone/>
                      </a:pPr>
                      <a:endParaRPr lang="en-GB" sz="1350" b="1" i="0" u="none" strike="noStrike" kern="1200" dirty="0">
                        <a:solidFill>
                          <a:schemeClr val="tx1"/>
                        </a:solidFill>
                        <a:effectLst/>
                        <a:latin typeface="+mn-lt"/>
                        <a:ea typeface="+mn-ea"/>
                        <a:cs typeface="+mn-cs"/>
                      </a:endParaRPr>
                    </a:p>
                    <a:p>
                      <a:pPr algn="just" fontAlgn="base"/>
                      <a:r>
                        <a:rPr lang="en-GB" sz="1350" i="1" kern="1200" dirty="0">
                          <a:solidFill>
                            <a:schemeClr val="tx1"/>
                          </a:solidFill>
                          <a:effectLst/>
                          <a:latin typeface="+mn-lt"/>
                          <a:ea typeface="+mn-ea"/>
                          <a:cs typeface="+mn-cs"/>
                        </a:rPr>
                        <a:t>The white blood cells which carry out </a:t>
                      </a:r>
                      <a:r>
                        <a:rPr lang="en-GB" sz="1350" b="1" i="1" kern="1200" dirty="0">
                          <a:solidFill>
                            <a:schemeClr val="tx1"/>
                          </a:solidFill>
                          <a:effectLst/>
                          <a:latin typeface="+mn-lt"/>
                          <a:ea typeface="+mn-ea"/>
                          <a:cs typeface="+mn-cs"/>
                        </a:rPr>
                        <a:t>phagocytosis </a:t>
                      </a:r>
                      <a:r>
                        <a:rPr lang="en-GB" sz="1350" b="0" i="1" kern="1200" dirty="0">
                          <a:solidFill>
                            <a:schemeClr val="tx1"/>
                          </a:solidFill>
                          <a:effectLst/>
                          <a:latin typeface="+mn-lt"/>
                          <a:ea typeface="+mn-ea"/>
                          <a:cs typeface="+mn-cs"/>
                        </a:rPr>
                        <a:t>and ingest the microbes</a:t>
                      </a:r>
                      <a:r>
                        <a:rPr lang="en-GB" sz="1350" i="1" kern="1200" dirty="0">
                          <a:solidFill>
                            <a:schemeClr val="tx1"/>
                          </a:solidFill>
                          <a:effectLst/>
                          <a:latin typeface="+mn-lt"/>
                          <a:ea typeface="+mn-ea"/>
                          <a:cs typeface="+mn-cs"/>
                        </a:rPr>
                        <a:t>, they also </a:t>
                      </a:r>
                      <a:r>
                        <a:rPr lang="en-GB" sz="1350" b="1" i="1" kern="1200" dirty="0">
                          <a:solidFill>
                            <a:schemeClr val="tx1"/>
                          </a:solidFill>
                          <a:effectLst/>
                          <a:latin typeface="+mn-lt"/>
                          <a:ea typeface="+mn-ea"/>
                          <a:cs typeface="+mn-cs"/>
                        </a:rPr>
                        <a:t>produce antibodies which destroys pathogens</a:t>
                      </a:r>
                      <a:r>
                        <a:rPr lang="en-GB" sz="1350" i="1" kern="1200" dirty="0">
                          <a:solidFill>
                            <a:schemeClr val="tx1"/>
                          </a:solidFill>
                          <a:effectLst/>
                          <a:latin typeface="+mn-lt"/>
                          <a:ea typeface="+mn-ea"/>
                          <a:cs typeface="+mn-cs"/>
                        </a:rPr>
                        <a:t>, and </a:t>
                      </a:r>
                      <a:r>
                        <a:rPr lang="en-GB" sz="1350" b="1" i="1" kern="1200" dirty="0">
                          <a:solidFill>
                            <a:schemeClr val="tx1"/>
                          </a:solidFill>
                          <a:effectLst/>
                          <a:latin typeface="+mn-lt"/>
                          <a:ea typeface="+mn-ea"/>
                          <a:cs typeface="+mn-cs"/>
                        </a:rPr>
                        <a:t>produce antitoxins </a:t>
                      </a:r>
                      <a:r>
                        <a:rPr lang="en-GB" sz="1350" b="0" i="1" kern="1200" dirty="0">
                          <a:solidFill>
                            <a:schemeClr val="tx1"/>
                          </a:solidFill>
                          <a:effectLst/>
                          <a:latin typeface="+mn-lt"/>
                          <a:ea typeface="+mn-ea"/>
                          <a:cs typeface="+mn-cs"/>
                        </a:rPr>
                        <a:t>which counteract poisons released by the microbes</a:t>
                      </a:r>
                      <a:r>
                        <a:rPr lang="en-GB" sz="1350" b="1" i="1" kern="1200" dirty="0">
                          <a:solidFill>
                            <a:schemeClr val="tx1"/>
                          </a:solidFill>
                          <a:effectLst/>
                          <a:latin typeface="+mn-lt"/>
                          <a:ea typeface="+mn-ea"/>
                          <a:cs typeface="+mn-cs"/>
                        </a:rPr>
                        <a:t>.</a:t>
                      </a:r>
                      <a:endParaRPr lang="en-GB" sz="1350" i="1"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68375487"/>
                  </a:ext>
                </a:extLst>
              </a:tr>
              <a:tr h="1951781">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350" b="1" dirty="0"/>
                        <a:t>Model Answer</a:t>
                      </a:r>
                    </a:p>
                  </a:txBody>
                  <a:tcPr anchor="ctr">
                    <a:solidFill>
                      <a:schemeClr val="bg1">
                        <a:lumMod val="85000"/>
                      </a:schemeClr>
                    </a:solidFill>
                  </a:tcPr>
                </a:tc>
                <a:tc>
                  <a:txBody>
                    <a:bodyPr/>
                    <a:lstStyle/>
                    <a:p>
                      <a:pPr marL="0" marR="0" lvl="0" indent="0" algn="just" defTabSz="685800" rtl="0" eaLnBrk="1" fontAlgn="base" latinLnBrk="0" hangingPunct="1">
                        <a:lnSpc>
                          <a:spcPct val="100000"/>
                        </a:lnSpc>
                        <a:spcBef>
                          <a:spcPts val="0"/>
                        </a:spcBef>
                        <a:spcAft>
                          <a:spcPts val="0"/>
                        </a:spcAft>
                        <a:buClrTx/>
                        <a:buSzTx/>
                        <a:buFontTx/>
                        <a:buNone/>
                        <a:tabLst/>
                        <a:defRPr/>
                      </a:pPr>
                      <a:r>
                        <a:rPr lang="en-GB" sz="1350" b="1" i="0" u="none" strike="noStrike" kern="1200" dirty="0">
                          <a:solidFill>
                            <a:schemeClr val="tx1"/>
                          </a:solidFill>
                          <a:effectLst/>
                          <a:latin typeface="+mn-lt"/>
                          <a:ea typeface="+mn-ea"/>
                          <a:cs typeface="+mn-cs"/>
                        </a:rPr>
                        <a:t>Explain how a bacterial infection makes us feel ill.</a:t>
                      </a:r>
                      <a:endParaRPr lang="en-GB" sz="1350" b="1" kern="1200" dirty="0">
                        <a:solidFill>
                          <a:schemeClr val="tx1"/>
                        </a:solidFill>
                        <a:effectLst/>
                        <a:latin typeface="+mn-lt"/>
                        <a:ea typeface="+mn-ea"/>
                        <a:cs typeface="+mn-cs"/>
                      </a:endParaRPr>
                    </a:p>
                    <a:p>
                      <a:pPr algn="just"/>
                      <a:endParaRPr lang="en-GB" sz="1350" b="0" i="1" u="none" strike="noStrike" kern="1200" dirty="0">
                        <a:solidFill>
                          <a:schemeClr val="tx1"/>
                        </a:solidFill>
                        <a:effectLst/>
                        <a:latin typeface="+mn-lt"/>
                        <a:ea typeface="+mn-ea"/>
                        <a:cs typeface="+mn-cs"/>
                      </a:endParaRPr>
                    </a:p>
                    <a:p>
                      <a:pPr algn="just"/>
                      <a:r>
                        <a:rPr lang="en-GB" sz="1350" b="0" i="1" u="none" strike="noStrike" kern="1200" dirty="0">
                          <a:solidFill>
                            <a:schemeClr val="tx1"/>
                          </a:solidFill>
                          <a:effectLst/>
                          <a:latin typeface="+mn-lt"/>
                          <a:ea typeface="+mn-ea"/>
                          <a:cs typeface="+mn-cs"/>
                        </a:rPr>
                        <a:t>The bacteria reproduce rapidly and produce poisons.</a:t>
                      </a:r>
                    </a:p>
                  </a:txBody>
                  <a:tcPr anchor="ctr"/>
                </a:tc>
                <a:extLst>
                  <a:ext uri="{0D108BD9-81ED-4DB2-BD59-A6C34878D82A}">
                    <a16:rowId xmlns:a16="http://schemas.microsoft.com/office/drawing/2014/main" val="1668881078"/>
                  </a:ext>
                </a:extLst>
              </a:tr>
              <a:tr h="946929">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answers above.</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15114236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2558895340"/>
              </p:ext>
            </p:extLst>
          </p:nvPr>
        </p:nvGraphicFramePr>
        <p:xfrm>
          <a:off x="153954" y="275255"/>
          <a:ext cx="6486332" cy="9441135"/>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392558">
                <a:tc>
                  <a:txBody>
                    <a:bodyPr/>
                    <a:lstStyle/>
                    <a:p>
                      <a:pPr algn="ctr"/>
                      <a:r>
                        <a:rPr lang="en-US" sz="1350" b="1" dirty="0"/>
                        <a:t>Topic</a:t>
                      </a:r>
                    </a:p>
                  </a:txBody>
                  <a:tcPr anchor="ctr">
                    <a:solidFill>
                      <a:schemeClr val="bg1">
                        <a:lumMod val="85000"/>
                      </a:schemeClr>
                    </a:solidFill>
                  </a:tcPr>
                </a:tc>
                <a:tc>
                  <a:txBody>
                    <a:bodyPr/>
                    <a:lstStyle/>
                    <a:p>
                      <a:pPr algn="just"/>
                      <a:r>
                        <a:rPr lang="en-US" b="0" dirty="0"/>
                        <a:t>B6 Preventing and Treating Disease</a:t>
                      </a:r>
                    </a:p>
                  </a:txBody>
                  <a:tcPr anchor="ctr"/>
                </a:tc>
                <a:extLst>
                  <a:ext uri="{0D108BD9-81ED-4DB2-BD59-A6C34878D82A}">
                    <a16:rowId xmlns:a16="http://schemas.microsoft.com/office/drawing/2014/main" val="1109385184"/>
                  </a:ext>
                </a:extLst>
              </a:tr>
              <a:tr h="699859">
                <a:tc>
                  <a:txBody>
                    <a:bodyPr/>
                    <a:lstStyle/>
                    <a:p>
                      <a:pPr algn="ctr"/>
                      <a:r>
                        <a:rPr lang="en-US" sz="1350" b="1" dirty="0"/>
                        <a:t>Qu</a:t>
                      </a:r>
                    </a:p>
                  </a:txBody>
                  <a:tcPr anchor="ctr">
                    <a:solidFill>
                      <a:schemeClr val="bg1">
                        <a:lumMod val="85000"/>
                      </a:schemeClr>
                    </a:solidFill>
                  </a:tcPr>
                </a:tc>
                <a:tc>
                  <a:txBody>
                    <a:bodyPr/>
                    <a:lstStyle/>
                    <a:p>
                      <a:pPr lvl="0" algn="just" fontAlgn="base"/>
                      <a:r>
                        <a:rPr lang="en-GB" sz="1350" kern="1200" dirty="0">
                          <a:solidFill>
                            <a:schemeClr val="tx1"/>
                          </a:solidFill>
                          <a:effectLst/>
                          <a:latin typeface="+mn-lt"/>
                          <a:ea typeface="+mn-ea"/>
                          <a:cs typeface="+mn-cs"/>
                        </a:rPr>
                        <a:t>Describe </a:t>
                      </a:r>
                      <a:r>
                        <a:rPr lang="en-US" sz="1350" kern="1200" dirty="0">
                          <a:solidFill>
                            <a:schemeClr val="tx1"/>
                          </a:solidFill>
                          <a:effectLst/>
                          <a:latin typeface="+mn-lt"/>
                          <a:ea typeface="+mn-ea"/>
                          <a:cs typeface="+mn-cs"/>
                        </a:rPr>
                        <a:t>what a vaccination is and explain how they protect from infection.</a:t>
                      </a:r>
                    </a:p>
                    <a:p>
                      <a:pPr lvl="0" algn="just" fontAlgn="base"/>
                      <a:r>
                        <a:rPr lang="en-US" sz="1350" kern="1200" dirty="0">
                          <a:solidFill>
                            <a:schemeClr val="tx1"/>
                          </a:solidFill>
                          <a:effectLst/>
                          <a:latin typeface="+mn-lt"/>
                          <a:ea typeface="+mn-ea"/>
                          <a:cs typeface="+mn-cs"/>
                        </a:rPr>
                        <a:t>Explain what antibiotics are and why they can't be used to treat viral diseases.</a:t>
                      </a:r>
                    </a:p>
                    <a:p>
                      <a:pPr lvl="0" algn="just" fontAlgn="base"/>
                      <a:r>
                        <a:rPr lang="en-GB" sz="1350" kern="1200" dirty="0">
                          <a:solidFill>
                            <a:schemeClr val="tx1"/>
                          </a:solidFill>
                          <a:effectLst/>
                          <a:latin typeface="+mn-lt"/>
                          <a:ea typeface="+mn-ea"/>
                          <a:cs typeface="+mn-cs"/>
                        </a:rPr>
                        <a:t>Describe and explain the process of developing new drugs.</a:t>
                      </a:r>
                    </a:p>
                  </a:txBody>
                  <a:tcPr anchor="ctr"/>
                </a:tc>
                <a:extLst>
                  <a:ext uri="{0D108BD9-81ED-4DB2-BD59-A6C34878D82A}">
                    <a16:rowId xmlns:a16="http://schemas.microsoft.com/office/drawing/2014/main" val="319181968"/>
                  </a:ext>
                </a:extLst>
              </a:tr>
              <a:tr h="595999">
                <a:tc>
                  <a:txBody>
                    <a:bodyPr/>
                    <a:lstStyle/>
                    <a:p>
                      <a:pPr algn="ctr"/>
                      <a:r>
                        <a:rPr lang="en-US" sz="1350" b="1" dirty="0"/>
                        <a:t>Info</a:t>
                      </a:r>
                    </a:p>
                  </a:txBody>
                  <a:tcPr anchor="ctr">
                    <a:solidFill>
                      <a:schemeClr val="bg1">
                        <a:lumMod val="85000"/>
                      </a:schemeClr>
                    </a:solidFill>
                  </a:tcPr>
                </a:tc>
                <a:tc>
                  <a:txBody>
                    <a:bodyPr/>
                    <a:lstStyle/>
                    <a:p>
                      <a:pPr algn="just"/>
                      <a:r>
                        <a:rPr lang="en-US" dirty="0"/>
                        <a:t>At least one of these questions is likely to come up.  The examiner is going to be looking for a clear answer written in a logical sequence.</a:t>
                      </a:r>
                    </a:p>
                  </a:txBody>
                  <a:tcPr anchor="ctr"/>
                </a:tc>
                <a:extLst>
                  <a:ext uri="{0D108BD9-81ED-4DB2-BD59-A6C34878D82A}">
                    <a16:rowId xmlns:a16="http://schemas.microsoft.com/office/drawing/2014/main" val="337813050"/>
                  </a:ext>
                </a:extLst>
              </a:tr>
              <a:tr h="496674">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Be careful that you use key words/phrases accurately (these are in bold in your model answers below).</a:t>
                      </a:r>
                    </a:p>
                  </a:txBody>
                  <a:tcPr anchor="ctr"/>
                </a:tc>
                <a:extLst>
                  <a:ext uri="{0D108BD9-81ED-4DB2-BD59-A6C34878D82A}">
                    <a16:rowId xmlns:a16="http://schemas.microsoft.com/office/drawing/2014/main" val="2427651414"/>
                  </a:ext>
                </a:extLst>
              </a:tr>
              <a:tr h="1715783">
                <a:tc>
                  <a:txBody>
                    <a:bodyPr/>
                    <a:lstStyle/>
                    <a:p>
                      <a:pPr algn="ctr"/>
                      <a:r>
                        <a:rPr lang="en-US" sz="1350" b="1" dirty="0"/>
                        <a:t>Model Answer</a:t>
                      </a:r>
                    </a:p>
                  </a:txBody>
                  <a:tcPr anchor="ctr">
                    <a:solidFill>
                      <a:schemeClr val="bg1">
                        <a:lumMod val="85000"/>
                      </a:schemeClr>
                    </a:solidFill>
                  </a:tcPr>
                </a:tc>
                <a:tc>
                  <a:txBody>
                    <a:bodyPr/>
                    <a:lstStyle/>
                    <a:p>
                      <a:pPr lvl="0" algn="just" fontAlgn="base"/>
                      <a:r>
                        <a:rPr lang="en-GB" sz="1350" b="1" kern="1200" dirty="0">
                          <a:solidFill>
                            <a:schemeClr val="tx1"/>
                          </a:solidFill>
                          <a:effectLst/>
                          <a:latin typeface="+mn-lt"/>
                          <a:ea typeface="+mn-ea"/>
                          <a:cs typeface="+mn-cs"/>
                        </a:rPr>
                        <a:t>Describe </a:t>
                      </a:r>
                      <a:r>
                        <a:rPr lang="en-US" sz="1350" b="1" kern="1200" dirty="0">
                          <a:solidFill>
                            <a:schemeClr val="tx1"/>
                          </a:solidFill>
                          <a:effectLst/>
                          <a:latin typeface="+mn-lt"/>
                          <a:ea typeface="+mn-ea"/>
                          <a:cs typeface="+mn-cs"/>
                        </a:rPr>
                        <a:t>what a vaccination is and explain how they protect from infection.</a:t>
                      </a:r>
                      <a:endParaRPr lang="en-GB" sz="1350" b="1" kern="1200" dirty="0">
                        <a:solidFill>
                          <a:schemeClr val="tx1"/>
                        </a:solidFill>
                        <a:effectLst/>
                        <a:latin typeface="+mn-lt"/>
                        <a:ea typeface="+mn-ea"/>
                        <a:cs typeface="+mn-cs"/>
                      </a:endParaRPr>
                    </a:p>
                    <a:p>
                      <a:pPr marL="0" indent="0" algn="just">
                        <a:buFont typeface="+mj-lt"/>
                        <a:buNone/>
                      </a:pPr>
                      <a:endParaRPr lang="en-GB" sz="1350" b="1" i="0" u="none" strike="noStrike" kern="1200" dirty="0">
                        <a:solidFill>
                          <a:schemeClr val="tx1"/>
                        </a:solidFill>
                        <a:effectLst/>
                        <a:latin typeface="+mn-lt"/>
                        <a:ea typeface="+mn-ea"/>
                        <a:cs typeface="+mn-cs"/>
                      </a:endParaRPr>
                    </a:p>
                    <a:p>
                      <a:pPr algn="just" fontAlgn="base"/>
                      <a:r>
                        <a:rPr lang="en-GB" sz="1350" i="1" kern="1200" dirty="0">
                          <a:solidFill>
                            <a:schemeClr val="tx1"/>
                          </a:solidFill>
                          <a:effectLst/>
                          <a:latin typeface="+mn-lt"/>
                          <a:ea typeface="+mn-ea"/>
                          <a:cs typeface="+mn-cs"/>
                        </a:rPr>
                        <a:t>A vaccination involves a </a:t>
                      </a:r>
                      <a:r>
                        <a:rPr lang="en-GB" sz="1350" b="1" i="1" kern="1200" dirty="0">
                          <a:solidFill>
                            <a:schemeClr val="tx1"/>
                          </a:solidFill>
                          <a:effectLst/>
                          <a:latin typeface="+mn-lt"/>
                          <a:ea typeface="+mn-ea"/>
                          <a:cs typeface="+mn-cs"/>
                        </a:rPr>
                        <a:t>dead or inactive pathogen </a:t>
                      </a:r>
                      <a:r>
                        <a:rPr lang="en-GB" sz="1350" i="1" kern="1200" dirty="0">
                          <a:solidFill>
                            <a:schemeClr val="tx1"/>
                          </a:solidFill>
                          <a:effectLst/>
                          <a:latin typeface="+mn-lt"/>
                          <a:ea typeface="+mn-ea"/>
                          <a:cs typeface="+mn-cs"/>
                        </a:rPr>
                        <a:t>being injected into the person. This produces an immune response.  The antigen on the vaccine stimulates the white blood cells to start making antibodies.  The white blood cells destroy the pathogen without risk of getting the disease.  When a person is re-infected the white blood cells </a:t>
                      </a:r>
                      <a:r>
                        <a:rPr lang="en-GB" sz="1350" b="1" i="1" kern="1200" dirty="0">
                          <a:solidFill>
                            <a:schemeClr val="tx1"/>
                          </a:solidFill>
                          <a:effectLst/>
                          <a:latin typeface="+mn-lt"/>
                          <a:ea typeface="+mn-ea"/>
                          <a:cs typeface="+mn-cs"/>
                        </a:rPr>
                        <a:t>produce antibodies more rapidly </a:t>
                      </a:r>
                      <a:r>
                        <a:rPr lang="en-GB" sz="1350" i="1" kern="1200" dirty="0">
                          <a:solidFill>
                            <a:schemeClr val="tx1"/>
                          </a:solidFill>
                          <a:effectLst/>
                          <a:latin typeface="+mn-lt"/>
                          <a:ea typeface="+mn-ea"/>
                          <a:cs typeface="+mn-cs"/>
                        </a:rPr>
                        <a:t>which leads to the pathogen being destroyed.</a:t>
                      </a:r>
                    </a:p>
                  </a:txBody>
                  <a:tcPr anchor="ctr"/>
                </a:tc>
                <a:extLst>
                  <a:ext uri="{0D108BD9-81ED-4DB2-BD59-A6C34878D82A}">
                    <a16:rowId xmlns:a16="http://schemas.microsoft.com/office/drawing/2014/main" val="971397409"/>
                  </a:ext>
                </a:extLst>
              </a:tr>
              <a:tr h="1512598">
                <a:tc>
                  <a:txBody>
                    <a:bodyPr/>
                    <a:lstStyle/>
                    <a:p>
                      <a:pPr algn="ctr"/>
                      <a:r>
                        <a:rPr lang="en-US" sz="1350" b="1" dirty="0"/>
                        <a:t>Model Answer</a:t>
                      </a:r>
                    </a:p>
                  </a:txBody>
                  <a:tcPr anchor="ctr">
                    <a:solidFill>
                      <a:schemeClr val="bg1">
                        <a:lumMod val="85000"/>
                      </a:schemeClr>
                    </a:solidFill>
                  </a:tcPr>
                </a:tc>
                <a:tc>
                  <a:txBody>
                    <a:bodyPr/>
                    <a:lstStyle/>
                    <a:p>
                      <a:pPr lvl="0" algn="just" fontAlgn="base"/>
                      <a:r>
                        <a:rPr lang="en-US" sz="1350" b="1" kern="1200" dirty="0">
                          <a:solidFill>
                            <a:schemeClr val="tx1"/>
                          </a:solidFill>
                          <a:effectLst/>
                          <a:latin typeface="+mn-lt"/>
                          <a:ea typeface="+mn-ea"/>
                          <a:cs typeface="+mn-cs"/>
                        </a:rPr>
                        <a:t>Explain what antibiotics are and why they can’t be used to treat viral infections.</a:t>
                      </a:r>
                      <a:endParaRPr lang="en-GB" sz="1350" b="1" kern="1200" dirty="0">
                        <a:solidFill>
                          <a:schemeClr val="tx1"/>
                        </a:solidFill>
                        <a:effectLst/>
                        <a:latin typeface="+mn-lt"/>
                        <a:ea typeface="+mn-ea"/>
                        <a:cs typeface="+mn-cs"/>
                      </a:endParaRPr>
                    </a:p>
                    <a:p>
                      <a:pPr marL="0" indent="0" algn="just">
                        <a:buFont typeface="+mj-lt"/>
                        <a:buNone/>
                      </a:pPr>
                      <a:endParaRPr lang="en-GB" sz="1350" b="1" i="0" u="none" strike="noStrike" kern="1200" dirty="0">
                        <a:solidFill>
                          <a:schemeClr val="tx1"/>
                        </a:solidFill>
                        <a:effectLst/>
                        <a:latin typeface="+mn-lt"/>
                        <a:ea typeface="+mn-ea"/>
                        <a:cs typeface="+mn-cs"/>
                      </a:endParaRPr>
                    </a:p>
                    <a:p>
                      <a:pPr algn="just" fontAlgn="base"/>
                      <a:r>
                        <a:rPr lang="en-GB" sz="1350" i="1" kern="1200" dirty="0">
                          <a:solidFill>
                            <a:schemeClr val="tx1"/>
                          </a:solidFill>
                          <a:effectLst/>
                          <a:latin typeface="+mn-lt"/>
                          <a:ea typeface="+mn-ea"/>
                          <a:cs typeface="+mn-cs"/>
                        </a:rPr>
                        <a:t>Antibiotics are drugs that are used to treat bacterial infections, they work by damaging the bacterial cell without harming your own cells.  They can’t be used to treat a viral infection as viruses are found within body cells, because antibiotics don’t damage body cells they don’t work.</a:t>
                      </a:r>
                    </a:p>
                  </a:txBody>
                  <a:tcPr anchor="ctr"/>
                </a:tc>
                <a:extLst>
                  <a:ext uri="{0D108BD9-81ED-4DB2-BD59-A6C34878D82A}">
                    <a16:rowId xmlns:a16="http://schemas.microsoft.com/office/drawing/2014/main" val="368375487"/>
                  </a:ext>
                </a:extLst>
              </a:tr>
              <a:tr h="2934892">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350" b="1" dirty="0"/>
                        <a:t>Model Answer</a:t>
                      </a:r>
                    </a:p>
                  </a:txBody>
                  <a:tcPr anchor="ctr">
                    <a:solidFill>
                      <a:schemeClr val="bg1">
                        <a:lumMod val="85000"/>
                      </a:schemeClr>
                    </a:solidFill>
                  </a:tcPr>
                </a:tc>
                <a:tc>
                  <a:txBody>
                    <a:bodyPr/>
                    <a:lstStyle/>
                    <a:p>
                      <a:pPr marL="0" marR="0" lvl="0" indent="0" algn="just" defTabSz="685800" rtl="0" eaLnBrk="1" fontAlgn="base" latinLnBrk="0" hangingPunct="1">
                        <a:lnSpc>
                          <a:spcPct val="100000"/>
                        </a:lnSpc>
                        <a:spcBef>
                          <a:spcPts val="0"/>
                        </a:spcBef>
                        <a:spcAft>
                          <a:spcPts val="0"/>
                        </a:spcAft>
                        <a:buClrTx/>
                        <a:buSzTx/>
                        <a:buFontTx/>
                        <a:buNone/>
                        <a:tabLst/>
                        <a:defRPr/>
                      </a:pPr>
                      <a:r>
                        <a:rPr lang="en-GB" sz="1350" b="1" kern="1200" dirty="0">
                          <a:solidFill>
                            <a:schemeClr val="tx1"/>
                          </a:solidFill>
                          <a:effectLst/>
                          <a:latin typeface="+mn-lt"/>
                          <a:ea typeface="+mn-ea"/>
                          <a:cs typeface="+mn-cs"/>
                        </a:rPr>
                        <a:t>Describe and explain the process of developing new drugs.</a:t>
                      </a:r>
                    </a:p>
                    <a:p>
                      <a:pPr marL="0" marR="0" lvl="0" indent="0" algn="just" defTabSz="685800" rtl="0" eaLnBrk="1" fontAlgn="base" latinLnBrk="0" hangingPunct="1">
                        <a:lnSpc>
                          <a:spcPct val="100000"/>
                        </a:lnSpc>
                        <a:spcBef>
                          <a:spcPts val="0"/>
                        </a:spcBef>
                        <a:spcAft>
                          <a:spcPts val="0"/>
                        </a:spcAft>
                        <a:buClrTx/>
                        <a:buSzTx/>
                        <a:buFontTx/>
                        <a:buNone/>
                        <a:tabLst/>
                        <a:defRPr/>
                      </a:pPr>
                      <a:endParaRPr lang="en-GB" sz="1350" b="1" kern="1200" dirty="0">
                        <a:solidFill>
                          <a:schemeClr val="tx1"/>
                        </a:solidFill>
                        <a:effectLst/>
                        <a:latin typeface="+mn-lt"/>
                        <a:ea typeface="+mn-ea"/>
                        <a:cs typeface="+mn-cs"/>
                      </a:endParaRPr>
                    </a:p>
                    <a:p>
                      <a:pPr algn="just"/>
                      <a:r>
                        <a:rPr lang="en-GB" sz="1350" b="0" i="1" u="none" strike="noStrike" kern="1200" dirty="0">
                          <a:solidFill>
                            <a:schemeClr val="tx1"/>
                          </a:solidFill>
                          <a:effectLst/>
                          <a:latin typeface="+mn-lt"/>
                          <a:ea typeface="+mn-ea"/>
                          <a:cs typeface="+mn-cs"/>
                        </a:rPr>
                        <a:t>The first stage involves pre-clinical trials of the new drug on cells, tissues  and live animals this is done to test </a:t>
                      </a:r>
                      <a:r>
                        <a:rPr lang="en-GB" sz="1350" b="1" i="1" u="none" strike="noStrike" kern="1200" dirty="0">
                          <a:solidFill>
                            <a:schemeClr val="tx1"/>
                          </a:solidFill>
                          <a:effectLst/>
                          <a:latin typeface="+mn-lt"/>
                          <a:ea typeface="+mn-ea"/>
                          <a:cs typeface="+mn-cs"/>
                        </a:rPr>
                        <a:t>toxicity, dosage and efficacy</a:t>
                      </a:r>
                      <a:r>
                        <a:rPr lang="en-GB" sz="1350" b="0" i="1" u="none" strike="noStrike" kern="1200" dirty="0">
                          <a:solidFill>
                            <a:schemeClr val="tx1"/>
                          </a:solidFill>
                          <a:effectLst/>
                          <a:latin typeface="+mn-lt"/>
                          <a:ea typeface="+mn-ea"/>
                          <a:cs typeface="+mn-cs"/>
                        </a:rPr>
                        <a:t>. Next the drug moves onto clinical trials in which the drug is tested on healthy volunteers and then patients at very </a:t>
                      </a:r>
                      <a:r>
                        <a:rPr lang="en-GB" sz="1350" b="1" i="1" u="none" strike="noStrike" kern="1200" dirty="0">
                          <a:solidFill>
                            <a:schemeClr val="tx1"/>
                          </a:solidFill>
                          <a:effectLst/>
                          <a:latin typeface="+mn-lt"/>
                          <a:ea typeface="+mn-ea"/>
                          <a:cs typeface="+mn-cs"/>
                        </a:rPr>
                        <a:t>low doses to check for safety and side effects</a:t>
                      </a:r>
                      <a:r>
                        <a:rPr lang="en-GB" sz="1350" b="0" i="1" u="none" strike="noStrike" kern="1200" dirty="0">
                          <a:solidFill>
                            <a:schemeClr val="tx1"/>
                          </a:solidFill>
                          <a:effectLst/>
                          <a:latin typeface="+mn-lt"/>
                          <a:ea typeface="+mn-ea"/>
                          <a:cs typeface="+mn-cs"/>
                        </a:rPr>
                        <a:t>. Finally the trial will be carried out on patients to find the </a:t>
                      </a:r>
                      <a:r>
                        <a:rPr lang="en-GB" sz="1350" b="1" i="1" u="none" strike="noStrike" kern="1200" dirty="0">
                          <a:solidFill>
                            <a:schemeClr val="tx1"/>
                          </a:solidFill>
                          <a:effectLst/>
                          <a:latin typeface="+mn-lt"/>
                          <a:ea typeface="+mn-ea"/>
                          <a:cs typeface="+mn-cs"/>
                        </a:rPr>
                        <a:t>optimum dosage and test for efficacy</a:t>
                      </a:r>
                      <a:r>
                        <a:rPr lang="en-GB" sz="1350" b="0" i="1" u="none" strike="noStrike" kern="1200" dirty="0">
                          <a:solidFill>
                            <a:schemeClr val="tx1"/>
                          </a:solidFill>
                          <a:effectLst/>
                          <a:latin typeface="+mn-lt"/>
                          <a:ea typeface="+mn-ea"/>
                          <a:cs typeface="+mn-cs"/>
                        </a:rPr>
                        <a:t>.  This involves the use of </a:t>
                      </a:r>
                      <a:r>
                        <a:rPr lang="en-GB" sz="1350" b="1" i="1" u="none" strike="noStrike" kern="1200" dirty="0">
                          <a:solidFill>
                            <a:schemeClr val="tx1"/>
                          </a:solidFill>
                          <a:effectLst/>
                          <a:latin typeface="+mn-lt"/>
                          <a:ea typeface="+mn-ea"/>
                          <a:cs typeface="+mn-cs"/>
                        </a:rPr>
                        <a:t>double blind trials </a:t>
                      </a:r>
                      <a:r>
                        <a:rPr lang="en-GB" sz="1350" b="0" i="1" u="none" strike="noStrike" kern="1200" dirty="0">
                          <a:solidFill>
                            <a:schemeClr val="tx1"/>
                          </a:solidFill>
                          <a:effectLst/>
                          <a:latin typeface="+mn-lt"/>
                          <a:ea typeface="+mn-ea"/>
                          <a:cs typeface="+mn-cs"/>
                        </a:rPr>
                        <a:t>in which patients are randomly allocated into two groups, one group is given the drug and the other group is given a </a:t>
                      </a:r>
                      <a:r>
                        <a:rPr lang="en-GB" sz="1350" b="1" i="1" u="none" strike="noStrike" kern="1200" dirty="0">
                          <a:solidFill>
                            <a:schemeClr val="tx1"/>
                          </a:solidFill>
                          <a:effectLst/>
                          <a:latin typeface="+mn-lt"/>
                          <a:ea typeface="+mn-ea"/>
                          <a:cs typeface="+mn-cs"/>
                        </a:rPr>
                        <a:t>placebo</a:t>
                      </a:r>
                      <a:r>
                        <a:rPr lang="en-GB" sz="1350" b="0" i="1" u="none" strike="noStrike" kern="1200" dirty="0">
                          <a:solidFill>
                            <a:schemeClr val="tx1"/>
                          </a:solidFill>
                          <a:effectLst/>
                          <a:latin typeface="+mn-lt"/>
                          <a:ea typeface="+mn-ea"/>
                          <a:cs typeface="+mn-cs"/>
                        </a:rPr>
                        <a:t> which does not contain the drug.  The drug is tested double blind which means that the patients and the doctor do not know who has have been given the drug and who has been given the placebo to </a:t>
                      </a:r>
                      <a:r>
                        <a:rPr lang="en-GB" sz="1350" b="1" i="1" u="none" strike="noStrike" kern="1200" dirty="0">
                          <a:solidFill>
                            <a:schemeClr val="tx1"/>
                          </a:solidFill>
                          <a:effectLst/>
                          <a:latin typeface="+mn-lt"/>
                          <a:ea typeface="+mn-ea"/>
                          <a:cs typeface="+mn-cs"/>
                        </a:rPr>
                        <a:t>remove bias</a:t>
                      </a:r>
                      <a:r>
                        <a:rPr lang="en-GB" sz="1350" b="0" i="1" u="none" strike="noStrike" kern="1200" dirty="0">
                          <a:solidFill>
                            <a:schemeClr val="tx1"/>
                          </a:solidFill>
                          <a:effectLst/>
                          <a:latin typeface="+mn-lt"/>
                          <a:ea typeface="+mn-ea"/>
                          <a:cs typeface="+mn-cs"/>
                        </a:rPr>
                        <a:t>.  Finally there is a </a:t>
                      </a:r>
                      <a:r>
                        <a:rPr lang="en-GB" sz="1350" b="1" i="1" u="none" strike="noStrike" kern="1200" dirty="0">
                          <a:solidFill>
                            <a:schemeClr val="tx1"/>
                          </a:solidFill>
                          <a:effectLst/>
                          <a:latin typeface="+mn-lt"/>
                          <a:ea typeface="+mn-ea"/>
                          <a:cs typeface="+mn-cs"/>
                        </a:rPr>
                        <a:t>peer review </a:t>
                      </a:r>
                      <a:r>
                        <a:rPr lang="en-GB" sz="1350" b="0" i="1" u="none" strike="noStrike" kern="1200" dirty="0">
                          <a:solidFill>
                            <a:schemeClr val="tx1"/>
                          </a:solidFill>
                          <a:effectLst/>
                          <a:latin typeface="+mn-lt"/>
                          <a:ea typeface="+mn-ea"/>
                          <a:cs typeface="+mn-cs"/>
                        </a:rPr>
                        <a:t>of data to help prevent false claims</a:t>
                      </a:r>
                    </a:p>
                  </a:txBody>
                  <a:tcPr anchor="ctr"/>
                </a:tc>
                <a:extLst>
                  <a:ext uri="{0D108BD9-81ED-4DB2-BD59-A6C34878D82A}">
                    <a16:rowId xmlns:a16="http://schemas.microsoft.com/office/drawing/2014/main" val="1668881078"/>
                  </a:ext>
                </a:extLst>
              </a:tr>
              <a:tr h="1000218">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answers above.</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20471383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3770417576"/>
              </p:ext>
            </p:extLst>
          </p:nvPr>
        </p:nvGraphicFramePr>
        <p:xfrm>
          <a:off x="153954" y="275254"/>
          <a:ext cx="6486332" cy="9530202"/>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383654">
                <a:tc>
                  <a:txBody>
                    <a:bodyPr/>
                    <a:lstStyle/>
                    <a:p>
                      <a:pPr algn="ctr"/>
                      <a:r>
                        <a:rPr lang="en-US" sz="1350" b="1" dirty="0"/>
                        <a:t>Topic</a:t>
                      </a:r>
                    </a:p>
                  </a:txBody>
                  <a:tcPr anchor="ctr">
                    <a:solidFill>
                      <a:schemeClr val="bg1">
                        <a:lumMod val="85000"/>
                      </a:schemeClr>
                    </a:solidFill>
                  </a:tcPr>
                </a:tc>
                <a:tc>
                  <a:txBody>
                    <a:bodyPr/>
                    <a:lstStyle/>
                    <a:p>
                      <a:pPr algn="just"/>
                      <a:r>
                        <a:rPr lang="en-US" b="0" dirty="0"/>
                        <a:t>B7 Non-Communicable Disease</a:t>
                      </a:r>
                    </a:p>
                  </a:txBody>
                  <a:tcPr anchor="ctr"/>
                </a:tc>
                <a:extLst>
                  <a:ext uri="{0D108BD9-81ED-4DB2-BD59-A6C34878D82A}">
                    <a16:rowId xmlns:a16="http://schemas.microsoft.com/office/drawing/2014/main" val="1109385184"/>
                  </a:ext>
                </a:extLst>
              </a:tr>
              <a:tr h="711524">
                <a:tc>
                  <a:txBody>
                    <a:bodyPr/>
                    <a:lstStyle/>
                    <a:p>
                      <a:pPr algn="ctr"/>
                      <a:r>
                        <a:rPr lang="en-US" sz="1350" b="1" dirty="0"/>
                        <a:t>Qu</a:t>
                      </a:r>
                    </a:p>
                  </a:txBody>
                  <a:tcPr anchor="ctr">
                    <a:solidFill>
                      <a:schemeClr val="bg1">
                        <a:lumMod val="85000"/>
                      </a:schemeClr>
                    </a:solidFill>
                  </a:tcPr>
                </a:tc>
                <a:tc>
                  <a:txBody>
                    <a:bodyPr/>
                    <a:lstStyle/>
                    <a:p>
                      <a:pPr lvl="0" algn="just" fontAlgn="base"/>
                      <a:r>
                        <a:rPr lang="en-US" sz="1350" kern="1200" dirty="0">
                          <a:solidFill>
                            <a:schemeClr val="tx1"/>
                          </a:solidFill>
                          <a:effectLst/>
                          <a:latin typeface="+mn-lt"/>
                          <a:ea typeface="+mn-ea"/>
                          <a:cs typeface="+mn-cs"/>
                        </a:rPr>
                        <a:t>Explain how a foetus may be affected if a mother smokes during pregnancy.</a:t>
                      </a:r>
                    </a:p>
                    <a:p>
                      <a:pPr lvl="0" algn="just" fontAlgn="base"/>
                      <a:r>
                        <a:rPr lang="en-US" sz="1350" kern="1200" dirty="0">
                          <a:solidFill>
                            <a:schemeClr val="tx1"/>
                          </a:solidFill>
                          <a:effectLst/>
                          <a:latin typeface="+mn-lt"/>
                          <a:ea typeface="+mn-ea"/>
                          <a:cs typeface="+mn-cs"/>
                        </a:rPr>
                        <a:t>Compare malignant and benign tumours.</a:t>
                      </a:r>
                    </a:p>
                    <a:p>
                      <a:pPr lvl="0" algn="just" fontAlgn="base"/>
                      <a:r>
                        <a:rPr lang="en-US" sz="1350" kern="1200" dirty="0">
                          <a:solidFill>
                            <a:schemeClr val="tx1"/>
                          </a:solidFill>
                          <a:effectLst/>
                          <a:latin typeface="+mn-lt"/>
                          <a:ea typeface="+mn-ea"/>
                          <a:cs typeface="+mn-cs"/>
                        </a:rPr>
                        <a:t>Describe how smoking can affect health.</a:t>
                      </a:r>
                      <a:endParaRPr lang="en-GB" sz="1350"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19181968"/>
                  </a:ext>
                </a:extLst>
              </a:tr>
              <a:tr h="585431">
                <a:tc>
                  <a:txBody>
                    <a:bodyPr/>
                    <a:lstStyle/>
                    <a:p>
                      <a:pPr algn="ctr"/>
                      <a:r>
                        <a:rPr lang="en-US" sz="1350" b="1" dirty="0"/>
                        <a:t>Info</a:t>
                      </a:r>
                    </a:p>
                  </a:txBody>
                  <a:tcPr anchor="ctr">
                    <a:solidFill>
                      <a:schemeClr val="bg1">
                        <a:lumMod val="85000"/>
                      </a:schemeClr>
                    </a:solidFill>
                  </a:tcPr>
                </a:tc>
                <a:tc>
                  <a:txBody>
                    <a:bodyPr/>
                    <a:lstStyle/>
                    <a:p>
                      <a:pPr algn="just"/>
                      <a:r>
                        <a:rPr lang="en-US" dirty="0"/>
                        <a:t>At least one of these questions is likely to come up.  The examiner is going to be looking for a clear answer written in a logical sequence.</a:t>
                      </a:r>
                    </a:p>
                  </a:txBody>
                  <a:tcPr anchor="ctr"/>
                </a:tc>
                <a:extLst>
                  <a:ext uri="{0D108BD9-81ED-4DB2-BD59-A6C34878D82A}">
                    <a16:rowId xmlns:a16="http://schemas.microsoft.com/office/drawing/2014/main" val="337813050"/>
                  </a:ext>
                </a:extLst>
              </a:tr>
              <a:tr h="504371">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Be careful that you use key words/phrases accurately (these are in bold in your model answers below).</a:t>
                      </a:r>
                    </a:p>
                  </a:txBody>
                  <a:tcPr anchor="ctr"/>
                </a:tc>
                <a:extLst>
                  <a:ext uri="{0D108BD9-81ED-4DB2-BD59-A6C34878D82A}">
                    <a16:rowId xmlns:a16="http://schemas.microsoft.com/office/drawing/2014/main" val="2427651414"/>
                  </a:ext>
                </a:extLst>
              </a:tr>
              <a:tr h="1729273">
                <a:tc>
                  <a:txBody>
                    <a:bodyPr/>
                    <a:lstStyle/>
                    <a:p>
                      <a:pPr algn="ctr"/>
                      <a:r>
                        <a:rPr lang="en-US" sz="1350" b="1" dirty="0"/>
                        <a:t>Model Answer</a:t>
                      </a:r>
                    </a:p>
                  </a:txBody>
                  <a:tcPr anchor="ctr">
                    <a:solidFill>
                      <a:schemeClr val="bg1">
                        <a:lumMod val="85000"/>
                      </a:schemeClr>
                    </a:solidFill>
                  </a:tcPr>
                </a:tc>
                <a:tc>
                  <a:txBody>
                    <a:bodyPr/>
                    <a:lstStyle/>
                    <a:p>
                      <a:pPr lvl="0" algn="just" fontAlgn="base"/>
                      <a:r>
                        <a:rPr lang="en-US" sz="1350" b="1" kern="1200" dirty="0">
                          <a:solidFill>
                            <a:schemeClr val="tx1"/>
                          </a:solidFill>
                          <a:effectLst/>
                          <a:latin typeface="+mn-lt"/>
                          <a:ea typeface="+mn-ea"/>
                          <a:cs typeface="+mn-cs"/>
                        </a:rPr>
                        <a:t>Explain how a foetus may be affected if a mother smokes during pregnancy.</a:t>
                      </a:r>
                    </a:p>
                    <a:p>
                      <a:pPr marL="0" indent="0" algn="just">
                        <a:buFont typeface="+mj-lt"/>
                        <a:buNone/>
                      </a:pPr>
                      <a:endParaRPr lang="en-GB" sz="1350" b="1" i="0" u="none" strike="noStrike" kern="1200" dirty="0">
                        <a:solidFill>
                          <a:schemeClr val="tx1"/>
                        </a:solidFill>
                        <a:effectLst/>
                        <a:latin typeface="+mn-lt"/>
                        <a:ea typeface="+mn-ea"/>
                        <a:cs typeface="+mn-cs"/>
                      </a:endParaRPr>
                    </a:p>
                    <a:p>
                      <a:pPr algn="just" fontAlgn="base"/>
                      <a:r>
                        <a:rPr lang="en-GB" sz="1350" i="1" kern="1200" dirty="0">
                          <a:solidFill>
                            <a:schemeClr val="tx1"/>
                          </a:solidFill>
                          <a:effectLst/>
                          <a:latin typeface="+mn-lt"/>
                          <a:ea typeface="+mn-ea"/>
                          <a:cs typeface="+mn-cs"/>
                        </a:rPr>
                        <a:t>The cigarette smoke will contain </a:t>
                      </a:r>
                      <a:r>
                        <a:rPr lang="en-GB" sz="1350" b="1" i="1" kern="1200" dirty="0">
                          <a:solidFill>
                            <a:schemeClr val="tx1"/>
                          </a:solidFill>
                          <a:effectLst/>
                          <a:latin typeface="+mn-lt"/>
                          <a:ea typeface="+mn-ea"/>
                          <a:cs typeface="+mn-cs"/>
                        </a:rPr>
                        <a:t>carbon monoxide </a:t>
                      </a:r>
                      <a:r>
                        <a:rPr lang="en-GB" sz="1350" i="1" kern="1200" dirty="0">
                          <a:solidFill>
                            <a:schemeClr val="tx1"/>
                          </a:solidFill>
                          <a:effectLst/>
                          <a:latin typeface="+mn-lt"/>
                          <a:ea typeface="+mn-ea"/>
                          <a:cs typeface="+mn-cs"/>
                        </a:rPr>
                        <a:t>which occupies the mothers red blood cells and so </a:t>
                      </a:r>
                      <a:r>
                        <a:rPr lang="en-GB" sz="1350" b="1" i="1" kern="1200" dirty="0">
                          <a:solidFill>
                            <a:schemeClr val="tx1"/>
                          </a:solidFill>
                          <a:effectLst/>
                          <a:latin typeface="+mn-lt"/>
                          <a:ea typeface="+mn-ea"/>
                          <a:cs typeface="+mn-cs"/>
                        </a:rPr>
                        <a:t>reduces the amount of oxygen </a:t>
                      </a:r>
                      <a:r>
                        <a:rPr lang="en-GB" sz="1350" i="1" kern="1200" dirty="0">
                          <a:solidFill>
                            <a:schemeClr val="tx1"/>
                          </a:solidFill>
                          <a:effectLst/>
                          <a:latin typeface="+mn-lt"/>
                          <a:ea typeface="+mn-ea"/>
                          <a:cs typeface="+mn-cs"/>
                        </a:rPr>
                        <a:t>that the mothers blood contains.  This means that the foetus receives less oxygen which reduces the rate of respiration in the foetus which causes the birth mass of the baby to be less.</a:t>
                      </a:r>
                    </a:p>
                  </a:txBody>
                  <a:tcPr anchor="ctr"/>
                </a:tc>
                <a:extLst>
                  <a:ext uri="{0D108BD9-81ED-4DB2-BD59-A6C34878D82A}">
                    <a16:rowId xmlns:a16="http://schemas.microsoft.com/office/drawing/2014/main" val="971397409"/>
                  </a:ext>
                </a:extLst>
              </a:tr>
              <a:tr h="1568004">
                <a:tc>
                  <a:txBody>
                    <a:bodyPr/>
                    <a:lstStyle/>
                    <a:p>
                      <a:pPr algn="ctr"/>
                      <a:r>
                        <a:rPr lang="en-US" sz="1350" b="1" dirty="0"/>
                        <a:t>Model Answer</a:t>
                      </a:r>
                    </a:p>
                  </a:txBody>
                  <a:tcPr anchor="ctr">
                    <a:solidFill>
                      <a:schemeClr val="bg1">
                        <a:lumMod val="85000"/>
                      </a:schemeClr>
                    </a:solidFill>
                  </a:tcPr>
                </a:tc>
                <a:tc>
                  <a:txBody>
                    <a:bodyPr/>
                    <a:lstStyle/>
                    <a:p>
                      <a:pPr lvl="0" algn="just" fontAlgn="base"/>
                      <a:r>
                        <a:rPr lang="en-US" sz="1350" b="1" kern="1200" dirty="0">
                          <a:solidFill>
                            <a:schemeClr val="tx1"/>
                          </a:solidFill>
                          <a:effectLst/>
                          <a:latin typeface="+mn-lt"/>
                          <a:ea typeface="+mn-ea"/>
                          <a:cs typeface="+mn-cs"/>
                        </a:rPr>
                        <a:t>Compare malignant and benign tumours.</a:t>
                      </a:r>
                      <a:endParaRPr lang="en-GB" sz="1350" b="1" kern="1200" dirty="0">
                        <a:solidFill>
                          <a:schemeClr val="tx1"/>
                        </a:solidFill>
                        <a:effectLst/>
                        <a:latin typeface="+mn-lt"/>
                        <a:ea typeface="+mn-ea"/>
                        <a:cs typeface="+mn-cs"/>
                      </a:endParaRPr>
                    </a:p>
                    <a:p>
                      <a:pPr marL="0" indent="0" algn="just">
                        <a:buFont typeface="+mj-lt"/>
                        <a:buNone/>
                      </a:pPr>
                      <a:endParaRPr lang="en-GB" sz="1350" b="1" i="0" u="none" strike="noStrike" kern="1200" dirty="0">
                        <a:solidFill>
                          <a:schemeClr val="tx1"/>
                        </a:solidFill>
                        <a:effectLst/>
                        <a:latin typeface="+mn-lt"/>
                        <a:ea typeface="+mn-ea"/>
                        <a:cs typeface="+mn-cs"/>
                      </a:endParaRPr>
                    </a:p>
                    <a:p>
                      <a:pPr algn="just" fontAlgn="base"/>
                      <a:r>
                        <a:rPr lang="en-GB" sz="1350" i="1" kern="1200" dirty="0">
                          <a:solidFill>
                            <a:schemeClr val="tx1"/>
                          </a:solidFill>
                          <a:effectLst/>
                          <a:latin typeface="+mn-lt"/>
                          <a:ea typeface="+mn-ea"/>
                          <a:cs typeface="+mn-cs"/>
                        </a:rPr>
                        <a:t>Both benign tumours and malignant tumours are </a:t>
                      </a:r>
                      <a:r>
                        <a:rPr lang="en-GB" sz="1350" b="1" i="1" kern="1200" dirty="0">
                          <a:solidFill>
                            <a:schemeClr val="tx1"/>
                          </a:solidFill>
                          <a:effectLst/>
                          <a:latin typeface="+mn-lt"/>
                          <a:ea typeface="+mn-ea"/>
                          <a:cs typeface="+mn-cs"/>
                        </a:rPr>
                        <a:t>growth of abnormal cells</a:t>
                      </a:r>
                      <a:r>
                        <a:rPr lang="en-GB" sz="1350" i="1" kern="1200" dirty="0">
                          <a:solidFill>
                            <a:schemeClr val="tx1"/>
                          </a:solidFill>
                          <a:effectLst/>
                          <a:latin typeface="+mn-lt"/>
                          <a:ea typeface="+mn-ea"/>
                          <a:cs typeface="+mn-cs"/>
                        </a:rPr>
                        <a:t>. However, benign tumours </a:t>
                      </a:r>
                      <a:r>
                        <a:rPr lang="en-GB" sz="1350" b="1" i="1" kern="1200" dirty="0">
                          <a:solidFill>
                            <a:schemeClr val="tx1"/>
                          </a:solidFill>
                          <a:effectLst/>
                          <a:latin typeface="+mn-lt"/>
                          <a:ea typeface="+mn-ea"/>
                          <a:cs typeface="+mn-cs"/>
                        </a:rPr>
                        <a:t>do not invade </a:t>
                      </a:r>
                      <a:r>
                        <a:rPr lang="en-GB" sz="1350" i="1" kern="1200" dirty="0">
                          <a:solidFill>
                            <a:schemeClr val="tx1"/>
                          </a:solidFill>
                          <a:effectLst/>
                          <a:latin typeface="+mn-lt"/>
                          <a:ea typeface="+mn-ea"/>
                          <a:cs typeface="+mn-cs"/>
                        </a:rPr>
                        <a:t>other areas of the body and are enclosed in a membrane, while malignant tumours </a:t>
                      </a:r>
                      <a:r>
                        <a:rPr lang="en-GB" sz="1350" b="1" i="1" kern="1200" dirty="0">
                          <a:solidFill>
                            <a:schemeClr val="tx1"/>
                          </a:solidFill>
                          <a:effectLst/>
                          <a:latin typeface="+mn-lt"/>
                          <a:ea typeface="+mn-ea"/>
                          <a:cs typeface="+mn-cs"/>
                        </a:rPr>
                        <a:t>do invade </a:t>
                      </a:r>
                      <a:r>
                        <a:rPr lang="en-GB" sz="1350" i="1" kern="1200" dirty="0">
                          <a:solidFill>
                            <a:schemeClr val="tx1"/>
                          </a:solidFill>
                          <a:effectLst/>
                          <a:latin typeface="+mn-lt"/>
                          <a:ea typeface="+mn-ea"/>
                          <a:cs typeface="+mn-cs"/>
                        </a:rPr>
                        <a:t>other areas of the body.  Malignant tumours do this by some cells breaking off and travelling through </a:t>
                      </a:r>
                      <a:r>
                        <a:rPr lang="en-GB" sz="1350" b="1" i="1" kern="1200" dirty="0">
                          <a:solidFill>
                            <a:schemeClr val="tx1"/>
                          </a:solidFill>
                          <a:effectLst/>
                          <a:latin typeface="+mn-lt"/>
                          <a:ea typeface="+mn-ea"/>
                          <a:cs typeface="+mn-cs"/>
                        </a:rPr>
                        <a:t>the blood </a:t>
                      </a:r>
                      <a:r>
                        <a:rPr lang="en-GB" sz="1350" i="1" kern="1200" dirty="0">
                          <a:solidFill>
                            <a:schemeClr val="tx1"/>
                          </a:solidFill>
                          <a:effectLst/>
                          <a:latin typeface="+mn-lt"/>
                          <a:ea typeface="+mn-ea"/>
                          <a:cs typeface="+mn-cs"/>
                        </a:rPr>
                        <a:t>to form a </a:t>
                      </a:r>
                      <a:r>
                        <a:rPr lang="en-GB" sz="1350" b="1" i="1" kern="1200" dirty="0">
                          <a:solidFill>
                            <a:schemeClr val="tx1"/>
                          </a:solidFill>
                          <a:effectLst/>
                          <a:latin typeface="+mn-lt"/>
                          <a:ea typeface="+mn-ea"/>
                          <a:cs typeface="+mn-cs"/>
                        </a:rPr>
                        <a:t>secondary tumour </a:t>
                      </a:r>
                      <a:r>
                        <a:rPr lang="en-GB" sz="1350" i="1" kern="1200" dirty="0">
                          <a:solidFill>
                            <a:schemeClr val="tx1"/>
                          </a:solidFill>
                          <a:effectLst/>
                          <a:latin typeface="+mn-lt"/>
                          <a:ea typeface="+mn-ea"/>
                          <a:cs typeface="+mn-cs"/>
                        </a:rPr>
                        <a:t>elsewhere.</a:t>
                      </a:r>
                    </a:p>
                  </a:txBody>
                  <a:tcPr anchor="ctr"/>
                </a:tc>
                <a:extLst>
                  <a:ext uri="{0D108BD9-81ED-4DB2-BD59-A6C34878D82A}">
                    <a16:rowId xmlns:a16="http://schemas.microsoft.com/office/drawing/2014/main" val="368375487"/>
                  </a:ext>
                </a:extLst>
              </a:tr>
              <a:tr h="2997360">
                <a:tc>
                  <a:txBody>
                    <a:bodyPr/>
                    <a:lstStyle/>
                    <a:p>
                      <a:pPr algn="ctr"/>
                      <a:r>
                        <a:rPr lang="en-US" sz="1350" b="1" dirty="0"/>
                        <a:t>Model Answer</a:t>
                      </a:r>
                    </a:p>
                  </a:txBody>
                  <a:tcPr anchor="ctr">
                    <a:solidFill>
                      <a:schemeClr val="bg1">
                        <a:lumMod val="85000"/>
                      </a:schemeClr>
                    </a:solidFill>
                  </a:tcPr>
                </a:tc>
                <a:tc>
                  <a:txBody>
                    <a:bodyPr/>
                    <a:lstStyle/>
                    <a:p>
                      <a:pPr lvl="0" algn="just" fontAlgn="base"/>
                      <a:r>
                        <a:rPr lang="en-US" sz="1350" b="1" kern="1200" dirty="0">
                          <a:solidFill>
                            <a:schemeClr val="tx1"/>
                          </a:solidFill>
                          <a:effectLst/>
                          <a:latin typeface="+mn-lt"/>
                          <a:ea typeface="+mn-ea"/>
                          <a:cs typeface="+mn-cs"/>
                        </a:rPr>
                        <a:t>Describe how smoking can affect health.</a:t>
                      </a:r>
                      <a:endParaRPr lang="en-GB" sz="1350" b="1" kern="1200" dirty="0">
                        <a:solidFill>
                          <a:schemeClr val="tx1"/>
                        </a:solidFill>
                        <a:effectLst/>
                        <a:latin typeface="+mn-lt"/>
                        <a:ea typeface="+mn-ea"/>
                        <a:cs typeface="+mn-cs"/>
                      </a:endParaRPr>
                    </a:p>
                    <a:p>
                      <a:pPr lvl="0" algn="just" fontAlgn="base"/>
                      <a:endParaRPr lang="en-GB" altLang="en-US" sz="1350" b="1" kern="1200" dirty="0">
                        <a:solidFill>
                          <a:schemeClr val="tx1"/>
                        </a:solidFill>
                        <a:effectLst/>
                        <a:latin typeface="+mn-lt"/>
                        <a:ea typeface="+mn-ea"/>
                        <a:cs typeface="+mn-cs"/>
                      </a:endParaRPr>
                    </a:p>
                    <a:p>
                      <a:pPr lvl="0" algn="just" fontAlgn="base"/>
                      <a:r>
                        <a:rPr lang="en-GB" altLang="en-US" sz="1350" b="0" i="1" kern="1200" dirty="0">
                          <a:solidFill>
                            <a:schemeClr val="tx1"/>
                          </a:solidFill>
                          <a:effectLst/>
                          <a:latin typeface="+mn-lt"/>
                          <a:ea typeface="+mn-ea"/>
                          <a:cs typeface="+mn-cs"/>
                        </a:rPr>
                        <a:t>Firstly smoking </a:t>
                      </a:r>
                      <a:r>
                        <a:rPr lang="en-US" altLang="en-US" sz="1400" b="1" i="1" dirty="0">
                          <a:solidFill>
                            <a:srgbClr val="000000"/>
                          </a:solidFill>
                          <a:latin typeface="Calibri" panose="020F0502020204030204" pitchFamily="34" charset="0"/>
                          <a:ea typeface="Calibri" panose="020F0502020204030204" pitchFamily="34" charset="0"/>
                          <a:cs typeface="Calibri" panose="020F0502020204030204" pitchFamily="34" charset="0"/>
                        </a:rPr>
                        <a:t>raises blood pressure</a:t>
                      </a:r>
                      <a:r>
                        <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1400" b="1" i="1" dirty="0">
                          <a:solidFill>
                            <a:srgbClr val="000000"/>
                          </a:solidFill>
                          <a:latin typeface="Calibri" panose="020F0502020204030204" pitchFamily="34" charset="0"/>
                          <a:ea typeface="Calibri" panose="020F0502020204030204" pitchFamily="34" charset="0"/>
                          <a:cs typeface="Calibri" panose="020F0502020204030204" pitchFamily="34" charset="0"/>
                        </a:rPr>
                        <a:t>increases cholesterol </a:t>
                      </a:r>
                      <a:r>
                        <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rPr>
                        <a:t>and leads to thickening of the artery walls. This leads to increased risk of heart disease. The chemicals in smoke can also cause </a:t>
                      </a:r>
                      <a:r>
                        <a:rPr lang="en-US" altLang="en-US" sz="1400" b="1" i="1" dirty="0">
                          <a:solidFill>
                            <a:srgbClr val="000000"/>
                          </a:solidFill>
                          <a:latin typeface="Calibri" panose="020F0502020204030204" pitchFamily="34" charset="0"/>
                          <a:ea typeface="Calibri" panose="020F0502020204030204" pitchFamily="34" charset="0"/>
                          <a:cs typeface="Calibri" panose="020F0502020204030204" pitchFamily="34" charset="0"/>
                        </a:rPr>
                        <a:t>mutations</a:t>
                      </a:r>
                      <a:r>
                        <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rPr>
                        <a:t> leading to uncontrolled growth of cells which can cause cancer.  Smoking can also  damage the alveoli causing the surface area to decrease.  This causes shortness of breath and leads to a disease called emphysema.  Finally the chemicals in the smoke damage the cilia which causes mucus production to increase, this causes shortness of breath and causes the person to be at an increased risk of infection.</a:t>
                      </a:r>
                    </a:p>
                  </a:txBody>
                  <a:tcPr anchor="ctr"/>
                </a:tc>
                <a:extLst>
                  <a:ext uri="{0D108BD9-81ED-4DB2-BD59-A6C34878D82A}">
                    <a16:rowId xmlns:a16="http://schemas.microsoft.com/office/drawing/2014/main" val="168988305"/>
                  </a:ext>
                </a:extLst>
              </a:tr>
              <a:tr h="1050585">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answers above.</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11452797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350566584"/>
              </p:ext>
            </p:extLst>
          </p:nvPr>
        </p:nvGraphicFramePr>
        <p:xfrm>
          <a:off x="153954" y="275252"/>
          <a:ext cx="6486332" cy="9257142"/>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07410">
                <a:tc>
                  <a:txBody>
                    <a:bodyPr/>
                    <a:lstStyle/>
                    <a:p>
                      <a:pPr algn="ctr"/>
                      <a:r>
                        <a:rPr lang="en-US" sz="1350" b="1" dirty="0"/>
                        <a:t>Topic</a:t>
                      </a:r>
                    </a:p>
                  </a:txBody>
                  <a:tcPr anchor="ctr">
                    <a:solidFill>
                      <a:schemeClr val="bg1">
                        <a:lumMod val="85000"/>
                      </a:schemeClr>
                    </a:solidFill>
                  </a:tcPr>
                </a:tc>
                <a:tc>
                  <a:txBody>
                    <a:bodyPr/>
                    <a:lstStyle/>
                    <a:p>
                      <a:pPr algn="just"/>
                      <a:r>
                        <a:rPr lang="en-US" b="0" dirty="0"/>
                        <a:t>B8 Photosynthesis</a:t>
                      </a:r>
                    </a:p>
                  </a:txBody>
                  <a:tcPr anchor="ctr"/>
                </a:tc>
                <a:extLst>
                  <a:ext uri="{0D108BD9-81ED-4DB2-BD59-A6C34878D82A}">
                    <a16:rowId xmlns:a16="http://schemas.microsoft.com/office/drawing/2014/main" val="1109385184"/>
                  </a:ext>
                </a:extLst>
              </a:tr>
              <a:tr h="407410">
                <a:tc>
                  <a:txBody>
                    <a:bodyPr/>
                    <a:lstStyle/>
                    <a:p>
                      <a:pPr algn="ctr"/>
                      <a:r>
                        <a:rPr lang="en-US" sz="1350" b="1" dirty="0"/>
                        <a:t>Qu</a:t>
                      </a:r>
                    </a:p>
                  </a:txBody>
                  <a:tcPr anchor="ctr">
                    <a:solidFill>
                      <a:schemeClr val="bg1">
                        <a:lumMod val="85000"/>
                      </a:schemeClr>
                    </a:solidFill>
                  </a:tcPr>
                </a:tc>
                <a:tc>
                  <a:txBody>
                    <a:bodyPr/>
                    <a:lstStyle/>
                    <a:p>
                      <a:pPr lvl="0" fontAlgn="base"/>
                      <a:r>
                        <a:rPr lang="en-GB" sz="1350" kern="1200" dirty="0">
                          <a:solidFill>
                            <a:schemeClr val="tx1"/>
                          </a:solidFill>
                          <a:effectLst/>
                          <a:latin typeface="+mn-lt"/>
                          <a:ea typeface="+mn-ea"/>
                          <a:cs typeface="+mn-cs"/>
                        </a:rPr>
                        <a:t>Explain </a:t>
                      </a:r>
                      <a:r>
                        <a:rPr lang="en-US" sz="1350" kern="1200" dirty="0">
                          <a:solidFill>
                            <a:schemeClr val="tx1"/>
                          </a:solidFill>
                          <a:effectLst/>
                          <a:latin typeface="+mn-lt"/>
                          <a:ea typeface="+mn-ea"/>
                          <a:cs typeface="+mn-cs"/>
                        </a:rPr>
                        <a:t>how _________ affects the rate of photosynthesis.</a:t>
                      </a:r>
                      <a:endParaRPr lang="en-GB" sz="1350"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19181968"/>
                  </a:ext>
                </a:extLst>
              </a:tr>
              <a:tr h="3511546">
                <a:tc>
                  <a:txBody>
                    <a:bodyPr/>
                    <a:lstStyle/>
                    <a:p>
                      <a:pPr algn="ctr"/>
                      <a:r>
                        <a:rPr lang="en-US" sz="1350" b="1" dirty="0"/>
                        <a:t>Info</a:t>
                      </a:r>
                    </a:p>
                  </a:txBody>
                  <a:tcPr anchor="ctr">
                    <a:solidFill>
                      <a:schemeClr val="bg1">
                        <a:lumMod val="85000"/>
                      </a:schemeClr>
                    </a:solidFill>
                  </a:tcPr>
                </a:tc>
                <a:tc>
                  <a:txBody>
                    <a:bodyPr/>
                    <a:lstStyle/>
                    <a:p>
                      <a:pPr algn="just"/>
                      <a:r>
                        <a:rPr lang="en-US" dirty="0"/>
                        <a:t>You could be asked how the following factors affect the rate of photosynthesis:</a:t>
                      </a:r>
                    </a:p>
                    <a:p>
                      <a:pPr marL="285750" indent="-285750">
                        <a:buFont typeface="Arial" panose="020B0604020202020204" pitchFamily="34" charset="0"/>
                        <a:buChar char="•"/>
                      </a:pPr>
                      <a:r>
                        <a:rPr lang="en-US" dirty="0"/>
                        <a:t>Temperature</a:t>
                      </a:r>
                    </a:p>
                    <a:p>
                      <a:pPr marL="285750" indent="-285750">
                        <a:buFont typeface="Arial" panose="020B0604020202020204" pitchFamily="34" charset="0"/>
                        <a:buChar char="•"/>
                      </a:pPr>
                      <a:r>
                        <a:rPr lang="en-US" dirty="0"/>
                        <a:t>Light Intensity</a:t>
                      </a:r>
                    </a:p>
                    <a:p>
                      <a:pPr marL="285750" indent="-285750">
                        <a:buFont typeface="Arial" panose="020B0604020202020204" pitchFamily="34" charset="0"/>
                        <a:buChar char="•"/>
                      </a:pPr>
                      <a:r>
                        <a:rPr lang="en-US" dirty="0"/>
                        <a:t>Carbon Dioxide Concentration</a:t>
                      </a:r>
                    </a:p>
                    <a:p>
                      <a:pPr marL="285750" indent="-285750">
                        <a:buFont typeface="Arial" panose="020B0604020202020204" pitchFamily="34" charset="0"/>
                        <a:buChar char="•"/>
                      </a:pPr>
                      <a:r>
                        <a:rPr lang="en-US" dirty="0"/>
                        <a:t>Amount of Chlorophyll</a:t>
                      </a:r>
                    </a:p>
                    <a:p>
                      <a:pPr marL="285750" indent="-285750">
                        <a:buFont typeface="Arial" panose="020B0604020202020204" pitchFamily="34" charset="0"/>
                        <a:buChar char="•"/>
                      </a:pPr>
                      <a:endParaRPr lang="en-US" dirty="0"/>
                    </a:p>
                    <a:p>
                      <a:pPr marL="0" indent="0">
                        <a:buFont typeface="Arial" panose="020B0604020202020204" pitchFamily="34" charset="0"/>
                        <a:buNone/>
                      </a:pPr>
                      <a:r>
                        <a:rPr lang="en-US" dirty="0"/>
                        <a:t>To answer this question you will need to do the following:</a:t>
                      </a:r>
                    </a:p>
                    <a:p>
                      <a:pPr marL="342900" indent="-342900">
                        <a:buFont typeface="+mj-lt"/>
                        <a:buAutoNum type="arabicPeriod"/>
                      </a:pPr>
                      <a:r>
                        <a:rPr lang="en-US" dirty="0"/>
                        <a:t>Describe what happens as the factor increases.</a:t>
                      </a:r>
                    </a:p>
                    <a:p>
                      <a:pPr marL="342900" indent="-342900">
                        <a:buFont typeface="+mj-lt"/>
                        <a:buAutoNum type="arabicPeriod"/>
                      </a:pPr>
                      <a:r>
                        <a:rPr lang="en-US" dirty="0"/>
                        <a:t>Explain how increasing this factor affects the rate of photosynthesis.</a:t>
                      </a:r>
                    </a:p>
                  </a:txBody>
                  <a:tcPr anchor="ctr"/>
                </a:tc>
                <a:extLst>
                  <a:ext uri="{0D108BD9-81ED-4DB2-BD59-A6C34878D82A}">
                    <a16:rowId xmlns:a16="http://schemas.microsoft.com/office/drawing/2014/main" val="337813050"/>
                  </a:ext>
                </a:extLst>
              </a:tr>
              <a:tr h="1230601">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As each factor increases the rate of photosynthesis does not continue to just increase.  Explain why.</a:t>
                      </a:r>
                    </a:p>
                  </a:txBody>
                  <a:tcPr anchor="ctr"/>
                </a:tc>
                <a:extLst>
                  <a:ext uri="{0D108BD9-81ED-4DB2-BD59-A6C34878D82A}">
                    <a16:rowId xmlns:a16="http://schemas.microsoft.com/office/drawing/2014/main" val="2427651414"/>
                  </a:ext>
                </a:extLst>
              </a:tr>
              <a:tr h="2662117">
                <a:tc>
                  <a:txBody>
                    <a:bodyPr/>
                    <a:lstStyle/>
                    <a:p>
                      <a:pPr algn="ctr"/>
                      <a:r>
                        <a:rPr lang="en-US" sz="1350" b="1" dirty="0"/>
                        <a:t>Model Answer</a:t>
                      </a:r>
                    </a:p>
                  </a:txBody>
                  <a:tcPr anchor="ctr">
                    <a:solidFill>
                      <a:schemeClr val="bg1">
                        <a:lumMod val="85000"/>
                      </a:schemeClr>
                    </a:solidFill>
                  </a:tcPr>
                </a:tc>
                <a:tc>
                  <a:txBody>
                    <a:bodyPr/>
                    <a:lstStyle/>
                    <a:p>
                      <a:pPr lvl="0" fontAlgn="base"/>
                      <a:r>
                        <a:rPr lang="en-GB" sz="1350" b="1" kern="1200" dirty="0">
                          <a:solidFill>
                            <a:schemeClr val="tx1"/>
                          </a:solidFill>
                          <a:effectLst/>
                          <a:latin typeface="+mn-lt"/>
                          <a:ea typeface="+mn-ea"/>
                          <a:cs typeface="+mn-cs"/>
                        </a:rPr>
                        <a:t>Explain </a:t>
                      </a:r>
                      <a:r>
                        <a:rPr lang="en-US" sz="1350" b="1" kern="1200" dirty="0">
                          <a:solidFill>
                            <a:schemeClr val="tx1"/>
                          </a:solidFill>
                          <a:effectLst/>
                          <a:latin typeface="+mn-lt"/>
                          <a:ea typeface="+mn-ea"/>
                          <a:cs typeface="+mn-cs"/>
                        </a:rPr>
                        <a:t>how temperature affects the rate of photosynthesis.</a:t>
                      </a:r>
                      <a:endParaRPr lang="en-GB" sz="1350" b="1" kern="1200" dirty="0">
                        <a:solidFill>
                          <a:schemeClr val="tx1"/>
                        </a:solidFill>
                        <a:effectLst/>
                        <a:latin typeface="+mn-lt"/>
                        <a:ea typeface="+mn-ea"/>
                        <a:cs typeface="+mn-cs"/>
                      </a:endParaRPr>
                    </a:p>
                    <a:p>
                      <a:pPr marL="0" indent="0" algn="just">
                        <a:buFont typeface="+mj-lt"/>
                        <a:buNone/>
                      </a:pPr>
                      <a:endParaRPr lang="en-GB" sz="1350" b="1" i="0" u="none" strike="noStrike" kern="1200" dirty="0">
                        <a:solidFill>
                          <a:schemeClr val="tx1"/>
                        </a:solidFill>
                        <a:effectLst/>
                        <a:latin typeface="+mn-lt"/>
                        <a:ea typeface="+mn-ea"/>
                        <a:cs typeface="+mn-cs"/>
                      </a:endParaRPr>
                    </a:p>
                    <a:p>
                      <a:pPr algn="just" fontAlgn="base"/>
                      <a:r>
                        <a:rPr lang="en-GB" sz="1350" i="1" kern="1200" dirty="0">
                          <a:solidFill>
                            <a:schemeClr val="tx1"/>
                          </a:solidFill>
                          <a:effectLst/>
                          <a:latin typeface="+mn-lt"/>
                          <a:ea typeface="+mn-ea"/>
                          <a:cs typeface="+mn-cs"/>
                        </a:rPr>
                        <a:t>As temperature increases the rate of photosynthesis increases.  This is because the reactant particles and enzymes collide more.  When temperature continues to increase further the rate of photosynthesis decreases.  This is because at the high temperature the enzyme begins to be denatured.</a:t>
                      </a:r>
                      <a:endParaRPr lang="en-US" sz="1350" i="1" dirty="0"/>
                    </a:p>
                  </a:txBody>
                  <a:tcPr anchor="ctr"/>
                </a:tc>
                <a:extLst>
                  <a:ext uri="{0D108BD9-81ED-4DB2-BD59-A6C34878D82A}">
                    <a16:rowId xmlns:a16="http://schemas.microsoft.com/office/drawing/2014/main" val="971397409"/>
                  </a:ext>
                </a:extLst>
              </a:tr>
              <a:tr h="1038058">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Prepare and learn model answers to explain the effect of light intensity, carbon dioxide concentration and amount of chlorophyll on the rate of photosynthesis.</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36602725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52" name="Google Shape;84;p16">
            <a:extLst>
              <a:ext uri="{FF2B5EF4-FFF2-40B4-BE49-F238E27FC236}">
                <a16:creationId xmlns:a16="http://schemas.microsoft.com/office/drawing/2014/main" id="{FC35BB26-1FF2-5A4E-A225-A56739B3D3EC}"/>
              </a:ext>
            </a:extLst>
          </p:cNvPr>
          <p:cNvSpPr txBox="1"/>
          <p:nvPr/>
        </p:nvSpPr>
        <p:spPr>
          <a:xfrm>
            <a:off x="141179" y="896154"/>
            <a:ext cx="6630978" cy="4265287"/>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r>
              <a:rPr lang="en-US" b="1" dirty="0">
                <a:latin typeface="Calibri" panose="020F0502020204030204" pitchFamily="34" charset="0"/>
                <a:ea typeface="Cabin"/>
                <a:cs typeface="Calibri" panose="020F0502020204030204" pitchFamily="34" charset="0"/>
                <a:sym typeface="Cabin"/>
              </a:rPr>
              <a:t>Preparing a Slide:</a:t>
            </a:r>
            <a:endParaRPr b="1" dirty="0">
              <a:latin typeface="Calibri" panose="020F0502020204030204" pitchFamily="34" charset="0"/>
              <a:ea typeface="Cabin"/>
              <a:cs typeface="Calibri" panose="020F0502020204030204" pitchFamily="34" charset="0"/>
              <a:sym typeface="Cabin"/>
            </a:endParaRPr>
          </a:p>
        </p:txBody>
      </p:sp>
      <p:sp>
        <p:nvSpPr>
          <p:cNvPr id="69" name="Google Shape;69;p15"/>
          <p:cNvSpPr txBox="1"/>
          <p:nvPr/>
        </p:nvSpPr>
        <p:spPr>
          <a:xfrm>
            <a:off x="85843" y="8130218"/>
            <a:ext cx="2446397" cy="1587205"/>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r>
              <a:rPr lang="en-US" sz="1633" b="1" dirty="0">
                <a:latin typeface="Cabin"/>
                <a:ea typeface="Cabin"/>
                <a:cs typeface="Cabin"/>
                <a:sym typeface="Cabin"/>
              </a:rPr>
              <a:t>Practical Video</a:t>
            </a:r>
            <a:endParaRPr sz="1633" b="1" dirty="0">
              <a:latin typeface="Cabin"/>
              <a:ea typeface="Cabin"/>
              <a:cs typeface="Cabin"/>
              <a:sym typeface="Cabin"/>
            </a:endParaRPr>
          </a:p>
          <a:p>
            <a:endParaRPr sz="1089" dirty="0">
              <a:latin typeface="Cabin"/>
              <a:ea typeface="Cabin"/>
              <a:cs typeface="Cabin"/>
              <a:sym typeface="Cabin"/>
            </a:endParaRPr>
          </a:p>
          <a:p>
            <a:endParaRPr sz="1089" dirty="0">
              <a:latin typeface="Cabin"/>
              <a:ea typeface="Cabin"/>
              <a:cs typeface="Cabin"/>
              <a:sym typeface="Cabin"/>
            </a:endParaRPr>
          </a:p>
        </p:txBody>
      </p:sp>
      <p:sp>
        <p:nvSpPr>
          <p:cNvPr id="70" name="Google Shape;70;p15"/>
          <p:cNvSpPr txBox="1"/>
          <p:nvPr/>
        </p:nvSpPr>
        <p:spPr>
          <a:xfrm>
            <a:off x="70343" y="210565"/>
            <a:ext cx="6646477"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lang="en-GB" sz="2540" dirty="0">
              <a:solidFill>
                <a:schemeClr val="bg1"/>
              </a:solidFill>
              <a:latin typeface="Cabin"/>
              <a:ea typeface="Cabin"/>
              <a:cs typeface="Cabin"/>
              <a:sym typeface="Cabin"/>
            </a:endParaRPr>
          </a:p>
        </p:txBody>
      </p:sp>
      <p:pic>
        <p:nvPicPr>
          <p:cNvPr id="26" name="Google Shape;77;p15">
            <a:extLst>
              <a:ext uri="{FF2B5EF4-FFF2-40B4-BE49-F238E27FC236}">
                <a16:creationId xmlns:a16="http://schemas.microsoft.com/office/drawing/2014/main" id="{544ADFD1-6C5D-6E41-93F2-2B46F8AF2AE8}"/>
              </a:ext>
            </a:extLst>
          </p:cNvPr>
          <p:cNvPicPr preferRelativeResize="0"/>
          <p:nvPr/>
        </p:nvPicPr>
        <p:blipFill>
          <a:blip r:embed="rId3">
            <a:alphaModFix/>
          </a:blip>
          <a:stretch>
            <a:fillRect/>
          </a:stretch>
        </p:blipFill>
        <p:spPr>
          <a:xfrm>
            <a:off x="167122" y="8501785"/>
            <a:ext cx="1312775" cy="1312775"/>
          </a:xfrm>
          <a:prstGeom prst="rect">
            <a:avLst/>
          </a:prstGeom>
          <a:noFill/>
          <a:ln>
            <a:noFill/>
          </a:ln>
        </p:spPr>
      </p:pic>
      <p:sp>
        <p:nvSpPr>
          <p:cNvPr id="31" name="Rectangle 30">
            <a:extLst>
              <a:ext uri="{FF2B5EF4-FFF2-40B4-BE49-F238E27FC236}">
                <a16:creationId xmlns:a16="http://schemas.microsoft.com/office/drawing/2014/main" id="{AFF0D750-DD40-6C48-8E58-1A8A45BBFCEB}"/>
              </a:ext>
            </a:extLst>
          </p:cNvPr>
          <p:cNvSpPr/>
          <p:nvPr/>
        </p:nvSpPr>
        <p:spPr>
          <a:xfrm>
            <a:off x="5914914" y="8824741"/>
            <a:ext cx="733402" cy="369332"/>
          </a:xfrm>
          <a:prstGeom prst="rect">
            <a:avLst/>
          </a:prstGeom>
        </p:spPr>
        <p:txBody>
          <a:bodyPr wrap="square">
            <a:spAutoFit/>
          </a:bodyPr>
          <a:lstStyle/>
          <a:p>
            <a:pPr lvl="0" algn="ctr"/>
            <a:r>
              <a:rPr lang="en-US" dirty="0">
                <a:latin typeface="Cabin"/>
                <a:ea typeface="Cabin"/>
                <a:cs typeface="Cabin"/>
                <a:sym typeface="Cabin"/>
              </a:rPr>
              <a:t>Clips</a:t>
            </a:r>
          </a:p>
        </p:txBody>
      </p:sp>
      <p:sp>
        <p:nvSpPr>
          <p:cNvPr id="37" name="Rectangle 36">
            <a:extLst>
              <a:ext uri="{FF2B5EF4-FFF2-40B4-BE49-F238E27FC236}">
                <a16:creationId xmlns:a16="http://schemas.microsoft.com/office/drawing/2014/main" id="{A640B925-ACC0-8843-943F-D828BDF0FE0F}"/>
              </a:ext>
            </a:extLst>
          </p:cNvPr>
          <p:cNvSpPr/>
          <p:nvPr/>
        </p:nvSpPr>
        <p:spPr>
          <a:xfrm>
            <a:off x="3235380" y="8515892"/>
            <a:ext cx="733402" cy="369332"/>
          </a:xfrm>
          <a:prstGeom prst="rect">
            <a:avLst/>
          </a:prstGeom>
        </p:spPr>
        <p:txBody>
          <a:bodyPr wrap="square">
            <a:spAutoFit/>
          </a:bodyPr>
          <a:lstStyle/>
          <a:p>
            <a:pPr lvl="0" algn="ctr"/>
            <a:r>
              <a:rPr lang="en-US" dirty="0">
                <a:latin typeface="Cabin"/>
                <a:ea typeface="Cabin"/>
                <a:cs typeface="Cabin"/>
                <a:sym typeface="Cabin"/>
              </a:rPr>
              <a:t>Stage</a:t>
            </a:r>
          </a:p>
        </p:txBody>
      </p:sp>
      <p:pic>
        <p:nvPicPr>
          <p:cNvPr id="8" name="Picture 7" descr="A picture containing drawing, clock&#10;&#10;Description automatically generated">
            <a:extLst>
              <a:ext uri="{FF2B5EF4-FFF2-40B4-BE49-F238E27FC236}">
                <a16:creationId xmlns:a16="http://schemas.microsoft.com/office/drawing/2014/main" id="{34D74612-7B5C-9249-A64C-534E42396612}"/>
              </a:ext>
            </a:extLst>
          </p:cNvPr>
          <p:cNvPicPr>
            <a:picLocks noChangeAspect="1"/>
          </p:cNvPicPr>
          <p:nvPr/>
        </p:nvPicPr>
        <p:blipFill>
          <a:blip r:embed="rId4"/>
          <a:stretch>
            <a:fillRect/>
          </a:stretch>
        </p:blipFill>
        <p:spPr>
          <a:xfrm>
            <a:off x="3968782" y="6837832"/>
            <a:ext cx="1946132" cy="2951480"/>
          </a:xfrm>
          <a:prstGeom prst="rect">
            <a:avLst/>
          </a:prstGeom>
        </p:spPr>
      </p:pic>
      <p:cxnSp>
        <p:nvCxnSpPr>
          <p:cNvPr id="32" name="Straight Arrow Connector 31">
            <a:extLst>
              <a:ext uri="{FF2B5EF4-FFF2-40B4-BE49-F238E27FC236}">
                <a16:creationId xmlns:a16="http://schemas.microsoft.com/office/drawing/2014/main" id="{42BA7A94-ACDE-FA4F-A2AB-70E90F39810B}"/>
              </a:ext>
            </a:extLst>
          </p:cNvPr>
          <p:cNvCxnSpPr>
            <a:cxnSpLocks/>
          </p:cNvCxnSpPr>
          <p:nvPr/>
        </p:nvCxnSpPr>
        <p:spPr>
          <a:xfrm flipH="1" flipV="1">
            <a:off x="5625680" y="8605462"/>
            <a:ext cx="325068" cy="39964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38" name="Straight Arrow Connector 37">
            <a:extLst>
              <a:ext uri="{FF2B5EF4-FFF2-40B4-BE49-F238E27FC236}">
                <a16:creationId xmlns:a16="http://schemas.microsoft.com/office/drawing/2014/main" id="{CF1FEC74-3BF8-4F40-B82A-D5BFFD05DB1E}"/>
              </a:ext>
            </a:extLst>
          </p:cNvPr>
          <p:cNvCxnSpPr>
            <a:cxnSpLocks/>
          </p:cNvCxnSpPr>
          <p:nvPr/>
        </p:nvCxnSpPr>
        <p:spPr>
          <a:xfrm flipV="1">
            <a:off x="3927149" y="8700558"/>
            <a:ext cx="1014699" cy="1"/>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39" name="Rectangle 38">
            <a:extLst>
              <a:ext uri="{FF2B5EF4-FFF2-40B4-BE49-F238E27FC236}">
                <a16:creationId xmlns:a16="http://schemas.microsoft.com/office/drawing/2014/main" id="{34946C13-0AAE-B94A-9FF1-B0D76CE5BD20}"/>
              </a:ext>
            </a:extLst>
          </p:cNvPr>
          <p:cNvSpPr/>
          <p:nvPr/>
        </p:nvSpPr>
        <p:spPr>
          <a:xfrm>
            <a:off x="3703279" y="6837832"/>
            <a:ext cx="1014698" cy="369332"/>
          </a:xfrm>
          <a:prstGeom prst="rect">
            <a:avLst/>
          </a:prstGeom>
        </p:spPr>
        <p:txBody>
          <a:bodyPr wrap="square">
            <a:spAutoFit/>
          </a:bodyPr>
          <a:lstStyle/>
          <a:p>
            <a:pPr lvl="0" algn="ctr"/>
            <a:r>
              <a:rPr lang="en-US" dirty="0">
                <a:latin typeface="Cabin"/>
                <a:ea typeface="Cabin"/>
                <a:cs typeface="Cabin"/>
                <a:sym typeface="Cabin"/>
              </a:rPr>
              <a:t>Eyepiece</a:t>
            </a:r>
          </a:p>
        </p:txBody>
      </p:sp>
      <p:cxnSp>
        <p:nvCxnSpPr>
          <p:cNvPr id="40" name="Straight Arrow Connector 39">
            <a:extLst>
              <a:ext uri="{FF2B5EF4-FFF2-40B4-BE49-F238E27FC236}">
                <a16:creationId xmlns:a16="http://schemas.microsoft.com/office/drawing/2014/main" id="{FB932C08-B930-014E-96FD-3120283FB5B0}"/>
              </a:ext>
            </a:extLst>
          </p:cNvPr>
          <p:cNvCxnSpPr>
            <a:cxnSpLocks/>
          </p:cNvCxnSpPr>
          <p:nvPr/>
        </p:nvCxnSpPr>
        <p:spPr>
          <a:xfrm>
            <a:off x="4717977" y="7022057"/>
            <a:ext cx="707505" cy="8529"/>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42" name="Rectangle 41">
            <a:extLst>
              <a:ext uri="{FF2B5EF4-FFF2-40B4-BE49-F238E27FC236}">
                <a16:creationId xmlns:a16="http://schemas.microsoft.com/office/drawing/2014/main" id="{0569EF15-84B1-C44D-BD41-384DEF2D73DC}"/>
              </a:ext>
            </a:extLst>
          </p:cNvPr>
          <p:cNvSpPr/>
          <p:nvPr/>
        </p:nvSpPr>
        <p:spPr>
          <a:xfrm>
            <a:off x="5614958" y="7232634"/>
            <a:ext cx="1130918" cy="646331"/>
          </a:xfrm>
          <a:prstGeom prst="rect">
            <a:avLst/>
          </a:prstGeom>
        </p:spPr>
        <p:txBody>
          <a:bodyPr wrap="square">
            <a:spAutoFit/>
          </a:bodyPr>
          <a:lstStyle/>
          <a:p>
            <a:pPr lvl="0" algn="ctr"/>
            <a:r>
              <a:rPr lang="en-US" dirty="0">
                <a:latin typeface="Cabin"/>
                <a:ea typeface="Cabin"/>
                <a:cs typeface="Cabin"/>
                <a:sym typeface="Cabin"/>
              </a:rPr>
              <a:t>Objective Piece</a:t>
            </a:r>
          </a:p>
        </p:txBody>
      </p:sp>
      <p:cxnSp>
        <p:nvCxnSpPr>
          <p:cNvPr id="43" name="Straight Arrow Connector 42">
            <a:extLst>
              <a:ext uri="{FF2B5EF4-FFF2-40B4-BE49-F238E27FC236}">
                <a16:creationId xmlns:a16="http://schemas.microsoft.com/office/drawing/2014/main" id="{11FB2C25-F93C-2B43-ACB7-7DD0CD63793B}"/>
              </a:ext>
            </a:extLst>
          </p:cNvPr>
          <p:cNvCxnSpPr>
            <a:cxnSpLocks/>
            <a:stCxn id="42" idx="2"/>
          </p:cNvCxnSpPr>
          <p:nvPr/>
        </p:nvCxnSpPr>
        <p:spPr>
          <a:xfrm flipH="1">
            <a:off x="5796839" y="7878965"/>
            <a:ext cx="383578" cy="438871"/>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45" name="Rectangle 44">
            <a:extLst>
              <a:ext uri="{FF2B5EF4-FFF2-40B4-BE49-F238E27FC236}">
                <a16:creationId xmlns:a16="http://schemas.microsoft.com/office/drawing/2014/main" id="{C9807909-AD42-CE4D-8E40-0A17322B2922}"/>
              </a:ext>
            </a:extLst>
          </p:cNvPr>
          <p:cNvSpPr/>
          <p:nvPr/>
        </p:nvSpPr>
        <p:spPr>
          <a:xfrm>
            <a:off x="3195930" y="7284226"/>
            <a:ext cx="1014698" cy="646331"/>
          </a:xfrm>
          <a:prstGeom prst="rect">
            <a:avLst/>
          </a:prstGeom>
        </p:spPr>
        <p:txBody>
          <a:bodyPr wrap="square">
            <a:spAutoFit/>
          </a:bodyPr>
          <a:lstStyle/>
          <a:p>
            <a:pPr lvl="0" algn="ctr"/>
            <a:r>
              <a:rPr lang="en-US" dirty="0">
                <a:latin typeface="Cabin"/>
                <a:ea typeface="Cabin"/>
                <a:cs typeface="Cabin"/>
                <a:sym typeface="Cabin"/>
              </a:rPr>
              <a:t>Course Focus</a:t>
            </a:r>
          </a:p>
        </p:txBody>
      </p:sp>
      <p:sp>
        <p:nvSpPr>
          <p:cNvPr id="46" name="Rectangle 45">
            <a:extLst>
              <a:ext uri="{FF2B5EF4-FFF2-40B4-BE49-F238E27FC236}">
                <a16:creationId xmlns:a16="http://schemas.microsoft.com/office/drawing/2014/main" id="{771A3183-416C-E64F-9D8E-3B89E101E87E}"/>
              </a:ext>
            </a:extLst>
          </p:cNvPr>
          <p:cNvSpPr/>
          <p:nvPr/>
        </p:nvSpPr>
        <p:spPr>
          <a:xfrm>
            <a:off x="2411331" y="9005107"/>
            <a:ext cx="1014698" cy="646331"/>
          </a:xfrm>
          <a:prstGeom prst="rect">
            <a:avLst/>
          </a:prstGeom>
        </p:spPr>
        <p:txBody>
          <a:bodyPr wrap="square">
            <a:spAutoFit/>
          </a:bodyPr>
          <a:lstStyle/>
          <a:p>
            <a:pPr lvl="0" algn="ctr"/>
            <a:r>
              <a:rPr lang="en-US" dirty="0">
                <a:latin typeface="Cabin"/>
                <a:ea typeface="Cabin"/>
                <a:cs typeface="Cabin"/>
                <a:sym typeface="Cabin"/>
              </a:rPr>
              <a:t>Fine Focus</a:t>
            </a:r>
          </a:p>
        </p:txBody>
      </p:sp>
      <p:cxnSp>
        <p:nvCxnSpPr>
          <p:cNvPr id="47" name="Straight Arrow Connector 46">
            <a:extLst>
              <a:ext uri="{FF2B5EF4-FFF2-40B4-BE49-F238E27FC236}">
                <a16:creationId xmlns:a16="http://schemas.microsoft.com/office/drawing/2014/main" id="{A9892A3A-500F-F949-A600-E18C5E1E223E}"/>
              </a:ext>
            </a:extLst>
          </p:cNvPr>
          <p:cNvCxnSpPr>
            <a:cxnSpLocks/>
          </p:cNvCxnSpPr>
          <p:nvPr/>
        </p:nvCxnSpPr>
        <p:spPr>
          <a:xfrm>
            <a:off x="3989627" y="7656441"/>
            <a:ext cx="853205"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49" name="Straight Arrow Connector 48">
            <a:extLst>
              <a:ext uri="{FF2B5EF4-FFF2-40B4-BE49-F238E27FC236}">
                <a16:creationId xmlns:a16="http://schemas.microsoft.com/office/drawing/2014/main" id="{91461387-2A97-CF46-BD2B-88D758EB0E8F}"/>
              </a:ext>
            </a:extLst>
          </p:cNvPr>
          <p:cNvCxnSpPr>
            <a:cxnSpLocks/>
          </p:cNvCxnSpPr>
          <p:nvPr/>
        </p:nvCxnSpPr>
        <p:spPr>
          <a:xfrm flipV="1">
            <a:off x="3426029" y="9194073"/>
            <a:ext cx="998562" cy="47501"/>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pic>
        <p:nvPicPr>
          <p:cNvPr id="48" name="Picture 47" descr="A picture containing knife, light&#10;&#10;Description automatically generated">
            <a:extLst>
              <a:ext uri="{FF2B5EF4-FFF2-40B4-BE49-F238E27FC236}">
                <a16:creationId xmlns:a16="http://schemas.microsoft.com/office/drawing/2014/main" id="{C589ECE4-963E-6E4D-91EF-786ED997F3AB}"/>
              </a:ext>
            </a:extLst>
          </p:cNvPr>
          <p:cNvPicPr>
            <a:picLocks noChangeAspect="1"/>
          </p:cNvPicPr>
          <p:nvPr/>
        </p:nvPicPr>
        <p:blipFill>
          <a:blip r:embed="rId5"/>
          <a:stretch>
            <a:fillRect/>
          </a:stretch>
        </p:blipFill>
        <p:spPr>
          <a:xfrm>
            <a:off x="5641239" y="847107"/>
            <a:ext cx="901700" cy="1651000"/>
          </a:xfrm>
          <a:prstGeom prst="rect">
            <a:avLst/>
          </a:prstGeom>
        </p:spPr>
      </p:pic>
      <p:sp>
        <p:nvSpPr>
          <p:cNvPr id="50" name="Rectangle 49">
            <a:extLst>
              <a:ext uri="{FF2B5EF4-FFF2-40B4-BE49-F238E27FC236}">
                <a16:creationId xmlns:a16="http://schemas.microsoft.com/office/drawing/2014/main" id="{4A5E9BD8-BB40-BF42-8651-3DBBA9474EDA}"/>
              </a:ext>
            </a:extLst>
          </p:cNvPr>
          <p:cNvSpPr/>
          <p:nvPr/>
        </p:nvSpPr>
        <p:spPr>
          <a:xfrm>
            <a:off x="4415289" y="2596863"/>
            <a:ext cx="2232087" cy="52898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a16="http://schemas.microsoft.com/office/drawing/2014/main" id="{CB237A55-D190-1345-BBFC-78FAEEA90FDC}"/>
              </a:ext>
            </a:extLst>
          </p:cNvPr>
          <p:cNvSpPr txBox="1"/>
          <p:nvPr/>
        </p:nvSpPr>
        <p:spPr>
          <a:xfrm>
            <a:off x="103381" y="1300809"/>
            <a:ext cx="4239125" cy="2585323"/>
          </a:xfrm>
          <a:prstGeom prst="rect">
            <a:avLst/>
          </a:prstGeom>
          <a:noFill/>
        </p:spPr>
        <p:txBody>
          <a:bodyPr wrap="square" rtlCol="0">
            <a:spAutoFit/>
          </a:bodyPr>
          <a:lstStyle/>
          <a:p>
            <a:pPr algn="ctr"/>
            <a:r>
              <a:rPr lang="en-US" dirty="0"/>
              <a:t>Add a drop of water to the microscope slide.</a:t>
            </a:r>
          </a:p>
          <a:p>
            <a:pPr algn="ctr"/>
            <a:endParaRPr lang="en-US" dirty="0"/>
          </a:p>
          <a:p>
            <a:pPr algn="ctr"/>
            <a:r>
              <a:rPr lang="en-US" dirty="0"/>
              <a:t>Place a thin layer of tissue on the slide.</a:t>
            </a:r>
          </a:p>
          <a:p>
            <a:pPr algn="ctr"/>
            <a:endParaRPr lang="en-US" dirty="0"/>
          </a:p>
          <a:p>
            <a:pPr algn="ctr"/>
            <a:r>
              <a:rPr lang="en-US" dirty="0"/>
              <a:t>Stain the tissue with a couple of drops of iodine solution.</a:t>
            </a:r>
          </a:p>
          <a:p>
            <a:pPr algn="ctr"/>
            <a:endParaRPr lang="en-US" dirty="0"/>
          </a:p>
          <a:p>
            <a:pPr algn="ctr"/>
            <a:r>
              <a:rPr lang="en-US" dirty="0"/>
              <a:t>Place the coverslip on top.</a:t>
            </a:r>
          </a:p>
        </p:txBody>
      </p:sp>
      <p:sp>
        <p:nvSpPr>
          <p:cNvPr id="57" name="Rectangle 56">
            <a:extLst>
              <a:ext uri="{FF2B5EF4-FFF2-40B4-BE49-F238E27FC236}">
                <a16:creationId xmlns:a16="http://schemas.microsoft.com/office/drawing/2014/main" id="{B6DA1FC4-E638-E245-937D-C89BC4DD2954}"/>
              </a:ext>
            </a:extLst>
          </p:cNvPr>
          <p:cNvSpPr/>
          <p:nvPr/>
        </p:nvSpPr>
        <p:spPr>
          <a:xfrm>
            <a:off x="5320161" y="2667386"/>
            <a:ext cx="422341" cy="38793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Google Shape;84;p16">
            <a:extLst>
              <a:ext uri="{FF2B5EF4-FFF2-40B4-BE49-F238E27FC236}">
                <a16:creationId xmlns:a16="http://schemas.microsoft.com/office/drawing/2014/main" id="{2DC7FAB7-9C4A-B14E-BDF3-2556AA81EEED}"/>
              </a:ext>
            </a:extLst>
          </p:cNvPr>
          <p:cNvSpPr txBox="1"/>
          <p:nvPr/>
        </p:nvSpPr>
        <p:spPr>
          <a:xfrm>
            <a:off x="212015" y="4073472"/>
            <a:ext cx="6630978" cy="4265287"/>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r>
              <a:rPr lang="en-US" b="1" dirty="0">
                <a:latin typeface="Calibri" panose="020F0502020204030204" pitchFamily="34" charset="0"/>
                <a:ea typeface="Cabin"/>
                <a:cs typeface="Calibri" panose="020F0502020204030204" pitchFamily="34" charset="0"/>
                <a:sym typeface="Cabin"/>
              </a:rPr>
              <a:t>Observing a Slide:</a:t>
            </a:r>
            <a:endParaRPr b="1" dirty="0">
              <a:latin typeface="Calibri" panose="020F0502020204030204" pitchFamily="34" charset="0"/>
              <a:ea typeface="Cabin"/>
              <a:cs typeface="Calibri" panose="020F0502020204030204" pitchFamily="34" charset="0"/>
              <a:sym typeface="Cabin"/>
            </a:endParaRPr>
          </a:p>
        </p:txBody>
      </p:sp>
      <p:sp>
        <p:nvSpPr>
          <p:cNvPr id="60" name="TextBox 59">
            <a:extLst>
              <a:ext uri="{FF2B5EF4-FFF2-40B4-BE49-F238E27FC236}">
                <a16:creationId xmlns:a16="http://schemas.microsoft.com/office/drawing/2014/main" id="{25A05666-C386-6D43-B074-42F78C46A650}"/>
              </a:ext>
            </a:extLst>
          </p:cNvPr>
          <p:cNvSpPr txBox="1"/>
          <p:nvPr/>
        </p:nvSpPr>
        <p:spPr>
          <a:xfrm>
            <a:off x="222024" y="4454174"/>
            <a:ext cx="6494796" cy="2862322"/>
          </a:xfrm>
          <a:prstGeom prst="rect">
            <a:avLst/>
          </a:prstGeom>
          <a:noFill/>
        </p:spPr>
        <p:txBody>
          <a:bodyPr wrap="square" rtlCol="0">
            <a:spAutoFit/>
          </a:bodyPr>
          <a:lstStyle/>
          <a:p>
            <a:pPr algn="ctr"/>
            <a:r>
              <a:rPr lang="en-US" dirty="0"/>
              <a:t>Place the slide on the stage and use the lowest power objective lens.  </a:t>
            </a:r>
          </a:p>
          <a:p>
            <a:pPr algn="ctr"/>
            <a:endParaRPr lang="en-US" dirty="0"/>
          </a:p>
          <a:p>
            <a:pPr algn="ctr"/>
            <a:r>
              <a:rPr lang="en-US" dirty="0"/>
              <a:t>Turn the course focus wheel to bring the image into focus. </a:t>
            </a:r>
          </a:p>
          <a:p>
            <a:pPr algn="ctr"/>
            <a:endParaRPr lang="en-US" dirty="0"/>
          </a:p>
          <a:p>
            <a:pPr algn="ctr"/>
            <a:r>
              <a:rPr lang="en-US" dirty="0"/>
              <a:t>Increase the power of the objective lens to increase magnification.</a:t>
            </a:r>
          </a:p>
          <a:p>
            <a:pPr algn="ctr"/>
            <a:endParaRPr lang="en-US" dirty="0"/>
          </a:p>
          <a:p>
            <a:pPr algn="ctr"/>
            <a:r>
              <a:rPr lang="en-US" dirty="0"/>
              <a:t>Turn the fine focus wheel to bring the image into clearer focus.</a:t>
            </a:r>
          </a:p>
          <a:p>
            <a:pPr algn="ctr"/>
            <a:endParaRPr lang="en-US" dirty="0"/>
          </a:p>
          <a:p>
            <a:pPr algn="ctr"/>
            <a:endParaRPr lang="en-US" dirty="0"/>
          </a:p>
        </p:txBody>
      </p:sp>
      <p:cxnSp>
        <p:nvCxnSpPr>
          <p:cNvPr id="64" name="Straight Arrow Connector 63">
            <a:extLst>
              <a:ext uri="{FF2B5EF4-FFF2-40B4-BE49-F238E27FC236}">
                <a16:creationId xmlns:a16="http://schemas.microsoft.com/office/drawing/2014/main" id="{9CC780FF-2E44-4B44-A023-0531B8711061}"/>
              </a:ext>
            </a:extLst>
          </p:cNvPr>
          <p:cNvCxnSpPr>
            <a:cxnSpLocks/>
          </p:cNvCxnSpPr>
          <p:nvPr/>
        </p:nvCxnSpPr>
        <p:spPr>
          <a:xfrm>
            <a:off x="2247327" y="1931831"/>
            <a:ext cx="0" cy="296214"/>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68" name="Straight Arrow Connector 67">
            <a:extLst>
              <a:ext uri="{FF2B5EF4-FFF2-40B4-BE49-F238E27FC236}">
                <a16:creationId xmlns:a16="http://schemas.microsoft.com/office/drawing/2014/main" id="{099CFD6C-394A-5B4B-9E45-5980A3057C23}"/>
              </a:ext>
            </a:extLst>
          </p:cNvPr>
          <p:cNvCxnSpPr>
            <a:cxnSpLocks/>
          </p:cNvCxnSpPr>
          <p:nvPr/>
        </p:nvCxnSpPr>
        <p:spPr>
          <a:xfrm>
            <a:off x="2247327" y="2448756"/>
            <a:ext cx="0" cy="296214"/>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71" name="Straight Arrow Connector 70">
            <a:extLst>
              <a:ext uri="{FF2B5EF4-FFF2-40B4-BE49-F238E27FC236}">
                <a16:creationId xmlns:a16="http://schemas.microsoft.com/office/drawing/2014/main" id="{938F8C20-D747-1C49-8A73-9864C2858AA1}"/>
              </a:ext>
            </a:extLst>
          </p:cNvPr>
          <p:cNvCxnSpPr>
            <a:cxnSpLocks/>
          </p:cNvCxnSpPr>
          <p:nvPr/>
        </p:nvCxnSpPr>
        <p:spPr>
          <a:xfrm>
            <a:off x="2247327" y="3283736"/>
            <a:ext cx="0" cy="296214"/>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72" name="Straight Arrow Connector 71">
            <a:extLst>
              <a:ext uri="{FF2B5EF4-FFF2-40B4-BE49-F238E27FC236}">
                <a16:creationId xmlns:a16="http://schemas.microsoft.com/office/drawing/2014/main" id="{31E3F6A8-9565-ED43-8F7A-9BB8537079A5}"/>
              </a:ext>
            </a:extLst>
          </p:cNvPr>
          <p:cNvCxnSpPr>
            <a:cxnSpLocks/>
          </p:cNvCxnSpPr>
          <p:nvPr/>
        </p:nvCxnSpPr>
        <p:spPr>
          <a:xfrm>
            <a:off x="3481552" y="5017250"/>
            <a:ext cx="0" cy="296214"/>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73" name="Straight Arrow Connector 72">
            <a:extLst>
              <a:ext uri="{FF2B5EF4-FFF2-40B4-BE49-F238E27FC236}">
                <a16:creationId xmlns:a16="http://schemas.microsoft.com/office/drawing/2014/main" id="{836C7A72-18EA-F247-856A-785C87B222FB}"/>
              </a:ext>
            </a:extLst>
          </p:cNvPr>
          <p:cNvCxnSpPr>
            <a:cxnSpLocks/>
          </p:cNvCxnSpPr>
          <p:nvPr/>
        </p:nvCxnSpPr>
        <p:spPr>
          <a:xfrm>
            <a:off x="3483662" y="5633290"/>
            <a:ext cx="0" cy="296214"/>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74" name="Straight Arrow Connector 73">
            <a:extLst>
              <a:ext uri="{FF2B5EF4-FFF2-40B4-BE49-F238E27FC236}">
                <a16:creationId xmlns:a16="http://schemas.microsoft.com/office/drawing/2014/main" id="{4DF1E753-B24C-754A-B5E6-47B3AB790A8C}"/>
              </a:ext>
            </a:extLst>
          </p:cNvPr>
          <p:cNvCxnSpPr>
            <a:cxnSpLocks/>
          </p:cNvCxnSpPr>
          <p:nvPr/>
        </p:nvCxnSpPr>
        <p:spPr>
          <a:xfrm>
            <a:off x="3507310" y="6161323"/>
            <a:ext cx="0" cy="296214"/>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2" name="Oval 1">
            <a:extLst>
              <a:ext uri="{FF2B5EF4-FFF2-40B4-BE49-F238E27FC236}">
                <a16:creationId xmlns:a16="http://schemas.microsoft.com/office/drawing/2014/main" id="{FDEC6411-9FC7-144A-AE76-A1E4369C6275}"/>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87E1EA1-5DA2-024F-A9F4-1A96B5E68635}"/>
              </a:ext>
            </a:extLst>
          </p:cNvPr>
          <p:cNvSpPr txBox="1"/>
          <p:nvPr/>
        </p:nvSpPr>
        <p:spPr>
          <a:xfrm>
            <a:off x="972044" y="246824"/>
            <a:ext cx="5744776" cy="483209"/>
          </a:xfrm>
          <a:prstGeom prst="rect">
            <a:avLst/>
          </a:prstGeom>
          <a:noFill/>
        </p:spPr>
        <p:txBody>
          <a:bodyPr wrap="square" rtlCol="0">
            <a:spAutoFit/>
          </a:bodyPr>
          <a:lstStyle/>
          <a:p>
            <a:pPr algn="ctr"/>
            <a:r>
              <a:rPr lang="en-US" sz="2540" b="1" dirty="0">
                <a:solidFill>
                  <a:schemeClr val="bg1"/>
                </a:solidFill>
              </a:rPr>
              <a:t>Light Microscope Required Practical</a:t>
            </a:r>
          </a:p>
        </p:txBody>
      </p:sp>
      <p:sp>
        <p:nvSpPr>
          <p:cNvPr id="33" name="TextBox 32">
            <a:extLst>
              <a:ext uri="{FF2B5EF4-FFF2-40B4-BE49-F238E27FC236}">
                <a16:creationId xmlns:a16="http://schemas.microsoft.com/office/drawing/2014/main" id="{1D88DD64-199C-A24E-8672-2EC16927EE55}"/>
              </a:ext>
            </a:extLst>
          </p:cNvPr>
          <p:cNvSpPr txBox="1"/>
          <p:nvPr/>
        </p:nvSpPr>
        <p:spPr>
          <a:xfrm>
            <a:off x="330412" y="288783"/>
            <a:ext cx="786213" cy="483209"/>
          </a:xfrm>
          <a:prstGeom prst="rect">
            <a:avLst/>
          </a:prstGeom>
          <a:noFill/>
        </p:spPr>
        <p:txBody>
          <a:bodyPr wrap="square" rtlCol="0">
            <a:spAutoFit/>
          </a:bodyPr>
          <a:lstStyle/>
          <a:p>
            <a:pPr algn="ctr"/>
            <a:r>
              <a:rPr lang="en-US" sz="2540" b="1" dirty="0">
                <a:solidFill>
                  <a:schemeClr val="bg1"/>
                </a:solidFill>
              </a:rPr>
              <a:t>RP1</a:t>
            </a:r>
          </a:p>
        </p:txBody>
      </p:sp>
    </p:spTree>
    <p:extLst>
      <p:ext uri="{BB962C8B-B14F-4D97-AF65-F5344CB8AC3E}">
        <p14:creationId xmlns:p14="http://schemas.microsoft.com/office/powerpoint/2010/main" val="2015866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Iodine</a:t>
            </a:r>
          </a:p>
          <a:p>
            <a:pPr marL="228600" lvl="0" indent="-228600" algn="just">
              <a:buFont typeface="+mj-lt"/>
              <a:buAutoNum type="arabicPeriod"/>
            </a:pPr>
            <a:endParaRPr lang="en-GB" sz="1100" dirty="0">
              <a:cs typeface="Calibri"/>
            </a:endParaRPr>
          </a:p>
          <a:p>
            <a:pPr marL="228600" lvl="0" indent="-228600" algn="just">
              <a:buFont typeface="+mj-lt"/>
              <a:buAutoNum type="arabicPeriod"/>
            </a:pPr>
            <a:r>
              <a:rPr lang="en-GB" sz="1100" dirty="0">
                <a:cs typeface="Calibri"/>
              </a:rPr>
              <a:t>So that you can see them.</a:t>
            </a:r>
          </a:p>
          <a:p>
            <a:pPr marL="228600" indent="-228600" algn="just">
              <a:buAutoNum type="arabicPeriod"/>
            </a:pPr>
            <a:endParaRPr lang="en-GB" sz="1100" dirty="0"/>
          </a:p>
          <a:p>
            <a:pPr marL="228600" indent="-228600" algn="just">
              <a:buAutoNum type="arabicPeriod"/>
            </a:pPr>
            <a:r>
              <a:rPr lang="en-GB" sz="1100" dirty="0">
                <a:cs typeface="Calibri"/>
              </a:rPr>
              <a:t>Lowest power lens.</a:t>
            </a:r>
          </a:p>
          <a:p>
            <a:pPr marL="228600" indent="-228600" algn="just">
              <a:buAutoNum type="arabicPeriod"/>
            </a:pPr>
            <a:endParaRPr lang="en-GB" sz="1100" dirty="0">
              <a:cs typeface="Calibri"/>
            </a:endParaRPr>
          </a:p>
          <a:p>
            <a:pPr marL="228600" indent="-228600" algn="just">
              <a:buAutoNum type="arabicPeriod"/>
            </a:pPr>
            <a:endParaRPr lang="en-GB" sz="1100" dirty="0">
              <a:cs typeface="Calibri"/>
            </a:endParaRPr>
          </a:p>
          <a:p>
            <a:pPr marL="228600" indent="-228600" algn="just">
              <a:buAutoNum type="arabicPeriod"/>
            </a:pPr>
            <a:r>
              <a:rPr lang="en-GB" sz="1100" dirty="0">
                <a:cs typeface="Calibri"/>
              </a:rPr>
              <a:t>Increase the power of the objective lens.</a:t>
            </a:r>
          </a:p>
          <a:p>
            <a:pPr marL="228600" indent="-228600" algn="just">
              <a:buAutoNum type="arabicPeriod"/>
            </a:pPr>
            <a:endParaRPr lang="en-GB" sz="1100" dirty="0">
              <a:cs typeface="Calibri"/>
            </a:endParaRPr>
          </a:p>
          <a:p>
            <a:pPr marL="228600" indent="-228600" algn="just">
              <a:buAutoNum type="arabicPeriod"/>
            </a:pPr>
            <a:endParaRPr lang="en-GB" sz="1100" dirty="0">
              <a:cs typeface="Calibri"/>
            </a:endParaRPr>
          </a:p>
          <a:p>
            <a:pPr marL="228600" indent="-228600" algn="just">
              <a:buAutoNum type="arabicPeriod"/>
            </a:pPr>
            <a:r>
              <a:rPr lang="en-GB" sz="1100" dirty="0">
                <a:cs typeface="Calibri"/>
              </a:rPr>
              <a:t>Turn the fine focus wheel to adjust the height of the stage.</a:t>
            </a:r>
          </a:p>
          <a:p>
            <a:pPr marL="228600" indent="-228600" algn="just">
              <a:buAutoNum type="arabicPeriod"/>
            </a:pPr>
            <a:endParaRPr lang="en-GB" sz="1100" dirty="0">
              <a:cs typeface="Calibri"/>
            </a:endParaRPr>
          </a:p>
          <a:p>
            <a:pPr marL="228600" indent="-228600" algn="just">
              <a:buAutoNum type="arabicPeriod"/>
            </a:pPr>
            <a:r>
              <a:rPr lang="en-GB" sz="1100" dirty="0">
                <a:cs typeface="Calibri"/>
              </a:rPr>
              <a:t>Magnification = length of drawing/actual length of cell.</a:t>
            </a:r>
          </a:p>
          <a:p>
            <a:pPr marL="228600" indent="-228600" algn="just">
              <a:buAutoNum type="arabicPeriod"/>
            </a:pPr>
            <a:endParaRPr lang="en-GB" sz="1100" dirty="0">
              <a:cs typeface="Calibri"/>
            </a:endParaRPr>
          </a:p>
          <a:p>
            <a:pPr marL="228600" indent="-228600" algn="just">
              <a:buAutoNum type="arabicPeriod"/>
            </a:pPr>
            <a:r>
              <a:rPr lang="en-GB" sz="1100" dirty="0">
                <a:cs typeface="Calibri"/>
              </a:rPr>
              <a:t>Higher resolution and magnification.</a:t>
            </a:r>
          </a:p>
          <a:p>
            <a:pPr marL="228600" indent="-228600" algn="just">
              <a:buAutoNum type="arabicPeriod"/>
            </a:pPr>
            <a:endParaRPr lang="en-GB" sz="1100" dirty="0">
              <a:cs typeface="Calibri"/>
            </a:endParaRPr>
          </a:p>
          <a:p>
            <a:pPr marL="228600" indent="-228600" algn="just">
              <a:buAutoNum type="arabicPeriod"/>
            </a:pPr>
            <a:endParaRPr lang="en-GB" sz="1100" dirty="0">
              <a:cs typeface="Calibri"/>
            </a:endParaRPr>
          </a:p>
          <a:p>
            <a:pPr marL="228600" indent="-228600" algn="just">
              <a:buAutoNum type="arabicPeriod"/>
            </a:pPr>
            <a:r>
              <a:rPr lang="en-GB" sz="1100" dirty="0">
                <a:cs typeface="Calibri"/>
              </a:rPr>
              <a:t>They are too small.</a:t>
            </a:r>
          </a:p>
          <a:p>
            <a:pPr marL="228600" indent="-228600" algn="just">
              <a:buAutoNum type="arabicPeriod"/>
            </a:pPr>
            <a:endParaRPr lang="en-GB" sz="1100" dirty="0">
              <a:cs typeface="Calibri"/>
            </a:endParaRPr>
          </a:p>
          <a:p>
            <a:pPr marL="228600" indent="-228600" algn="just">
              <a:buAutoNum type="arabicPeriod"/>
            </a:pPr>
            <a:endParaRPr lang="en-GB" sz="1100" dirty="0">
              <a:cs typeface="Calibri"/>
            </a:endParaRPr>
          </a:p>
          <a:p>
            <a:pPr marL="228600" indent="-228600" algn="just">
              <a:buAutoNum type="arabicPeriod"/>
            </a:pPr>
            <a:r>
              <a:rPr lang="en-GB" sz="1100" dirty="0">
                <a:cs typeface="Calibri"/>
              </a:rPr>
              <a:t>mm</a:t>
            </a:r>
          </a:p>
          <a:p>
            <a:pPr marL="228600" indent="-228600" algn="just">
              <a:buAutoNum type="arabicPeriod"/>
            </a:pPr>
            <a:endParaRPr lang="en-GB" sz="1100" dirty="0">
              <a:cs typeface="Calibri"/>
            </a:endParaRPr>
          </a:p>
          <a:p>
            <a:pPr marL="228600" indent="-228600" algn="just">
              <a:buAutoNum type="arabicPeriod"/>
            </a:pPr>
            <a:endParaRPr lang="en-GB" sz="1100" dirty="0">
              <a:cs typeface="Calibri"/>
            </a:endParaRPr>
          </a:p>
          <a:p>
            <a:pPr marL="228600" indent="-228600" algn="just">
              <a:buAutoNum type="arabicPeriod"/>
            </a:pPr>
            <a:r>
              <a:rPr lang="en-GB" sz="1100" dirty="0">
                <a:cs typeface="Calibri"/>
              </a:rPr>
              <a:t>1000</a:t>
            </a:r>
          </a:p>
          <a:p>
            <a:pPr marL="228600" indent="-228600" algn="just">
              <a:buAutoNum type="arabicPeriod"/>
            </a:pPr>
            <a:endParaRPr lang="en-GB" sz="1100" dirty="0">
              <a:cs typeface="Calibri"/>
            </a:endParaRPr>
          </a:p>
          <a:p>
            <a:pPr marL="228600" indent="-228600" algn="just">
              <a:buAutoNum type="arabicPeriod"/>
            </a:pPr>
            <a:r>
              <a:rPr lang="en-GB" sz="1100" dirty="0">
                <a:cs typeface="Calibri"/>
              </a:rPr>
              <a:t>Multiply by 1000</a:t>
            </a:r>
          </a:p>
          <a:p>
            <a:pPr marL="228600" indent="-228600" algn="just">
              <a:buAutoNum type="arabicPeriod"/>
            </a:pPr>
            <a:endParaRPr lang="en-GB" sz="1100" dirty="0">
              <a:cs typeface="Calibri"/>
            </a:endParaRPr>
          </a:p>
          <a:p>
            <a:pPr marL="228600" indent="-228600" algn="just">
              <a:buAutoNum type="arabicPeriod"/>
            </a:pPr>
            <a:r>
              <a:rPr lang="en-GB" sz="1100" dirty="0">
                <a:cs typeface="Calibri"/>
              </a:rPr>
              <a:t>Turn the fine focus wheel to bring the image into focus.</a:t>
            </a: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could you use to stain the sample cells?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Why do you stain the sample cells?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Which lens do you use first when viewing a cell under a microscope?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How do you increase the magnification of the image?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How do you bring the image into a clearer focus?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formula to calculate the real size of a cell?</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the advantages of using an electron microscope rather than a light microscope?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Suggest why ribosomes cant be seen through a light microscope.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When measuring the length of a cell from an image what unit should you use?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How many µm are in a mm?</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How do you convert from mm into µm?</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You have increased the magnification and the image you can see is fuzzy. What should you do?</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latin typeface="Calibri" panose="020F0502020204030204"/>
              <a:cs typeface="Calibri" panose="020F0502020204030204"/>
            </a:endParaRPr>
          </a:p>
          <a:p>
            <a:pPr marL="228600" lvl="0" indent="-228600" algn="just">
              <a:buFont typeface="+mj-lt"/>
              <a:buAutoNum type="arabicPeriod"/>
            </a:pPr>
            <a:endParaRPr lang="en-GB" sz="1100" dirty="0">
              <a:latin typeface="Calibri" panose="020F0502020204030204"/>
              <a:cs typeface="Calibri" panose="020F0502020204030204"/>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43465" y="-140110"/>
            <a:ext cx="2866274"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defTabSz="914400" eaLnBrk="0" fontAlgn="base" hangingPunct="0">
              <a:spcBef>
                <a:spcPct val="0"/>
              </a:spcBef>
              <a:spcAft>
                <a:spcPct val="0"/>
              </a:spcAft>
            </a:pPr>
            <a:r>
              <a:rPr kumimoji="0" lang="en-US" altLang="en-US" b="1" i="0" u="none" strike="noStrike" cap="none" normalizeH="0" baseline="0" dirty="0">
                <a:ln>
                  <a:noFill/>
                </a:ln>
                <a:effectLst/>
                <a:latin typeface="Calibri"/>
                <a:ea typeface="Calibri" panose="020F0502020204030204" pitchFamily="34" charset="0"/>
                <a:cs typeface="Times New Roman"/>
              </a:rPr>
              <a:t>Required Practical: </a:t>
            </a:r>
            <a:r>
              <a:rPr lang="en-US" altLang="en-US" b="1" dirty="0">
                <a:latin typeface="Calibri"/>
                <a:ea typeface="Calibri" panose="020F0502020204030204" pitchFamily="34" charset="0"/>
                <a:cs typeface="Times New Roman"/>
              </a:rPr>
              <a:t>Using a Light Microscope</a:t>
            </a:r>
            <a:endParaRPr lang="en-US" altLang="en-US" b="1" dirty="0">
              <a:latin typeface="Calibri"/>
              <a:cs typeface="Times New Roman"/>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62863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nvGraphicFramePr>
        <p:xfrm>
          <a:off x="153954" y="275254"/>
          <a:ext cx="6486332" cy="9577689"/>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3660450">
                  <a:extLst>
                    <a:ext uri="{9D8B030D-6E8A-4147-A177-3AD203B41FA5}">
                      <a16:colId xmlns:a16="http://schemas.microsoft.com/office/drawing/2014/main" val="2275333074"/>
                    </a:ext>
                  </a:extLst>
                </a:gridCol>
                <a:gridCol w="1958558">
                  <a:extLst>
                    <a:ext uri="{9D8B030D-6E8A-4147-A177-3AD203B41FA5}">
                      <a16:colId xmlns:a16="http://schemas.microsoft.com/office/drawing/2014/main" val="2130119549"/>
                    </a:ext>
                  </a:extLst>
                </a:gridCol>
              </a:tblGrid>
              <a:tr h="383654">
                <a:tc>
                  <a:txBody>
                    <a:bodyPr/>
                    <a:lstStyle/>
                    <a:p>
                      <a:pPr algn="ctr"/>
                      <a:r>
                        <a:rPr lang="en-US" sz="1350" b="1" dirty="0"/>
                        <a:t>Topic</a:t>
                      </a:r>
                    </a:p>
                  </a:txBody>
                  <a:tcPr anchor="ctr">
                    <a:solidFill>
                      <a:schemeClr val="bg1">
                        <a:lumMod val="85000"/>
                      </a:schemeClr>
                    </a:solidFill>
                  </a:tcPr>
                </a:tc>
                <a:tc gridSpan="2">
                  <a:txBody>
                    <a:bodyPr/>
                    <a:lstStyle/>
                    <a:p>
                      <a:pPr defTabSz="914400" eaLnBrk="0" fontAlgn="base" hangingPunct="0">
                        <a:spcBef>
                          <a:spcPct val="0"/>
                        </a:spcBef>
                        <a:spcAft>
                          <a:spcPct val="0"/>
                        </a:spcAft>
                      </a:pPr>
                      <a:r>
                        <a:rPr kumimoji="0" lang="en-US" altLang="en-US" b="1" i="0" u="none" strike="noStrike" cap="none" normalizeH="0" baseline="0" dirty="0">
                          <a:ln>
                            <a:noFill/>
                          </a:ln>
                          <a:effectLst/>
                          <a:latin typeface="+mn-lt"/>
                          <a:ea typeface="Calibri" panose="020F0502020204030204" pitchFamily="34" charset="0"/>
                          <a:cs typeface="Times New Roman"/>
                        </a:rPr>
                        <a:t>Required Practical 1: </a:t>
                      </a:r>
                      <a:r>
                        <a:rPr lang="en-US" altLang="en-US" b="1" dirty="0">
                          <a:latin typeface="+mn-lt"/>
                          <a:ea typeface="Calibri" panose="020F0502020204030204" pitchFamily="34" charset="0"/>
                          <a:cs typeface="Times New Roman"/>
                        </a:rPr>
                        <a:t>Microscopes</a:t>
                      </a:r>
                      <a:endParaRPr lang="en-US" altLang="en-US" b="1" dirty="0">
                        <a:latin typeface="+mn-lt"/>
                        <a:cs typeface="Times New Roman"/>
                      </a:endParaRPr>
                    </a:p>
                  </a:txBody>
                  <a:tcPr anchor="ctr"/>
                </a:tc>
                <a:tc hMerge="1">
                  <a:txBody>
                    <a:bodyPr/>
                    <a:lstStyle/>
                    <a:p>
                      <a:endParaRPr lang="en-US"/>
                    </a:p>
                  </a:txBody>
                  <a:tcPr/>
                </a:tc>
                <a:extLst>
                  <a:ext uri="{0D108BD9-81ED-4DB2-BD59-A6C34878D82A}">
                    <a16:rowId xmlns:a16="http://schemas.microsoft.com/office/drawing/2014/main" val="1109385184"/>
                  </a:ext>
                </a:extLst>
              </a:tr>
              <a:tr h="711524">
                <a:tc>
                  <a:txBody>
                    <a:bodyPr/>
                    <a:lstStyle/>
                    <a:p>
                      <a:pPr algn="ctr"/>
                      <a:r>
                        <a:rPr lang="en-US" sz="1350" b="1" dirty="0"/>
                        <a:t>Qu</a:t>
                      </a:r>
                    </a:p>
                  </a:txBody>
                  <a:tcPr anchor="ctr">
                    <a:solidFill>
                      <a:schemeClr val="bg1">
                        <a:lumMod val="85000"/>
                      </a:schemeClr>
                    </a:solidFill>
                  </a:tcPr>
                </a:tc>
                <a:tc gridSpan="2">
                  <a:txBody>
                    <a:bodyPr/>
                    <a:lstStyle/>
                    <a:p>
                      <a:pPr lvl="0" algn="just" fontAlgn="base"/>
                      <a:r>
                        <a:rPr lang="en-US" sz="1350" kern="1200" dirty="0">
                          <a:solidFill>
                            <a:schemeClr val="tx1"/>
                          </a:solidFill>
                          <a:effectLst/>
                          <a:latin typeface="+mn-lt"/>
                          <a:ea typeface="+mn-ea"/>
                          <a:cs typeface="+mn-cs"/>
                        </a:rPr>
                        <a:t>Calculate the real length of the cell.</a:t>
                      </a:r>
                      <a:endParaRPr lang="en-GB" sz="1350" kern="1200" dirty="0">
                        <a:solidFill>
                          <a:schemeClr val="tx1"/>
                        </a:solidFill>
                        <a:effectLst/>
                        <a:latin typeface="+mn-lt"/>
                        <a:ea typeface="+mn-ea"/>
                        <a:cs typeface="+mn-cs"/>
                      </a:endParaRPr>
                    </a:p>
                  </a:txBody>
                  <a:tcPr anchor="ctr"/>
                </a:tc>
                <a:tc hMerge="1">
                  <a:txBody>
                    <a:bodyPr/>
                    <a:lstStyle/>
                    <a:p>
                      <a:endParaRPr lang="en-US"/>
                    </a:p>
                  </a:txBody>
                  <a:tcPr/>
                </a:tc>
                <a:extLst>
                  <a:ext uri="{0D108BD9-81ED-4DB2-BD59-A6C34878D82A}">
                    <a16:rowId xmlns:a16="http://schemas.microsoft.com/office/drawing/2014/main" val="319181968"/>
                  </a:ext>
                </a:extLst>
              </a:tr>
              <a:tr h="585431">
                <a:tc>
                  <a:txBody>
                    <a:bodyPr/>
                    <a:lstStyle/>
                    <a:p>
                      <a:pPr algn="ctr"/>
                      <a:r>
                        <a:rPr lang="en-US" sz="1350" b="1" dirty="0"/>
                        <a:t>Info</a:t>
                      </a:r>
                    </a:p>
                  </a:txBody>
                  <a:tcPr anchor="ctr">
                    <a:solidFill>
                      <a:schemeClr val="bg1">
                        <a:lumMod val="85000"/>
                      </a:schemeClr>
                    </a:solidFill>
                  </a:tcPr>
                </a:tc>
                <a:tc gridSpan="2">
                  <a:txBody>
                    <a:bodyPr/>
                    <a:lstStyle/>
                    <a:p>
                      <a:pPr algn="just"/>
                      <a:r>
                        <a:rPr lang="en-US" dirty="0"/>
                        <a:t>This is a common calculation question on a Biology exam paper and is often worth 3 marks. It may require you to use a ruler and measure the size of the image. Be careful with this and measure as accurately as you can in mm.</a:t>
                      </a:r>
                    </a:p>
                  </a:txBody>
                  <a:tcPr anchor="ctr"/>
                </a:tc>
                <a:tc hMerge="1">
                  <a:txBody>
                    <a:bodyPr/>
                    <a:lstStyle/>
                    <a:p>
                      <a:endParaRPr lang="en-US"/>
                    </a:p>
                  </a:txBody>
                  <a:tcPr/>
                </a:tc>
                <a:extLst>
                  <a:ext uri="{0D108BD9-81ED-4DB2-BD59-A6C34878D82A}">
                    <a16:rowId xmlns:a16="http://schemas.microsoft.com/office/drawing/2014/main" val="337813050"/>
                  </a:ext>
                </a:extLst>
              </a:tr>
              <a:tr h="504371">
                <a:tc>
                  <a:txBody>
                    <a:bodyPr/>
                    <a:lstStyle/>
                    <a:p>
                      <a:pPr algn="ctr"/>
                      <a:r>
                        <a:rPr lang="en-US" sz="1350" b="1" dirty="0"/>
                        <a:t>Top Tip</a:t>
                      </a:r>
                    </a:p>
                  </a:txBody>
                  <a:tcPr anchor="ctr">
                    <a:solidFill>
                      <a:schemeClr val="bg1">
                        <a:lumMod val="85000"/>
                      </a:schemeClr>
                    </a:solidFill>
                  </a:tcPr>
                </a:tc>
                <a:tc gridSpan="2">
                  <a:txBody>
                    <a:bodyPr/>
                    <a:lstStyle/>
                    <a:p>
                      <a:pPr marL="0" indent="0" algn="just">
                        <a:buFont typeface="+mj-lt"/>
                        <a:buNone/>
                      </a:pPr>
                      <a:r>
                        <a:rPr lang="en-US" dirty="0"/>
                        <a:t>Watch out for units. You may be working in mm and be asked to convert into µm. There are 1000µm in a mm.</a:t>
                      </a:r>
                    </a:p>
                  </a:txBody>
                  <a:tcPr anchor="ctr"/>
                </a:tc>
                <a:tc hMerge="1">
                  <a:txBody>
                    <a:bodyPr/>
                    <a:lstStyle/>
                    <a:p>
                      <a:endParaRPr lang="en-US"/>
                    </a:p>
                  </a:txBody>
                  <a:tcPr/>
                </a:tc>
                <a:extLst>
                  <a:ext uri="{0D108BD9-81ED-4DB2-BD59-A6C34878D82A}">
                    <a16:rowId xmlns:a16="http://schemas.microsoft.com/office/drawing/2014/main" val="2427651414"/>
                  </a:ext>
                </a:extLst>
              </a:tr>
              <a:tr h="452345">
                <a:tc rowSpan="2">
                  <a:txBody>
                    <a:bodyPr/>
                    <a:lstStyle/>
                    <a:p>
                      <a:pPr algn="ctr"/>
                      <a:r>
                        <a:rPr lang="en-US" sz="1350" b="1" dirty="0"/>
                        <a:t>Model Answer</a:t>
                      </a:r>
                    </a:p>
                  </a:txBody>
                  <a:tcPr anchor="ctr">
                    <a:solidFill>
                      <a:schemeClr val="bg1">
                        <a:lumMod val="85000"/>
                      </a:schemeClr>
                    </a:solidFill>
                  </a:tcPr>
                </a:tc>
                <a:tc gridSpan="2">
                  <a:txBody>
                    <a:bodyPr/>
                    <a:lstStyle/>
                    <a:p>
                      <a:pPr lvl="0" algn="just" fontAlgn="base"/>
                      <a:r>
                        <a:rPr lang="en-US" sz="1350" b="1" kern="1200" dirty="0">
                          <a:solidFill>
                            <a:schemeClr val="tx1"/>
                          </a:solidFill>
                          <a:effectLst/>
                          <a:latin typeface="+mn-lt"/>
                          <a:ea typeface="+mn-ea"/>
                          <a:cs typeface="+mn-cs"/>
                        </a:rPr>
                        <a:t>The image of a cell is 30mm in length and the magnification is x200. Calculate the actual size of the cell in </a:t>
                      </a:r>
                      <a:r>
                        <a:rPr lang="en-US" b="1" dirty="0"/>
                        <a:t>µm</a:t>
                      </a:r>
                      <a:r>
                        <a:rPr lang="en-US" sz="1350" b="1" kern="1200" dirty="0">
                          <a:solidFill>
                            <a:schemeClr val="tx1"/>
                          </a:solidFill>
                          <a:effectLst/>
                          <a:latin typeface="+mn-lt"/>
                          <a:ea typeface="+mn-ea"/>
                          <a:cs typeface="+mn-cs"/>
                        </a:rPr>
                        <a:t>.</a:t>
                      </a:r>
                    </a:p>
                  </a:txBody>
                  <a:tcPr anchor="ctr"/>
                </a:tc>
                <a:tc hMerge="1">
                  <a:txBody>
                    <a:bodyPr/>
                    <a:lstStyle/>
                    <a:p>
                      <a:endParaRPr lang="en-US"/>
                    </a:p>
                  </a:txBody>
                  <a:tcPr/>
                </a:tc>
                <a:extLst>
                  <a:ext uri="{0D108BD9-81ED-4DB2-BD59-A6C34878D82A}">
                    <a16:rowId xmlns:a16="http://schemas.microsoft.com/office/drawing/2014/main" val="971397409"/>
                  </a:ext>
                </a:extLst>
              </a:tr>
              <a:tr h="864637">
                <a:tc vMerge="1">
                  <a:txBody>
                    <a:bodyPr/>
                    <a:lstStyle/>
                    <a:p>
                      <a:endParaRPr lang="en-US"/>
                    </a:p>
                  </a:txBody>
                  <a:tcPr/>
                </a:tc>
                <a:tc>
                  <a:txBody>
                    <a:bodyPr/>
                    <a:lstStyle/>
                    <a:p>
                      <a:pPr algn="just" fontAlgn="base"/>
                      <a:r>
                        <a:rPr lang="en-GB" sz="1350" i="1" kern="1200" dirty="0">
                          <a:solidFill>
                            <a:schemeClr val="tx1"/>
                          </a:solidFill>
                          <a:effectLst/>
                          <a:latin typeface="+mn-lt"/>
                          <a:ea typeface="+mn-ea"/>
                          <a:cs typeface="+mn-cs"/>
                        </a:rPr>
                        <a:t>30 x 1000 = 30,000</a:t>
                      </a:r>
                      <a:r>
                        <a:rPr lang="en-US" dirty="0"/>
                        <a:t>µm</a:t>
                      </a:r>
                    </a:p>
                    <a:p>
                      <a:pPr algn="just" fontAlgn="base"/>
                      <a:endParaRPr lang="en-US" sz="1350" i="1" kern="1200" dirty="0">
                        <a:solidFill>
                          <a:schemeClr val="tx1"/>
                        </a:solidFill>
                        <a:effectLst/>
                        <a:latin typeface="+mn-lt"/>
                        <a:ea typeface="+mn-ea"/>
                        <a:cs typeface="+mn-cs"/>
                      </a:endParaRPr>
                    </a:p>
                    <a:p>
                      <a:pPr algn="just" fontAlgn="base"/>
                      <a:r>
                        <a:rPr lang="en-US" sz="1350" i="1" kern="1200" dirty="0">
                          <a:solidFill>
                            <a:schemeClr val="tx1"/>
                          </a:solidFill>
                          <a:effectLst/>
                          <a:latin typeface="+mn-lt"/>
                          <a:ea typeface="+mn-ea"/>
                          <a:cs typeface="+mn-cs"/>
                        </a:rPr>
                        <a:t>Magnification = Image length/actual length</a:t>
                      </a:r>
                    </a:p>
                    <a:p>
                      <a:pPr algn="just" fontAlgn="base"/>
                      <a:endParaRPr lang="en-US" sz="1350" i="1" kern="1200" dirty="0">
                        <a:solidFill>
                          <a:schemeClr val="tx1"/>
                        </a:solidFill>
                        <a:effectLst/>
                        <a:latin typeface="+mn-lt"/>
                        <a:ea typeface="+mn-ea"/>
                        <a:cs typeface="+mn-cs"/>
                      </a:endParaRPr>
                    </a:p>
                    <a:p>
                      <a:pPr algn="just" fontAlgn="base"/>
                      <a:r>
                        <a:rPr lang="en-US" sz="1350" i="1" kern="1200" dirty="0">
                          <a:solidFill>
                            <a:schemeClr val="tx1"/>
                          </a:solidFill>
                          <a:effectLst/>
                          <a:latin typeface="+mn-lt"/>
                          <a:ea typeface="+mn-ea"/>
                          <a:cs typeface="+mn-cs"/>
                        </a:rPr>
                        <a:t>Actual Length = Image Length/Magnification</a:t>
                      </a:r>
                    </a:p>
                    <a:p>
                      <a:pPr algn="just" fontAlgn="base"/>
                      <a:endParaRPr lang="en-US" sz="1350" i="1" kern="1200" dirty="0">
                        <a:solidFill>
                          <a:schemeClr val="tx1"/>
                        </a:solidFill>
                        <a:effectLst/>
                        <a:latin typeface="+mn-lt"/>
                        <a:ea typeface="+mn-ea"/>
                        <a:cs typeface="+mn-cs"/>
                      </a:endParaRPr>
                    </a:p>
                    <a:p>
                      <a:pPr algn="just" fontAlgn="base"/>
                      <a:r>
                        <a:rPr lang="en-US" sz="1350" i="1" kern="1200" dirty="0">
                          <a:solidFill>
                            <a:schemeClr val="tx1"/>
                          </a:solidFill>
                          <a:effectLst/>
                          <a:latin typeface="+mn-lt"/>
                          <a:ea typeface="+mn-ea"/>
                          <a:cs typeface="+mn-cs"/>
                        </a:rPr>
                        <a:t>Actual Length = 30,000 / 200</a:t>
                      </a:r>
                    </a:p>
                    <a:p>
                      <a:pPr algn="just" fontAlgn="base"/>
                      <a:endParaRPr lang="en-US" sz="1350" i="1" kern="1200" dirty="0">
                        <a:solidFill>
                          <a:schemeClr val="tx1"/>
                        </a:solidFill>
                        <a:effectLst/>
                        <a:latin typeface="+mn-lt"/>
                        <a:ea typeface="+mn-ea"/>
                        <a:cs typeface="+mn-cs"/>
                      </a:endParaRPr>
                    </a:p>
                    <a:p>
                      <a:pPr algn="just" fontAlgn="base"/>
                      <a:r>
                        <a:rPr lang="en-US" sz="1350" i="1" kern="1200" dirty="0">
                          <a:solidFill>
                            <a:schemeClr val="tx1"/>
                          </a:solidFill>
                          <a:effectLst/>
                          <a:latin typeface="+mn-lt"/>
                          <a:ea typeface="+mn-ea"/>
                          <a:cs typeface="+mn-cs"/>
                        </a:rPr>
                        <a:t>Actual Length = 150</a:t>
                      </a:r>
                      <a:r>
                        <a:rPr lang="en-US" dirty="0"/>
                        <a:t>µm</a:t>
                      </a:r>
                      <a:endParaRPr lang="en-US" sz="1350" i="1" kern="1200" dirty="0">
                        <a:solidFill>
                          <a:schemeClr val="tx1"/>
                        </a:solidFill>
                        <a:effectLst/>
                        <a:latin typeface="+mn-lt"/>
                        <a:ea typeface="+mn-ea"/>
                        <a:cs typeface="+mn-cs"/>
                      </a:endParaRPr>
                    </a:p>
                    <a:p>
                      <a:pPr algn="just" fontAlgn="base"/>
                      <a:endParaRPr lang="en-GB" sz="1350" i="1" kern="1200" dirty="0">
                        <a:solidFill>
                          <a:schemeClr val="tx1"/>
                        </a:solidFill>
                        <a:effectLst/>
                        <a:latin typeface="+mn-lt"/>
                        <a:ea typeface="+mn-ea"/>
                        <a:cs typeface="+mn-cs"/>
                      </a:endParaRPr>
                    </a:p>
                  </a:txBody>
                  <a:tcPr/>
                </a:tc>
                <a:tc>
                  <a:txBody>
                    <a:bodyPr/>
                    <a:lstStyle/>
                    <a:p>
                      <a:pPr algn="just" fontAlgn="base"/>
                      <a:r>
                        <a:rPr lang="en-GB" sz="1350" i="1" kern="1200" dirty="0">
                          <a:solidFill>
                            <a:schemeClr val="tx1"/>
                          </a:solidFill>
                          <a:effectLst/>
                          <a:latin typeface="+mn-lt"/>
                          <a:ea typeface="+mn-ea"/>
                          <a:cs typeface="+mn-cs"/>
                        </a:rPr>
                        <a:t>Convert mm into </a:t>
                      </a:r>
                      <a:r>
                        <a:rPr lang="en-US" dirty="0"/>
                        <a:t>µm</a:t>
                      </a:r>
                    </a:p>
                    <a:p>
                      <a:pPr algn="just" fontAlgn="base"/>
                      <a:endParaRPr lang="en-US" sz="1350" i="1" kern="1200" dirty="0">
                        <a:solidFill>
                          <a:schemeClr val="tx1"/>
                        </a:solidFill>
                        <a:effectLst/>
                        <a:latin typeface="+mn-lt"/>
                        <a:ea typeface="+mn-ea"/>
                        <a:cs typeface="+mn-cs"/>
                      </a:endParaRPr>
                    </a:p>
                    <a:p>
                      <a:pPr algn="just" fontAlgn="base"/>
                      <a:r>
                        <a:rPr lang="en-US" sz="1350" i="1" kern="1200" dirty="0">
                          <a:solidFill>
                            <a:schemeClr val="tx1"/>
                          </a:solidFill>
                          <a:effectLst/>
                          <a:latin typeface="+mn-lt"/>
                          <a:ea typeface="+mn-ea"/>
                          <a:cs typeface="+mn-cs"/>
                        </a:rPr>
                        <a:t>Write in the formula</a:t>
                      </a:r>
                    </a:p>
                    <a:p>
                      <a:pPr algn="just" fontAlgn="base"/>
                      <a:endParaRPr lang="en-US" sz="1350" i="1" kern="1200" dirty="0">
                        <a:solidFill>
                          <a:schemeClr val="tx1"/>
                        </a:solidFill>
                        <a:effectLst/>
                        <a:latin typeface="+mn-lt"/>
                        <a:ea typeface="+mn-ea"/>
                        <a:cs typeface="+mn-cs"/>
                      </a:endParaRPr>
                    </a:p>
                    <a:p>
                      <a:pPr algn="just" fontAlgn="base"/>
                      <a:r>
                        <a:rPr lang="en-US" sz="1350" i="1" kern="1200" dirty="0">
                          <a:solidFill>
                            <a:schemeClr val="tx1"/>
                          </a:solidFill>
                          <a:effectLst/>
                          <a:latin typeface="+mn-lt"/>
                          <a:ea typeface="+mn-ea"/>
                          <a:cs typeface="+mn-cs"/>
                        </a:rPr>
                        <a:t>Rearrange the formula</a:t>
                      </a:r>
                    </a:p>
                    <a:p>
                      <a:pPr algn="just" fontAlgn="base"/>
                      <a:endParaRPr lang="en-US" sz="1350" i="1" kern="1200" dirty="0">
                        <a:solidFill>
                          <a:schemeClr val="tx1"/>
                        </a:solidFill>
                        <a:effectLst/>
                        <a:latin typeface="+mn-lt"/>
                        <a:ea typeface="+mn-ea"/>
                        <a:cs typeface="+mn-cs"/>
                      </a:endParaRPr>
                    </a:p>
                    <a:p>
                      <a:pPr algn="just" fontAlgn="base"/>
                      <a:r>
                        <a:rPr lang="en-US" sz="1350" i="1" kern="1200" dirty="0">
                          <a:solidFill>
                            <a:schemeClr val="tx1"/>
                          </a:solidFill>
                          <a:effectLst/>
                          <a:latin typeface="+mn-lt"/>
                          <a:ea typeface="+mn-ea"/>
                          <a:cs typeface="+mn-cs"/>
                        </a:rPr>
                        <a:t>Substitute numbers</a:t>
                      </a:r>
                    </a:p>
                    <a:p>
                      <a:pPr algn="just" fontAlgn="base"/>
                      <a:endParaRPr lang="en-US" sz="1350" i="1" kern="1200" dirty="0">
                        <a:solidFill>
                          <a:schemeClr val="tx1"/>
                        </a:solidFill>
                        <a:effectLst/>
                        <a:latin typeface="+mn-lt"/>
                        <a:ea typeface="+mn-ea"/>
                        <a:cs typeface="+mn-cs"/>
                      </a:endParaRPr>
                    </a:p>
                    <a:p>
                      <a:pPr algn="just" fontAlgn="base"/>
                      <a:r>
                        <a:rPr lang="en-US" sz="1350" i="1" kern="1200" dirty="0">
                          <a:solidFill>
                            <a:schemeClr val="tx1"/>
                          </a:solidFill>
                          <a:effectLst/>
                          <a:latin typeface="+mn-lt"/>
                          <a:ea typeface="+mn-ea"/>
                          <a:cs typeface="+mn-cs"/>
                        </a:rPr>
                        <a:t>Show answer, round if required, then add units</a:t>
                      </a:r>
                      <a:endParaRPr lang="en-GB" sz="1350" i="1" kern="1200" dirty="0">
                        <a:solidFill>
                          <a:schemeClr val="tx1"/>
                        </a:solidFill>
                        <a:effectLst/>
                        <a:latin typeface="+mn-lt"/>
                        <a:ea typeface="+mn-ea"/>
                        <a:cs typeface="+mn-cs"/>
                      </a:endParaRPr>
                    </a:p>
                  </a:txBody>
                  <a:tcPr/>
                </a:tc>
                <a:extLst>
                  <a:ext uri="{0D108BD9-81ED-4DB2-BD59-A6C34878D82A}">
                    <a16:rowId xmlns:a16="http://schemas.microsoft.com/office/drawing/2014/main" val="3339133970"/>
                  </a:ext>
                </a:extLst>
              </a:tr>
              <a:tr h="1050585">
                <a:tc>
                  <a:txBody>
                    <a:bodyPr/>
                    <a:lstStyle/>
                    <a:p>
                      <a:pPr algn="ctr"/>
                      <a:r>
                        <a:rPr lang="en-US" sz="1350" b="1" dirty="0"/>
                        <a:t>Practice </a:t>
                      </a:r>
                    </a:p>
                  </a:txBody>
                  <a:tcPr anchor="ctr">
                    <a:solidFill>
                      <a:schemeClr val="bg1">
                        <a:lumMod val="85000"/>
                      </a:schemeClr>
                    </a:solidFill>
                  </a:tcPr>
                </a:tc>
                <a:tc gridSpan="2">
                  <a:txBody>
                    <a:bodyPr/>
                    <a:lstStyle/>
                    <a:p>
                      <a:pPr marL="0" marR="0" lvl="0" indent="0" algn="just" defTabSz="685800" rtl="0" eaLnBrk="1" fontAlgn="auto" latinLnBrk="0" hangingPunct="1">
                        <a:lnSpc>
                          <a:spcPct val="100000"/>
                        </a:lnSpc>
                        <a:spcBef>
                          <a:spcPts val="0"/>
                        </a:spcBef>
                        <a:spcAft>
                          <a:spcPts val="0"/>
                        </a:spcAft>
                        <a:buClrTx/>
                        <a:buSzTx/>
                        <a:buFont typeface="+mj-lt"/>
                        <a:buNone/>
                        <a:tabLst/>
                        <a:defRPr/>
                      </a:pPr>
                      <a:r>
                        <a:rPr lang="en-GB" sz="1350" i="0" dirty="0"/>
                        <a:t>Complete the following calculations. Remember to show full working.</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US" sz="1350" b="0" kern="1200" dirty="0">
                          <a:solidFill>
                            <a:schemeClr val="tx1"/>
                          </a:solidFill>
                          <a:effectLst/>
                          <a:latin typeface="+mn-lt"/>
                          <a:ea typeface="+mn-ea"/>
                          <a:cs typeface="+mn-cs"/>
                        </a:rPr>
                        <a:t>The image of a cell is 32mm in length and the magnification is x400. Calculate the actual size of the cell in </a:t>
                      </a:r>
                      <a:r>
                        <a:rPr lang="en-US" sz="1350" b="0" dirty="0"/>
                        <a:t>µm</a:t>
                      </a:r>
                      <a:r>
                        <a:rPr lang="en-US" sz="1350" b="0" kern="1200" dirty="0">
                          <a:solidFill>
                            <a:schemeClr val="tx1"/>
                          </a:solidFill>
                          <a:effectLst/>
                          <a:latin typeface="+mn-lt"/>
                          <a:ea typeface="+mn-ea"/>
                          <a:cs typeface="+mn-cs"/>
                        </a:rPr>
                        <a:t>.</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US" sz="1350" b="0" kern="1200" dirty="0">
                          <a:solidFill>
                            <a:schemeClr val="tx1"/>
                          </a:solidFill>
                          <a:effectLst/>
                          <a:latin typeface="+mn-lt"/>
                          <a:ea typeface="+mn-ea"/>
                          <a:cs typeface="+mn-cs"/>
                        </a:rPr>
                        <a:t>The image of a cell is 12mm in length and the magnification is x1000. Calculate the actual size of the cell in </a:t>
                      </a:r>
                      <a:r>
                        <a:rPr lang="en-US" sz="1350" b="0" dirty="0"/>
                        <a:t>µm</a:t>
                      </a:r>
                      <a:r>
                        <a:rPr lang="en-US" sz="1350" b="0" kern="1200" dirty="0">
                          <a:solidFill>
                            <a:schemeClr val="tx1"/>
                          </a:solidFill>
                          <a:effectLst/>
                          <a:latin typeface="+mn-lt"/>
                          <a:ea typeface="+mn-ea"/>
                          <a:cs typeface="+mn-cs"/>
                        </a:rPr>
                        <a:t>.</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US" sz="1350" b="0" kern="1200" dirty="0">
                          <a:solidFill>
                            <a:schemeClr val="tx1"/>
                          </a:solidFill>
                          <a:effectLst/>
                          <a:latin typeface="+mn-lt"/>
                          <a:ea typeface="+mn-ea"/>
                          <a:cs typeface="+mn-cs"/>
                        </a:rPr>
                        <a:t>The real length of a cell is 0.06mm while the image length is 24mm. Calculate the magnification.</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US" sz="1350" b="0" kern="1200" dirty="0">
                          <a:solidFill>
                            <a:schemeClr val="tx1"/>
                          </a:solidFill>
                          <a:effectLst/>
                          <a:latin typeface="+mn-lt"/>
                          <a:ea typeface="+mn-ea"/>
                          <a:cs typeface="+mn-cs"/>
                        </a:rPr>
                        <a:t>An image has a length of 40mm and has been magnified x500. Calculate the actual size of the image.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350" b="0" i="0" u="none" strike="noStrike" kern="1200" dirty="0">
                          <a:solidFill>
                            <a:schemeClr val="tx1"/>
                          </a:solidFill>
                          <a:effectLst/>
                          <a:latin typeface="+mn-lt"/>
                          <a:ea typeface="+mn-ea"/>
                          <a:cs typeface="+mn-cs"/>
                        </a:rPr>
                        <a:t>The average diameter of a real red blood cell is 0.008 millimetres.</a:t>
                      </a:r>
                      <a:br>
                        <a:rPr lang="en-GB" sz="1350" dirty="0"/>
                      </a:br>
                      <a:r>
                        <a:rPr lang="en-GB" sz="1350" b="0" i="0" u="none" strike="noStrike" kern="1200" dirty="0">
                          <a:solidFill>
                            <a:schemeClr val="tx1"/>
                          </a:solidFill>
                          <a:effectLst/>
                          <a:latin typeface="+mn-lt"/>
                          <a:ea typeface="+mn-ea"/>
                          <a:cs typeface="+mn-cs"/>
                        </a:rPr>
                        <a:t>On the photograph, the diameter of the red blood cell is 100 millimetres. Calculate the magnification of the photograph.</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350" b="0" i="0" u="none" strike="noStrike" kern="1200" dirty="0">
                          <a:solidFill>
                            <a:schemeClr val="tx1"/>
                          </a:solidFill>
                          <a:effectLst/>
                          <a:latin typeface="+mn-lt"/>
                          <a:ea typeface="+mn-ea"/>
                          <a:cs typeface="+mn-cs"/>
                        </a:rPr>
                        <a:t>The image width of the cell was 40 mm. The real width of the cell was 0.1 mm. Calculate the magnification of the cell.</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US" sz="1350" b="0" kern="1200" dirty="0">
                          <a:solidFill>
                            <a:schemeClr val="tx1"/>
                          </a:solidFill>
                          <a:effectLst/>
                          <a:latin typeface="+mn-lt"/>
                          <a:ea typeface="+mn-ea"/>
                          <a:cs typeface="+mn-cs"/>
                        </a:rPr>
                        <a:t>An image has a length of 45mm and has been magnified x400. Calculate the actual size of the image.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US" sz="1350" b="0" kern="1200" dirty="0">
                          <a:solidFill>
                            <a:schemeClr val="tx1"/>
                          </a:solidFill>
                          <a:effectLst/>
                          <a:latin typeface="+mn-lt"/>
                          <a:ea typeface="+mn-ea"/>
                          <a:cs typeface="+mn-cs"/>
                        </a:rPr>
                        <a:t>An image has a length of 12mm and has been magnified x150. Calculate the actual size of the image.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US" sz="1350" b="0" kern="1200" dirty="0">
                          <a:solidFill>
                            <a:schemeClr val="tx1"/>
                          </a:solidFill>
                          <a:effectLst/>
                          <a:latin typeface="+mn-lt"/>
                          <a:ea typeface="+mn-ea"/>
                          <a:cs typeface="+mn-cs"/>
                        </a:rPr>
                        <a:t>An image has a length of 22mm and has been magnified x1000. Calculate the actual size of the image.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US" sz="1350" b="0" kern="1200" dirty="0">
                          <a:solidFill>
                            <a:schemeClr val="tx1"/>
                          </a:solidFill>
                          <a:effectLst/>
                          <a:latin typeface="+mn-lt"/>
                          <a:ea typeface="+mn-ea"/>
                          <a:cs typeface="+mn-cs"/>
                        </a:rPr>
                        <a:t>The image of a cell is 52mm in length and the magnification is x400. Calculate the actual size of the cell in </a:t>
                      </a:r>
                      <a:r>
                        <a:rPr lang="en-US" sz="1350" b="0" dirty="0"/>
                        <a:t>µm</a:t>
                      </a:r>
                      <a:r>
                        <a:rPr lang="en-US" sz="1350" b="0" kern="1200" dirty="0">
                          <a:solidFill>
                            <a:schemeClr val="tx1"/>
                          </a:solidFill>
                          <a:effectLst/>
                          <a:latin typeface="+mn-lt"/>
                          <a:ea typeface="+mn-ea"/>
                          <a:cs typeface="+mn-cs"/>
                        </a:rPr>
                        <a:t>.</a:t>
                      </a:r>
                    </a:p>
                  </a:txBody>
                  <a:tcPr anchor="ctr"/>
                </a:tc>
                <a:tc hMerge="1">
                  <a:txBody>
                    <a:bodyPr/>
                    <a:lstStyle/>
                    <a:p>
                      <a:endParaRPr lang="en-US"/>
                    </a:p>
                  </a:txBody>
                  <a:tcP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29612408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40" name="Google Shape;108;p18">
            <a:extLst>
              <a:ext uri="{FF2B5EF4-FFF2-40B4-BE49-F238E27FC236}">
                <a16:creationId xmlns:a16="http://schemas.microsoft.com/office/drawing/2014/main" id="{391E1248-FEF1-4740-9C12-3E8F76BCB514}"/>
              </a:ext>
            </a:extLst>
          </p:cNvPr>
          <p:cNvSpPr txBox="1"/>
          <p:nvPr/>
        </p:nvSpPr>
        <p:spPr>
          <a:xfrm>
            <a:off x="85842" y="628502"/>
            <a:ext cx="4868919" cy="3382437"/>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endParaRPr lang="en-GB" sz="1633" dirty="0">
              <a:latin typeface="Cabin"/>
              <a:ea typeface="Cabin"/>
              <a:cs typeface="Cabin"/>
              <a:sym typeface="Cabin"/>
            </a:endParaRPr>
          </a:p>
          <a:p>
            <a:pPr algn="just"/>
            <a:r>
              <a:rPr lang="en-GB" sz="2800" b="1" dirty="0">
                <a:latin typeface="Calibri" panose="020F0502020204030204" pitchFamily="34" charset="0"/>
                <a:ea typeface="Cabin"/>
                <a:cs typeface="Calibri" panose="020F0502020204030204" pitchFamily="34" charset="0"/>
                <a:sym typeface="Cabin"/>
              </a:rPr>
              <a:t>Testing for Proteins</a:t>
            </a:r>
          </a:p>
        </p:txBody>
      </p:sp>
      <p:sp>
        <p:nvSpPr>
          <p:cNvPr id="3" name="Rectangle 2">
            <a:extLst>
              <a:ext uri="{FF2B5EF4-FFF2-40B4-BE49-F238E27FC236}">
                <a16:creationId xmlns:a16="http://schemas.microsoft.com/office/drawing/2014/main" id="{1176517C-3222-4440-8129-1D0558C3B707}"/>
              </a:ext>
            </a:extLst>
          </p:cNvPr>
          <p:cNvSpPr/>
          <p:nvPr/>
        </p:nvSpPr>
        <p:spPr>
          <a:xfrm>
            <a:off x="292930" y="7459280"/>
            <a:ext cx="1717305" cy="646331"/>
          </a:xfrm>
          <a:prstGeom prst="rect">
            <a:avLst/>
          </a:prstGeom>
        </p:spPr>
        <p:txBody>
          <a:bodyPr wrap="square">
            <a:spAutoFit/>
          </a:bodyPr>
          <a:lstStyle/>
          <a:p>
            <a:pPr lvl="0" algn="ctr"/>
            <a:r>
              <a:rPr lang="en-US" dirty="0">
                <a:latin typeface="Cabin"/>
                <a:ea typeface="Cabin"/>
                <a:cs typeface="Cabin"/>
                <a:sym typeface="Cabin"/>
              </a:rPr>
              <a:t>Biuret </a:t>
            </a:r>
          </a:p>
          <a:p>
            <a:pPr lvl="0" algn="ctr"/>
            <a:r>
              <a:rPr lang="en-US" dirty="0">
                <a:latin typeface="Cabin"/>
                <a:ea typeface="Cabin"/>
                <a:cs typeface="Cabin"/>
                <a:sym typeface="Cabin"/>
              </a:rPr>
              <a:t>Reagent</a:t>
            </a:r>
          </a:p>
        </p:txBody>
      </p:sp>
      <p:pic>
        <p:nvPicPr>
          <p:cNvPr id="6" name="Picture 5" descr="A picture containing light, clock&#10;&#10;Description automatically generated">
            <a:extLst>
              <a:ext uri="{FF2B5EF4-FFF2-40B4-BE49-F238E27FC236}">
                <a16:creationId xmlns:a16="http://schemas.microsoft.com/office/drawing/2014/main" id="{1E9A9474-6530-474C-BB4F-E60D8E6757C4}"/>
              </a:ext>
            </a:extLst>
          </p:cNvPr>
          <p:cNvPicPr>
            <a:picLocks noChangeAspect="1"/>
          </p:cNvPicPr>
          <p:nvPr/>
        </p:nvPicPr>
        <p:blipFill rotWithShape="1">
          <a:blip r:embed="rId3"/>
          <a:srcRect t="31820" r="72927"/>
          <a:stretch/>
        </p:blipFill>
        <p:spPr>
          <a:xfrm>
            <a:off x="617759" y="4564472"/>
            <a:ext cx="1392476" cy="2632302"/>
          </a:xfrm>
          <a:prstGeom prst="rect">
            <a:avLst/>
          </a:prstGeom>
        </p:spPr>
      </p:pic>
      <p:pic>
        <p:nvPicPr>
          <p:cNvPr id="26" name="Picture 25" descr="A picture containing light, clock&#10;&#10;Description automatically generated">
            <a:extLst>
              <a:ext uri="{FF2B5EF4-FFF2-40B4-BE49-F238E27FC236}">
                <a16:creationId xmlns:a16="http://schemas.microsoft.com/office/drawing/2014/main" id="{DD780E51-6879-CE47-8C93-BE6CECE025DB}"/>
              </a:ext>
            </a:extLst>
          </p:cNvPr>
          <p:cNvPicPr>
            <a:picLocks noChangeAspect="1"/>
          </p:cNvPicPr>
          <p:nvPr/>
        </p:nvPicPr>
        <p:blipFill rotWithShape="1">
          <a:blip r:embed="rId3"/>
          <a:srcRect l="27464" r="40475"/>
          <a:stretch/>
        </p:blipFill>
        <p:spPr>
          <a:xfrm>
            <a:off x="2030362" y="3496503"/>
            <a:ext cx="1649083" cy="3860800"/>
          </a:xfrm>
          <a:prstGeom prst="rect">
            <a:avLst/>
          </a:prstGeom>
        </p:spPr>
      </p:pic>
      <p:cxnSp>
        <p:nvCxnSpPr>
          <p:cNvPr id="27" name="Straight Arrow Connector 26">
            <a:extLst>
              <a:ext uri="{FF2B5EF4-FFF2-40B4-BE49-F238E27FC236}">
                <a16:creationId xmlns:a16="http://schemas.microsoft.com/office/drawing/2014/main" id="{DA1F56A8-AFE3-4F44-8868-E6D3F26C9F2E}"/>
              </a:ext>
            </a:extLst>
          </p:cNvPr>
          <p:cNvCxnSpPr>
            <a:cxnSpLocks/>
          </p:cNvCxnSpPr>
          <p:nvPr/>
        </p:nvCxnSpPr>
        <p:spPr>
          <a:xfrm flipV="1">
            <a:off x="1026331" y="6654309"/>
            <a:ext cx="125251" cy="778198"/>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29" name="Rectangle 28">
            <a:extLst>
              <a:ext uri="{FF2B5EF4-FFF2-40B4-BE49-F238E27FC236}">
                <a16:creationId xmlns:a16="http://schemas.microsoft.com/office/drawing/2014/main" id="{F6F9F273-109B-8143-A804-CF91D2844F99}"/>
              </a:ext>
            </a:extLst>
          </p:cNvPr>
          <p:cNvSpPr/>
          <p:nvPr/>
        </p:nvSpPr>
        <p:spPr>
          <a:xfrm>
            <a:off x="1697968" y="7436008"/>
            <a:ext cx="1717305" cy="646331"/>
          </a:xfrm>
          <a:prstGeom prst="rect">
            <a:avLst/>
          </a:prstGeom>
        </p:spPr>
        <p:txBody>
          <a:bodyPr wrap="square">
            <a:spAutoFit/>
          </a:bodyPr>
          <a:lstStyle/>
          <a:p>
            <a:pPr lvl="0" algn="ctr"/>
            <a:r>
              <a:rPr lang="en-US" dirty="0">
                <a:latin typeface="Cabin"/>
                <a:ea typeface="Cabin"/>
                <a:cs typeface="Cabin"/>
                <a:sym typeface="Cabin"/>
              </a:rPr>
              <a:t>Food </a:t>
            </a:r>
          </a:p>
          <a:p>
            <a:pPr lvl="0" algn="ctr"/>
            <a:r>
              <a:rPr lang="en-US" dirty="0">
                <a:latin typeface="Cabin"/>
                <a:ea typeface="Cabin"/>
                <a:cs typeface="Cabin"/>
                <a:sym typeface="Cabin"/>
              </a:rPr>
              <a:t>Sample</a:t>
            </a:r>
          </a:p>
        </p:txBody>
      </p:sp>
      <p:cxnSp>
        <p:nvCxnSpPr>
          <p:cNvPr id="31" name="Straight Arrow Connector 30">
            <a:extLst>
              <a:ext uri="{FF2B5EF4-FFF2-40B4-BE49-F238E27FC236}">
                <a16:creationId xmlns:a16="http://schemas.microsoft.com/office/drawing/2014/main" id="{D29DDB2D-7935-EC4B-B38F-FB74D9E75666}"/>
              </a:ext>
            </a:extLst>
          </p:cNvPr>
          <p:cNvCxnSpPr>
            <a:cxnSpLocks/>
          </p:cNvCxnSpPr>
          <p:nvPr/>
        </p:nvCxnSpPr>
        <p:spPr>
          <a:xfrm flipV="1">
            <a:off x="2543584" y="6856898"/>
            <a:ext cx="13036" cy="575609"/>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69" name="Google Shape;69;p15"/>
          <p:cNvSpPr txBox="1"/>
          <p:nvPr/>
        </p:nvSpPr>
        <p:spPr>
          <a:xfrm>
            <a:off x="85843" y="8130218"/>
            <a:ext cx="2446397" cy="1587205"/>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r>
              <a:rPr lang="en-US" sz="1633" b="1" dirty="0">
                <a:latin typeface="Cabin"/>
                <a:ea typeface="Cabin"/>
                <a:cs typeface="Cabin"/>
                <a:sym typeface="Cabin"/>
              </a:rPr>
              <a:t>Practical Video</a:t>
            </a:r>
            <a:endParaRPr sz="1633" b="1" dirty="0">
              <a:latin typeface="Cabin"/>
              <a:ea typeface="Cabin"/>
              <a:cs typeface="Cabin"/>
              <a:sym typeface="Cabin"/>
            </a:endParaRPr>
          </a:p>
          <a:p>
            <a:endParaRPr sz="1089" dirty="0">
              <a:latin typeface="Cabin"/>
              <a:ea typeface="Cabin"/>
              <a:cs typeface="Cabin"/>
              <a:sym typeface="Cabin"/>
            </a:endParaRPr>
          </a:p>
          <a:p>
            <a:endParaRPr sz="1089" dirty="0">
              <a:latin typeface="Cabin"/>
              <a:ea typeface="Cabin"/>
              <a:cs typeface="Cabin"/>
              <a:sym typeface="Cabin"/>
            </a:endParaRPr>
          </a:p>
        </p:txBody>
      </p:sp>
      <p:sp>
        <p:nvSpPr>
          <p:cNvPr id="70" name="Google Shape;70;p15"/>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22" name="Rectangle 21">
            <a:extLst>
              <a:ext uri="{FF2B5EF4-FFF2-40B4-BE49-F238E27FC236}">
                <a16:creationId xmlns:a16="http://schemas.microsoft.com/office/drawing/2014/main" id="{1948862A-7F7F-754E-AAAB-BA57D0912D8D}"/>
              </a:ext>
            </a:extLst>
          </p:cNvPr>
          <p:cNvSpPr/>
          <p:nvPr/>
        </p:nvSpPr>
        <p:spPr>
          <a:xfrm>
            <a:off x="475693" y="3068990"/>
            <a:ext cx="2027571" cy="1200329"/>
          </a:xfrm>
          <a:prstGeom prst="rect">
            <a:avLst/>
          </a:prstGeom>
        </p:spPr>
        <p:txBody>
          <a:bodyPr wrap="square">
            <a:spAutoFit/>
          </a:bodyPr>
          <a:lstStyle/>
          <a:p>
            <a:pPr lvl="0" algn="ctr"/>
            <a:r>
              <a:rPr lang="en-US" sz="2400" dirty="0">
                <a:latin typeface="Cabin"/>
                <a:ea typeface="Cabin"/>
                <a:cs typeface="Cabin"/>
                <a:sym typeface="Cabin"/>
              </a:rPr>
              <a:t>Add Biuret Reagent to the food sample.</a:t>
            </a:r>
          </a:p>
        </p:txBody>
      </p:sp>
      <p:sp>
        <p:nvSpPr>
          <p:cNvPr id="2" name="TextBox 1">
            <a:extLst>
              <a:ext uri="{FF2B5EF4-FFF2-40B4-BE49-F238E27FC236}">
                <a16:creationId xmlns:a16="http://schemas.microsoft.com/office/drawing/2014/main" id="{55474647-BFBB-994D-AAE6-198D61FDD7E4}"/>
              </a:ext>
            </a:extLst>
          </p:cNvPr>
          <p:cNvSpPr txBox="1"/>
          <p:nvPr/>
        </p:nvSpPr>
        <p:spPr>
          <a:xfrm>
            <a:off x="116367" y="1574138"/>
            <a:ext cx="6600453" cy="1200329"/>
          </a:xfrm>
          <a:prstGeom prst="rect">
            <a:avLst/>
          </a:prstGeom>
          <a:noFill/>
          <a:ln w="28575">
            <a:solidFill>
              <a:schemeClr val="tx1"/>
            </a:solidFill>
          </a:ln>
        </p:spPr>
        <p:txBody>
          <a:bodyPr wrap="square" rtlCol="0">
            <a:spAutoFit/>
          </a:bodyPr>
          <a:lstStyle/>
          <a:p>
            <a:r>
              <a:rPr lang="en-US" b="1" dirty="0"/>
              <a:t>Preparation</a:t>
            </a:r>
          </a:p>
          <a:p>
            <a:pPr algn="just"/>
            <a:r>
              <a:rPr lang="en-US" dirty="0"/>
              <a:t>If the food is already in solution (such as milk) no further preparation is needed.  If the food is solid it needs to be ground up using a pestle and mortar and added to water to make a solution.</a:t>
            </a:r>
          </a:p>
        </p:txBody>
      </p:sp>
      <p:pic>
        <p:nvPicPr>
          <p:cNvPr id="25" name="Picture 24" descr="A picture containing light, clock&#10;&#10;Description automatically generated">
            <a:extLst>
              <a:ext uri="{FF2B5EF4-FFF2-40B4-BE49-F238E27FC236}">
                <a16:creationId xmlns:a16="http://schemas.microsoft.com/office/drawing/2014/main" id="{225A7826-83BC-0C4C-8E2E-5FBD79A6D3FF}"/>
              </a:ext>
            </a:extLst>
          </p:cNvPr>
          <p:cNvPicPr>
            <a:picLocks noChangeAspect="1"/>
          </p:cNvPicPr>
          <p:nvPr/>
        </p:nvPicPr>
        <p:blipFill rotWithShape="1">
          <a:blip r:embed="rId3"/>
          <a:srcRect l="87468" t="35702"/>
          <a:stretch/>
        </p:blipFill>
        <p:spPr>
          <a:xfrm>
            <a:off x="4152206" y="7321536"/>
            <a:ext cx="644578" cy="2482420"/>
          </a:xfrm>
          <a:prstGeom prst="rect">
            <a:avLst/>
          </a:prstGeom>
        </p:spPr>
      </p:pic>
      <p:pic>
        <p:nvPicPr>
          <p:cNvPr id="32" name="Picture 31" descr="A picture containing light, clock&#10;&#10;Description automatically generated">
            <a:extLst>
              <a:ext uri="{FF2B5EF4-FFF2-40B4-BE49-F238E27FC236}">
                <a16:creationId xmlns:a16="http://schemas.microsoft.com/office/drawing/2014/main" id="{8D3448F1-C7C8-F44E-9FA5-D97DD7101F72}"/>
              </a:ext>
            </a:extLst>
          </p:cNvPr>
          <p:cNvPicPr>
            <a:picLocks noChangeAspect="1"/>
          </p:cNvPicPr>
          <p:nvPr/>
        </p:nvPicPr>
        <p:blipFill rotWithShape="1">
          <a:blip r:embed="rId3"/>
          <a:srcRect l="63002" t="35702" r="18138"/>
          <a:stretch/>
        </p:blipFill>
        <p:spPr>
          <a:xfrm>
            <a:off x="4047363" y="2871086"/>
            <a:ext cx="970081" cy="2482420"/>
          </a:xfrm>
          <a:prstGeom prst="rect">
            <a:avLst/>
          </a:prstGeom>
        </p:spPr>
      </p:pic>
      <p:cxnSp>
        <p:nvCxnSpPr>
          <p:cNvPr id="34" name="Straight Arrow Connector 33">
            <a:extLst>
              <a:ext uri="{FF2B5EF4-FFF2-40B4-BE49-F238E27FC236}">
                <a16:creationId xmlns:a16="http://schemas.microsoft.com/office/drawing/2014/main" id="{F9E6A306-27A3-5A47-958C-C092CC921A82}"/>
              </a:ext>
            </a:extLst>
          </p:cNvPr>
          <p:cNvCxnSpPr>
            <a:cxnSpLocks/>
          </p:cNvCxnSpPr>
          <p:nvPr/>
        </p:nvCxnSpPr>
        <p:spPr>
          <a:xfrm flipV="1">
            <a:off x="3089322" y="5112114"/>
            <a:ext cx="958041" cy="1367709"/>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36" name="Straight Arrow Connector 35">
            <a:extLst>
              <a:ext uri="{FF2B5EF4-FFF2-40B4-BE49-F238E27FC236}">
                <a16:creationId xmlns:a16="http://schemas.microsoft.com/office/drawing/2014/main" id="{C0C3CFEF-A53B-EB47-994D-C6448A306F03}"/>
              </a:ext>
            </a:extLst>
          </p:cNvPr>
          <p:cNvCxnSpPr>
            <a:cxnSpLocks/>
          </p:cNvCxnSpPr>
          <p:nvPr/>
        </p:nvCxnSpPr>
        <p:spPr>
          <a:xfrm rot="16200000" flipH="1">
            <a:off x="3293958" y="6245525"/>
            <a:ext cx="958041" cy="1367709"/>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37" name="Rectangle 36">
            <a:extLst>
              <a:ext uri="{FF2B5EF4-FFF2-40B4-BE49-F238E27FC236}">
                <a16:creationId xmlns:a16="http://schemas.microsoft.com/office/drawing/2014/main" id="{61A78526-4C20-DA49-9094-CA49C57DFC26}"/>
              </a:ext>
            </a:extLst>
          </p:cNvPr>
          <p:cNvSpPr/>
          <p:nvPr/>
        </p:nvSpPr>
        <p:spPr>
          <a:xfrm>
            <a:off x="4796784" y="3293029"/>
            <a:ext cx="1920036" cy="1569660"/>
          </a:xfrm>
          <a:prstGeom prst="rect">
            <a:avLst/>
          </a:prstGeom>
        </p:spPr>
        <p:txBody>
          <a:bodyPr wrap="square">
            <a:spAutoFit/>
          </a:bodyPr>
          <a:lstStyle/>
          <a:p>
            <a:pPr lvl="0" algn="ctr"/>
            <a:r>
              <a:rPr lang="en-US" sz="2400" dirty="0">
                <a:latin typeface="Cabin"/>
                <a:ea typeface="Cabin"/>
                <a:cs typeface="Cabin"/>
                <a:sym typeface="Cabin"/>
              </a:rPr>
              <a:t>If there is no protein the</a:t>
            </a:r>
          </a:p>
          <a:p>
            <a:pPr lvl="0" algn="ctr"/>
            <a:r>
              <a:rPr lang="en-US" sz="2400" dirty="0">
                <a:latin typeface="Cabin"/>
                <a:ea typeface="Cabin"/>
                <a:cs typeface="Cabin"/>
                <a:sym typeface="Cabin"/>
              </a:rPr>
              <a:t>sample remains blue.</a:t>
            </a:r>
          </a:p>
        </p:txBody>
      </p:sp>
      <p:sp>
        <p:nvSpPr>
          <p:cNvPr id="38" name="Rectangle 37">
            <a:extLst>
              <a:ext uri="{FF2B5EF4-FFF2-40B4-BE49-F238E27FC236}">
                <a16:creationId xmlns:a16="http://schemas.microsoft.com/office/drawing/2014/main" id="{063F4A2F-9CFE-234E-AB88-9825BB11369C}"/>
              </a:ext>
            </a:extLst>
          </p:cNvPr>
          <p:cNvSpPr/>
          <p:nvPr/>
        </p:nvSpPr>
        <p:spPr>
          <a:xfrm>
            <a:off x="4852121" y="7749902"/>
            <a:ext cx="1920036" cy="1569660"/>
          </a:xfrm>
          <a:prstGeom prst="rect">
            <a:avLst/>
          </a:prstGeom>
        </p:spPr>
        <p:txBody>
          <a:bodyPr wrap="square">
            <a:spAutoFit/>
          </a:bodyPr>
          <a:lstStyle/>
          <a:p>
            <a:pPr lvl="0" algn="ctr"/>
            <a:r>
              <a:rPr lang="en-US" sz="2400" dirty="0">
                <a:latin typeface="Cabin"/>
                <a:ea typeface="Cabin"/>
                <a:cs typeface="Cabin"/>
                <a:sym typeface="Cabin"/>
              </a:rPr>
              <a:t>If there is protein the</a:t>
            </a:r>
          </a:p>
          <a:p>
            <a:pPr lvl="0" algn="ctr"/>
            <a:r>
              <a:rPr lang="en-US" sz="2400" dirty="0">
                <a:latin typeface="Cabin"/>
                <a:ea typeface="Cabin"/>
                <a:cs typeface="Cabin"/>
                <a:sym typeface="Cabin"/>
              </a:rPr>
              <a:t>sample turns purple.</a:t>
            </a:r>
          </a:p>
        </p:txBody>
      </p:sp>
      <p:pic>
        <p:nvPicPr>
          <p:cNvPr id="39" name="Google Shape;133;p19">
            <a:extLst>
              <a:ext uri="{FF2B5EF4-FFF2-40B4-BE49-F238E27FC236}">
                <a16:creationId xmlns:a16="http://schemas.microsoft.com/office/drawing/2014/main" id="{3A2D4A66-0616-F94F-90EF-D883B2E52A8C}"/>
              </a:ext>
            </a:extLst>
          </p:cNvPr>
          <p:cNvPicPr preferRelativeResize="0"/>
          <p:nvPr/>
        </p:nvPicPr>
        <p:blipFill>
          <a:blip r:embed="rId4">
            <a:alphaModFix/>
          </a:blip>
          <a:stretch>
            <a:fillRect/>
          </a:stretch>
        </p:blipFill>
        <p:spPr>
          <a:xfrm>
            <a:off x="158062" y="8509212"/>
            <a:ext cx="1312775" cy="1312775"/>
          </a:xfrm>
          <a:prstGeom prst="rect">
            <a:avLst/>
          </a:prstGeom>
          <a:noFill/>
          <a:ln>
            <a:noFill/>
          </a:ln>
        </p:spPr>
      </p:pic>
      <p:sp>
        <p:nvSpPr>
          <p:cNvPr id="20" name="Oval 19">
            <a:extLst>
              <a:ext uri="{FF2B5EF4-FFF2-40B4-BE49-F238E27FC236}">
                <a16:creationId xmlns:a16="http://schemas.microsoft.com/office/drawing/2014/main" id="{91B6491E-66FD-224A-84BB-0BE1E0310FF6}"/>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B79B10FF-5666-3F4F-8ED9-343C4F900876}"/>
              </a:ext>
            </a:extLst>
          </p:cNvPr>
          <p:cNvSpPr txBox="1"/>
          <p:nvPr/>
        </p:nvSpPr>
        <p:spPr>
          <a:xfrm>
            <a:off x="330412" y="288783"/>
            <a:ext cx="786213" cy="483209"/>
          </a:xfrm>
          <a:prstGeom prst="rect">
            <a:avLst/>
          </a:prstGeom>
          <a:noFill/>
        </p:spPr>
        <p:txBody>
          <a:bodyPr wrap="square" rtlCol="0">
            <a:spAutoFit/>
          </a:bodyPr>
          <a:lstStyle/>
          <a:p>
            <a:pPr algn="ctr"/>
            <a:r>
              <a:rPr lang="en-US" sz="2540" b="1" dirty="0">
                <a:solidFill>
                  <a:schemeClr val="bg1"/>
                </a:solidFill>
              </a:rPr>
              <a:t>RP3</a:t>
            </a:r>
          </a:p>
        </p:txBody>
      </p:sp>
      <p:sp>
        <p:nvSpPr>
          <p:cNvPr id="23" name="TextBox 22">
            <a:extLst>
              <a:ext uri="{FF2B5EF4-FFF2-40B4-BE49-F238E27FC236}">
                <a16:creationId xmlns:a16="http://schemas.microsoft.com/office/drawing/2014/main" id="{2E5205A4-53F9-C045-932E-5A8688903E8E}"/>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Food Tests Required Practical</a:t>
            </a:r>
          </a:p>
        </p:txBody>
      </p:sp>
    </p:spTree>
    <p:extLst>
      <p:ext uri="{BB962C8B-B14F-4D97-AF65-F5344CB8AC3E}">
        <p14:creationId xmlns:p14="http://schemas.microsoft.com/office/powerpoint/2010/main" val="34743779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pic>
        <p:nvPicPr>
          <p:cNvPr id="28" name="Picture 27" descr="A picture containing light&#10;&#10;Description automatically generated">
            <a:extLst>
              <a:ext uri="{FF2B5EF4-FFF2-40B4-BE49-F238E27FC236}">
                <a16:creationId xmlns:a16="http://schemas.microsoft.com/office/drawing/2014/main" id="{B66C3906-0904-CB4A-A6E9-7F27E194BAFC}"/>
              </a:ext>
            </a:extLst>
          </p:cNvPr>
          <p:cNvPicPr>
            <a:picLocks noChangeAspect="1"/>
          </p:cNvPicPr>
          <p:nvPr/>
        </p:nvPicPr>
        <p:blipFill rotWithShape="1">
          <a:blip r:embed="rId3"/>
          <a:srcRect l="87621" t="38796"/>
          <a:stretch/>
        </p:blipFill>
        <p:spPr>
          <a:xfrm>
            <a:off x="4162697" y="7396809"/>
            <a:ext cx="644578" cy="2331873"/>
          </a:xfrm>
          <a:prstGeom prst="rect">
            <a:avLst/>
          </a:prstGeom>
        </p:spPr>
      </p:pic>
      <p:pic>
        <p:nvPicPr>
          <p:cNvPr id="23" name="Picture 22" descr="A picture containing light&#10;&#10;Description automatically generated">
            <a:extLst>
              <a:ext uri="{FF2B5EF4-FFF2-40B4-BE49-F238E27FC236}">
                <a16:creationId xmlns:a16="http://schemas.microsoft.com/office/drawing/2014/main" id="{72C3A8CF-A3A8-6843-A984-F3B798412DD5}"/>
              </a:ext>
            </a:extLst>
          </p:cNvPr>
          <p:cNvPicPr>
            <a:picLocks noChangeAspect="1"/>
          </p:cNvPicPr>
          <p:nvPr/>
        </p:nvPicPr>
        <p:blipFill rotWithShape="1">
          <a:blip r:embed="rId3"/>
          <a:srcRect l="63126" t="34845" r="18244"/>
          <a:stretch/>
        </p:blipFill>
        <p:spPr>
          <a:xfrm>
            <a:off x="4047362" y="2779763"/>
            <a:ext cx="970081" cy="2482421"/>
          </a:xfrm>
          <a:prstGeom prst="rect">
            <a:avLst/>
          </a:prstGeom>
        </p:spPr>
      </p:pic>
      <p:pic>
        <p:nvPicPr>
          <p:cNvPr id="24" name="Picture 23" descr="A picture containing light&#10;&#10;Description automatically generated">
            <a:extLst>
              <a:ext uri="{FF2B5EF4-FFF2-40B4-BE49-F238E27FC236}">
                <a16:creationId xmlns:a16="http://schemas.microsoft.com/office/drawing/2014/main" id="{7B81658A-BCD5-DD44-9528-177EAF659276}"/>
              </a:ext>
            </a:extLst>
          </p:cNvPr>
          <p:cNvPicPr>
            <a:picLocks noChangeAspect="1"/>
          </p:cNvPicPr>
          <p:nvPr/>
        </p:nvPicPr>
        <p:blipFill rotWithShape="1">
          <a:blip r:embed="rId3"/>
          <a:srcRect l="27848" r="41603"/>
          <a:stretch/>
        </p:blipFill>
        <p:spPr>
          <a:xfrm>
            <a:off x="2030362" y="3468896"/>
            <a:ext cx="1590693" cy="3810000"/>
          </a:xfrm>
          <a:prstGeom prst="rect">
            <a:avLst/>
          </a:prstGeom>
        </p:spPr>
      </p:pic>
      <p:pic>
        <p:nvPicPr>
          <p:cNvPr id="5" name="Picture 4" descr="A picture containing light&#10;&#10;Description automatically generated">
            <a:extLst>
              <a:ext uri="{FF2B5EF4-FFF2-40B4-BE49-F238E27FC236}">
                <a16:creationId xmlns:a16="http://schemas.microsoft.com/office/drawing/2014/main" id="{A604896E-F992-7F44-B04D-03FFF46F63DA}"/>
              </a:ext>
            </a:extLst>
          </p:cNvPr>
          <p:cNvPicPr>
            <a:picLocks noChangeAspect="1"/>
          </p:cNvPicPr>
          <p:nvPr/>
        </p:nvPicPr>
        <p:blipFill rotWithShape="1">
          <a:blip r:embed="rId3"/>
          <a:srcRect t="29861" r="71786"/>
          <a:stretch/>
        </p:blipFill>
        <p:spPr>
          <a:xfrm>
            <a:off x="635662" y="4593701"/>
            <a:ext cx="1468532" cy="2671200"/>
          </a:xfrm>
          <a:prstGeom prst="rect">
            <a:avLst/>
          </a:prstGeom>
        </p:spPr>
      </p:pic>
      <p:sp>
        <p:nvSpPr>
          <p:cNvPr id="40" name="Google Shape;108;p18">
            <a:extLst>
              <a:ext uri="{FF2B5EF4-FFF2-40B4-BE49-F238E27FC236}">
                <a16:creationId xmlns:a16="http://schemas.microsoft.com/office/drawing/2014/main" id="{391E1248-FEF1-4740-9C12-3E8F76BCB514}"/>
              </a:ext>
            </a:extLst>
          </p:cNvPr>
          <p:cNvSpPr txBox="1"/>
          <p:nvPr/>
        </p:nvSpPr>
        <p:spPr>
          <a:xfrm>
            <a:off x="85842" y="628502"/>
            <a:ext cx="4868919" cy="3382437"/>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endParaRPr lang="en-GB" sz="1633" dirty="0">
              <a:latin typeface="Cabin"/>
              <a:ea typeface="Cabin"/>
              <a:cs typeface="Cabin"/>
              <a:sym typeface="Cabin"/>
            </a:endParaRPr>
          </a:p>
          <a:p>
            <a:pPr algn="just"/>
            <a:r>
              <a:rPr lang="en-GB" sz="2800" b="1" dirty="0">
                <a:latin typeface="Calibri" panose="020F0502020204030204" pitchFamily="34" charset="0"/>
                <a:ea typeface="Cabin"/>
                <a:cs typeface="Calibri" panose="020F0502020204030204" pitchFamily="34" charset="0"/>
                <a:sym typeface="Cabin"/>
              </a:rPr>
              <a:t>Testing for Starch</a:t>
            </a:r>
          </a:p>
        </p:txBody>
      </p:sp>
      <p:sp>
        <p:nvSpPr>
          <p:cNvPr id="3" name="Rectangle 2">
            <a:extLst>
              <a:ext uri="{FF2B5EF4-FFF2-40B4-BE49-F238E27FC236}">
                <a16:creationId xmlns:a16="http://schemas.microsoft.com/office/drawing/2014/main" id="{1176517C-3222-4440-8129-1D0558C3B707}"/>
              </a:ext>
            </a:extLst>
          </p:cNvPr>
          <p:cNvSpPr/>
          <p:nvPr/>
        </p:nvSpPr>
        <p:spPr>
          <a:xfrm>
            <a:off x="292930" y="7459280"/>
            <a:ext cx="1717305" cy="646331"/>
          </a:xfrm>
          <a:prstGeom prst="rect">
            <a:avLst/>
          </a:prstGeom>
        </p:spPr>
        <p:txBody>
          <a:bodyPr wrap="square">
            <a:spAutoFit/>
          </a:bodyPr>
          <a:lstStyle/>
          <a:p>
            <a:pPr lvl="0" algn="ctr"/>
            <a:r>
              <a:rPr lang="en-US" dirty="0">
                <a:latin typeface="Cabin"/>
                <a:ea typeface="Cabin"/>
                <a:cs typeface="Cabin"/>
                <a:sym typeface="Cabin"/>
              </a:rPr>
              <a:t>Iodine </a:t>
            </a:r>
          </a:p>
          <a:p>
            <a:pPr lvl="0" algn="ctr"/>
            <a:r>
              <a:rPr lang="en-US" dirty="0">
                <a:latin typeface="Cabin"/>
                <a:ea typeface="Cabin"/>
                <a:cs typeface="Cabin"/>
                <a:sym typeface="Cabin"/>
              </a:rPr>
              <a:t>Solution</a:t>
            </a:r>
          </a:p>
        </p:txBody>
      </p:sp>
      <p:cxnSp>
        <p:nvCxnSpPr>
          <p:cNvPr id="27" name="Straight Arrow Connector 26">
            <a:extLst>
              <a:ext uri="{FF2B5EF4-FFF2-40B4-BE49-F238E27FC236}">
                <a16:creationId xmlns:a16="http://schemas.microsoft.com/office/drawing/2014/main" id="{DA1F56A8-AFE3-4F44-8868-E6D3F26C9F2E}"/>
              </a:ext>
            </a:extLst>
          </p:cNvPr>
          <p:cNvCxnSpPr>
            <a:cxnSpLocks/>
          </p:cNvCxnSpPr>
          <p:nvPr/>
        </p:nvCxnSpPr>
        <p:spPr>
          <a:xfrm flipV="1">
            <a:off x="1026331" y="6654309"/>
            <a:ext cx="125251" cy="778198"/>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29" name="Rectangle 28">
            <a:extLst>
              <a:ext uri="{FF2B5EF4-FFF2-40B4-BE49-F238E27FC236}">
                <a16:creationId xmlns:a16="http://schemas.microsoft.com/office/drawing/2014/main" id="{F6F9F273-109B-8143-A804-CF91D2844F99}"/>
              </a:ext>
            </a:extLst>
          </p:cNvPr>
          <p:cNvSpPr/>
          <p:nvPr/>
        </p:nvSpPr>
        <p:spPr>
          <a:xfrm>
            <a:off x="1697968" y="7436008"/>
            <a:ext cx="1717305" cy="646331"/>
          </a:xfrm>
          <a:prstGeom prst="rect">
            <a:avLst/>
          </a:prstGeom>
        </p:spPr>
        <p:txBody>
          <a:bodyPr wrap="square">
            <a:spAutoFit/>
          </a:bodyPr>
          <a:lstStyle/>
          <a:p>
            <a:pPr lvl="0" algn="ctr"/>
            <a:r>
              <a:rPr lang="en-US" dirty="0">
                <a:latin typeface="Cabin"/>
                <a:ea typeface="Cabin"/>
                <a:cs typeface="Cabin"/>
                <a:sym typeface="Cabin"/>
              </a:rPr>
              <a:t>Food </a:t>
            </a:r>
          </a:p>
          <a:p>
            <a:pPr lvl="0" algn="ctr"/>
            <a:r>
              <a:rPr lang="en-US" dirty="0">
                <a:latin typeface="Cabin"/>
                <a:ea typeface="Cabin"/>
                <a:cs typeface="Cabin"/>
                <a:sym typeface="Cabin"/>
              </a:rPr>
              <a:t>Sample</a:t>
            </a:r>
          </a:p>
        </p:txBody>
      </p:sp>
      <p:cxnSp>
        <p:nvCxnSpPr>
          <p:cNvPr id="31" name="Straight Arrow Connector 30">
            <a:extLst>
              <a:ext uri="{FF2B5EF4-FFF2-40B4-BE49-F238E27FC236}">
                <a16:creationId xmlns:a16="http://schemas.microsoft.com/office/drawing/2014/main" id="{D29DDB2D-7935-EC4B-B38F-FB74D9E75666}"/>
              </a:ext>
            </a:extLst>
          </p:cNvPr>
          <p:cNvCxnSpPr>
            <a:cxnSpLocks/>
          </p:cNvCxnSpPr>
          <p:nvPr/>
        </p:nvCxnSpPr>
        <p:spPr>
          <a:xfrm flipV="1">
            <a:off x="2543584" y="6856898"/>
            <a:ext cx="13036" cy="575609"/>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69" name="Google Shape;69;p15"/>
          <p:cNvSpPr txBox="1"/>
          <p:nvPr/>
        </p:nvSpPr>
        <p:spPr>
          <a:xfrm>
            <a:off x="85843" y="8130218"/>
            <a:ext cx="2446397" cy="1587205"/>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r>
              <a:rPr lang="en-US" sz="1633" b="1" dirty="0">
                <a:latin typeface="Cabin"/>
                <a:ea typeface="Cabin"/>
                <a:cs typeface="Cabin"/>
                <a:sym typeface="Cabin"/>
              </a:rPr>
              <a:t>Practical Video</a:t>
            </a:r>
            <a:endParaRPr sz="1633" b="1" dirty="0">
              <a:latin typeface="Cabin"/>
              <a:ea typeface="Cabin"/>
              <a:cs typeface="Cabin"/>
              <a:sym typeface="Cabin"/>
            </a:endParaRPr>
          </a:p>
          <a:p>
            <a:endParaRPr sz="1089" dirty="0">
              <a:latin typeface="Cabin"/>
              <a:ea typeface="Cabin"/>
              <a:cs typeface="Cabin"/>
              <a:sym typeface="Cabin"/>
            </a:endParaRPr>
          </a:p>
          <a:p>
            <a:endParaRPr sz="1089" dirty="0">
              <a:latin typeface="Cabin"/>
              <a:ea typeface="Cabin"/>
              <a:cs typeface="Cabin"/>
              <a:sym typeface="Cabin"/>
            </a:endParaRPr>
          </a:p>
        </p:txBody>
      </p:sp>
      <p:sp>
        <p:nvSpPr>
          <p:cNvPr id="70" name="Google Shape;70;p15"/>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22" name="Rectangle 21">
            <a:extLst>
              <a:ext uri="{FF2B5EF4-FFF2-40B4-BE49-F238E27FC236}">
                <a16:creationId xmlns:a16="http://schemas.microsoft.com/office/drawing/2014/main" id="{1948862A-7F7F-754E-AAAB-BA57D0912D8D}"/>
              </a:ext>
            </a:extLst>
          </p:cNvPr>
          <p:cNvSpPr/>
          <p:nvPr/>
        </p:nvSpPr>
        <p:spPr>
          <a:xfrm>
            <a:off x="475693" y="3068990"/>
            <a:ext cx="2027571" cy="1200329"/>
          </a:xfrm>
          <a:prstGeom prst="rect">
            <a:avLst/>
          </a:prstGeom>
        </p:spPr>
        <p:txBody>
          <a:bodyPr wrap="square">
            <a:spAutoFit/>
          </a:bodyPr>
          <a:lstStyle/>
          <a:p>
            <a:pPr lvl="0" algn="ctr"/>
            <a:r>
              <a:rPr lang="en-US" sz="2400" dirty="0">
                <a:latin typeface="Cabin"/>
                <a:ea typeface="Cabin"/>
                <a:cs typeface="Cabin"/>
                <a:sym typeface="Cabin"/>
              </a:rPr>
              <a:t>Add iodine to the food sample.</a:t>
            </a:r>
          </a:p>
        </p:txBody>
      </p:sp>
      <p:sp>
        <p:nvSpPr>
          <p:cNvPr id="2" name="TextBox 1">
            <a:extLst>
              <a:ext uri="{FF2B5EF4-FFF2-40B4-BE49-F238E27FC236}">
                <a16:creationId xmlns:a16="http://schemas.microsoft.com/office/drawing/2014/main" id="{55474647-BFBB-994D-AAE6-198D61FDD7E4}"/>
              </a:ext>
            </a:extLst>
          </p:cNvPr>
          <p:cNvSpPr txBox="1"/>
          <p:nvPr/>
        </p:nvSpPr>
        <p:spPr>
          <a:xfrm>
            <a:off x="116367" y="1574138"/>
            <a:ext cx="6600453" cy="1200329"/>
          </a:xfrm>
          <a:prstGeom prst="rect">
            <a:avLst/>
          </a:prstGeom>
          <a:noFill/>
          <a:ln w="28575">
            <a:solidFill>
              <a:schemeClr val="tx1"/>
            </a:solidFill>
          </a:ln>
        </p:spPr>
        <p:txBody>
          <a:bodyPr wrap="square" rtlCol="0">
            <a:spAutoFit/>
          </a:bodyPr>
          <a:lstStyle/>
          <a:p>
            <a:r>
              <a:rPr lang="en-US" b="1" dirty="0"/>
              <a:t>Preparation</a:t>
            </a:r>
          </a:p>
          <a:p>
            <a:pPr algn="just"/>
            <a:r>
              <a:rPr lang="en-US" dirty="0"/>
              <a:t>If the food is already in solution (such as milk) no further preparation is needed.  If the food is solid it needs to be ground up using a pestle and mortar and added to water to make a solution.</a:t>
            </a:r>
          </a:p>
        </p:txBody>
      </p:sp>
      <p:cxnSp>
        <p:nvCxnSpPr>
          <p:cNvPr id="34" name="Straight Arrow Connector 33">
            <a:extLst>
              <a:ext uri="{FF2B5EF4-FFF2-40B4-BE49-F238E27FC236}">
                <a16:creationId xmlns:a16="http://schemas.microsoft.com/office/drawing/2014/main" id="{F9E6A306-27A3-5A47-958C-C092CC921A82}"/>
              </a:ext>
            </a:extLst>
          </p:cNvPr>
          <p:cNvCxnSpPr>
            <a:cxnSpLocks/>
          </p:cNvCxnSpPr>
          <p:nvPr/>
        </p:nvCxnSpPr>
        <p:spPr>
          <a:xfrm flipV="1">
            <a:off x="3089322" y="5112114"/>
            <a:ext cx="958041" cy="1367709"/>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36" name="Straight Arrow Connector 35">
            <a:extLst>
              <a:ext uri="{FF2B5EF4-FFF2-40B4-BE49-F238E27FC236}">
                <a16:creationId xmlns:a16="http://schemas.microsoft.com/office/drawing/2014/main" id="{C0C3CFEF-A53B-EB47-994D-C6448A306F03}"/>
              </a:ext>
            </a:extLst>
          </p:cNvPr>
          <p:cNvCxnSpPr>
            <a:cxnSpLocks/>
          </p:cNvCxnSpPr>
          <p:nvPr/>
        </p:nvCxnSpPr>
        <p:spPr>
          <a:xfrm rot="16200000" flipH="1">
            <a:off x="3293958" y="6245525"/>
            <a:ext cx="958041" cy="1367709"/>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37" name="Rectangle 36">
            <a:extLst>
              <a:ext uri="{FF2B5EF4-FFF2-40B4-BE49-F238E27FC236}">
                <a16:creationId xmlns:a16="http://schemas.microsoft.com/office/drawing/2014/main" id="{61A78526-4C20-DA49-9094-CA49C57DFC26}"/>
              </a:ext>
            </a:extLst>
          </p:cNvPr>
          <p:cNvSpPr/>
          <p:nvPr/>
        </p:nvSpPr>
        <p:spPr>
          <a:xfrm>
            <a:off x="4796784" y="3293029"/>
            <a:ext cx="1920036" cy="1938992"/>
          </a:xfrm>
          <a:prstGeom prst="rect">
            <a:avLst/>
          </a:prstGeom>
        </p:spPr>
        <p:txBody>
          <a:bodyPr wrap="square">
            <a:spAutoFit/>
          </a:bodyPr>
          <a:lstStyle/>
          <a:p>
            <a:pPr lvl="0" algn="ctr"/>
            <a:r>
              <a:rPr lang="en-US" sz="2400" dirty="0">
                <a:latin typeface="Cabin"/>
                <a:ea typeface="Cabin"/>
                <a:cs typeface="Cabin"/>
                <a:sym typeface="Cabin"/>
              </a:rPr>
              <a:t>If there is no starch the</a:t>
            </a:r>
          </a:p>
          <a:p>
            <a:pPr lvl="0" algn="ctr"/>
            <a:r>
              <a:rPr lang="en-US" sz="2400" dirty="0">
                <a:latin typeface="Cabin"/>
                <a:ea typeface="Cabin"/>
                <a:cs typeface="Cabin"/>
                <a:sym typeface="Cabin"/>
              </a:rPr>
              <a:t>sample remains yellow.</a:t>
            </a:r>
          </a:p>
        </p:txBody>
      </p:sp>
      <p:sp>
        <p:nvSpPr>
          <p:cNvPr id="38" name="Rectangle 37">
            <a:extLst>
              <a:ext uri="{FF2B5EF4-FFF2-40B4-BE49-F238E27FC236}">
                <a16:creationId xmlns:a16="http://schemas.microsoft.com/office/drawing/2014/main" id="{063F4A2F-9CFE-234E-AB88-9825BB11369C}"/>
              </a:ext>
            </a:extLst>
          </p:cNvPr>
          <p:cNvSpPr/>
          <p:nvPr/>
        </p:nvSpPr>
        <p:spPr>
          <a:xfrm>
            <a:off x="4852121" y="7749902"/>
            <a:ext cx="1920036" cy="1569660"/>
          </a:xfrm>
          <a:prstGeom prst="rect">
            <a:avLst/>
          </a:prstGeom>
        </p:spPr>
        <p:txBody>
          <a:bodyPr wrap="square">
            <a:spAutoFit/>
          </a:bodyPr>
          <a:lstStyle/>
          <a:p>
            <a:pPr lvl="0" algn="ctr"/>
            <a:r>
              <a:rPr lang="en-US" sz="2400" dirty="0">
                <a:latin typeface="Cabin"/>
                <a:ea typeface="Cabin"/>
                <a:cs typeface="Cabin"/>
                <a:sym typeface="Cabin"/>
              </a:rPr>
              <a:t>If there is starch the</a:t>
            </a:r>
          </a:p>
          <a:p>
            <a:pPr lvl="0" algn="ctr"/>
            <a:r>
              <a:rPr lang="en-US" sz="2400" dirty="0">
                <a:latin typeface="Cabin"/>
                <a:ea typeface="Cabin"/>
                <a:cs typeface="Cabin"/>
                <a:sym typeface="Cabin"/>
              </a:rPr>
              <a:t>sample turns blue/black.</a:t>
            </a:r>
          </a:p>
        </p:txBody>
      </p:sp>
      <p:pic>
        <p:nvPicPr>
          <p:cNvPr id="39" name="Google Shape;133;p19">
            <a:extLst>
              <a:ext uri="{FF2B5EF4-FFF2-40B4-BE49-F238E27FC236}">
                <a16:creationId xmlns:a16="http://schemas.microsoft.com/office/drawing/2014/main" id="{3A2D4A66-0616-F94F-90EF-D883B2E52A8C}"/>
              </a:ext>
            </a:extLst>
          </p:cNvPr>
          <p:cNvPicPr preferRelativeResize="0"/>
          <p:nvPr/>
        </p:nvPicPr>
        <p:blipFill>
          <a:blip r:embed="rId4">
            <a:alphaModFix/>
          </a:blip>
          <a:stretch>
            <a:fillRect/>
          </a:stretch>
        </p:blipFill>
        <p:spPr>
          <a:xfrm>
            <a:off x="158062" y="8509212"/>
            <a:ext cx="1312775" cy="1312775"/>
          </a:xfrm>
          <a:prstGeom prst="rect">
            <a:avLst/>
          </a:prstGeom>
          <a:noFill/>
          <a:ln>
            <a:noFill/>
          </a:ln>
        </p:spPr>
      </p:pic>
      <p:sp>
        <p:nvSpPr>
          <p:cNvPr id="20" name="Oval 19">
            <a:extLst>
              <a:ext uri="{FF2B5EF4-FFF2-40B4-BE49-F238E27FC236}">
                <a16:creationId xmlns:a16="http://schemas.microsoft.com/office/drawing/2014/main" id="{742EA463-1310-7347-86A4-9CA49BEB9FA9}"/>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4F76DE19-0076-C748-BA96-29B05E69CB18}"/>
              </a:ext>
            </a:extLst>
          </p:cNvPr>
          <p:cNvSpPr txBox="1"/>
          <p:nvPr/>
        </p:nvSpPr>
        <p:spPr>
          <a:xfrm>
            <a:off x="330412" y="288783"/>
            <a:ext cx="786213" cy="483209"/>
          </a:xfrm>
          <a:prstGeom prst="rect">
            <a:avLst/>
          </a:prstGeom>
          <a:noFill/>
        </p:spPr>
        <p:txBody>
          <a:bodyPr wrap="square" rtlCol="0">
            <a:spAutoFit/>
          </a:bodyPr>
          <a:lstStyle/>
          <a:p>
            <a:pPr algn="ctr"/>
            <a:r>
              <a:rPr lang="en-US" sz="2540" b="1" dirty="0">
                <a:solidFill>
                  <a:schemeClr val="bg1"/>
                </a:solidFill>
              </a:rPr>
              <a:t>RP3</a:t>
            </a:r>
          </a:p>
        </p:txBody>
      </p:sp>
      <p:sp>
        <p:nvSpPr>
          <p:cNvPr id="25" name="TextBox 24">
            <a:extLst>
              <a:ext uri="{FF2B5EF4-FFF2-40B4-BE49-F238E27FC236}">
                <a16:creationId xmlns:a16="http://schemas.microsoft.com/office/drawing/2014/main" id="{3E60B125-B0BD-C949-8A00-D4BEB9B332E1}"/>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Food Tests Required Practical</a:t>
            </a:r>
          </a:p>
        </p:txBody>
      </p:sp>
    </p:spTree>
    <p:extLst>
      <p:ext uri="{BB962C8B-B14F-4D97-AF65-F5344CB8AC3E}">
        <p14:creationId xmlns:p14="http://schemas.microsoft.com/office/powerpoint/2010/main" val="29510628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pic>
        <p:nvPicPr>
          <p:cNvPr id="41" name="Picture 40" descr="A picture containing food, light&#10;&#10;Description automatically generated">
            <a:extLst>
              <a:ext uri="{FF2B5EF4-FFF2-40B4-BE49-F238E27FC236}">
                <a16:creationId xmlns:a16="http://schemas.microsoft.com/office/drawing/2014/main" id="{5159D2AD-D116-7E43-AD97-BC6445EDD0B7}"/>
              </a:ext>
            </a:extLst>
          </p:cNvPr>
          <p:cNvPicPr>
            <a:picLocks noChangeAspect="1"/>
          </p:cNvPicPr>
          <p:nvPr/>
        </p:nvPicPr>
        <p:blipFill rotWithShape="1">
          <a:blip r:embed="rId3"/>
          <a:srcRect l="39070" t="36384" r="48244"/>
          <a:stretch/>
        </p:blipFill>
        <p:spPr>
          <a:xfrm>
            <a:off x="4519599" y="2785420"/>
            <a:ext cx="1023598" cy="2396644"/>
          </a:xfrm>
          <a:prstGeom prst="rect">
            <a:avLst/>
          </a:prstGeom>
        </p:spPr>
      </p:pic>
      <p:pic>
        <p:nvPicPr>
          <p:cNvPr id="8" name="Picture 7" descr="A picture containing object, light&#10;&#10;Description automatically generated">
            <a:extLst>
              <a:ext uri="{FF2B5EF4-FFF2-40B4-BE49-F238E27FC236}">
                <a16:creationId xmlns:a16="http://schemas.microsoft.com/office/drawing/2014/main" id="{2A7FB398-BDC0-3847-8FD8-2F047BBF3B15}"/>
              </a:ext>
            </a:extLst>
          </p:cNvPr>
          <p:cNvPicPr>
            <a:picLocks noChangeAspect="1"/>
          </p:cNvPicPr>
          <p:nvPr/>
        </p:nvPicPr>
        <p:blipFill>
          <a:blip r:embed="rId4"/>
          <a:stretch>
            <a:fillRect/>
          </a:stretch>
        </p:blipFill>
        <p:spPr>
          <a:xfrm>
            <a:off x="2666524" y="3534128"/>
            <a:ext cx="1635495" cy="3823099"/>
          </a:xfrm>
          <a:prstGeom prst="rect">
            <a:avLst/>
          </a:prstGeom>
        </p:spPr>
      </p:pic>
      <p:pic>
        <p:nvPicPr>
          <p:cNvPr id="25" name="Picture 24" descr="A picture containing food, light&#10;&#10;Description automatically generated">
            <a:extLst>
              <a:ext uri="{FF2B5EF4-FFF2-40B4-BE49-F238E27FC236}">
                <a16:creationId xmlns:a16="http://schemas.microsoft.com/office/drawing/2014/main" id="{9B7CE6A5-BB5F-6E44-83BA-2A3556D12E75}"/>
              </a:ext>
            </a:extLst>
          </p:cNvPr>
          <p:cNvPicPr>
            <a:picLocks noChangeAspect="1"/>
          </p:cNvPicPr>
          <p:nvPr/>
        </p:nvPicPr>
        <p:blipFill rotWithShape="1">
          <a:blip r:embed="rId3"/>
          <a:srcRect t="24268" r="83013"/>
          <a:stretch/>
        </p:blipFill>
        <p:spPr>
          <a:xfrm>
            <a:off x="135327" y="4432606"/>
            <a:ext cx="1357747" cy="2826387"/>
          </a:xfrm>
          <a:prstGeom prst="rect">
            <a:avLst/>
          </a:prstGeom>
        </p:spPr>
      </p:pic>
      <p:sp>
        <p:nvSpPr>
          <p:cNvPr id="40" name="Google Shape;108;p18">
            <a:extLst>
              <a:ext uri="{FF2B5EF4-FFF2-40B4-BE49-F238E27FC236}">
                <a16:creationId xmlns:a16="http://schemas.microsoft.com/office/drawing/2014/main" id="{391E1248-FEF1-4740-9C12-3E8F76BCB514}"/>
              </a:ext>
            </a:extLst>
          </p:cNvPr>
          <p:cNvSpPr txBox="1"/>
          <p:nvPr/>
        </p:nvSpPr>
        <p:spPr>
          <a:xfrm>
            <a:off x="85842" y="628502"/>
            <a:ext cx="4868919" cy="3382437"/>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endParaRPr lang="en-GB" sz="1633" dirty="0">
              <a:latin typeface="Cabin"/>
              <a:ea typeface="Cabin"/>
              <a:cs typeface="Cabin"/>
              <a:sym typeface="Cabin"/>
            </a:endParaRPr>
          </a:p>
          <a:p>
            <a:pPr algn="just"/>
            <a:r>
              <a:rPr lang="en-GB" sz="2800" b="1" dirty="0">
                <a:latin typeface="Calibri" panose="020F0502020204030204" pitchFamily="34" charset="0"/>
                <a:ea typeface="Cabin"/>
                <a:cs typeface="Calibri" panose="020F0502020204030204" pitchFamily="34" charset="0"/>
                <a:sym typeface="Cabin"/>
              </a:rPr>
              <a:t>Testing for Glucose</a:t>
            </a:r>
          </a:p>
        </p:txBody>
      </p:sp>
      <p:sp>
        <p:nvSpPr>
          <p:cNvPr id="3" name="Rectangle 2">
            <a:extLst>
              <a:ext uri="{FF2B5EF4-FFF2-40B4-BE49-F238E27FC236}">
                <a16:creationId xmlns:a16="http://schemas.microsoft.com/office/drawing/2014/main" id="{1176517C-3222-4440-8129-1D0558C3B707}"/>
              </a:ext>
            </a:extLst>
          </p:cNvPr>
          <p:cNvSpPr/>
          <p:nvPr/>
        </p:nvSpPr>
        <p:spPr>
          <a:xfrm>
            <a:off x="-207404" y="7459280"/>
            <a:ext cx="1717305" cy="646331"/>
          </a:xfrm>
          <a:prstGeom prst="rect">
            <a:avLst/>
          </a:prstGeom>
        </p:spPr>
        <p:txBody>
          <a:bodyPr wrap="square">
            <a:spAutoFit/>
          </a:bodyPr>
          <a:lstStyle/>
          <a:p>
            <a:pPr lvl="0" algn="ctr"/>
            <a:r>
              <a:rPr lang="en-US" dirty="0">
                <a:latin typeface="Cabin"/>
                <a:ea typeface="Cabin"/>
                <a:cs typeface="Cabin"/>
                <a:sym typeface="Cabin"/>
              </a:rPr>
              <a:t>Benedicts Reagent</a:t>
            </a:r>
          </a:p>
        </p:txBody>
      </p:sp>
      <p:cxnSp>
        <p:nvCxnSpPr>
          <p:cNvPr id="27" name="Straight Arrow Connector 26">
            <a:extLst>
              <a:ext uri="{FF2B5EF4-FFF2-40B4-BE49-F238E27FC236}">
                <a16:creationId xmlns:a16="http://schemas.microsoft.com/office/drawing/2014/main" id="{DA1F56A8-AFE3-4F44-8868-E6D3F26C9F2E}"/>
              </a:ext>
            </a:extLst>
          </p:cNvPr>
          <p:cNvCxnSpPr>
            <a:cxnSpLocks/>
          </p:cNvCxnSpPr>
          <p:nvPr/>
        </p:nvCxnSpPr>
        <p:spPr>
          <a:xfrm flipV="1">
            <a:off x="525997" y="6654309"/>
            <a:ext cx="125251" cy="778198"/>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29" name="Rectangle 28">
            <a:extLst>
              <a:ext uri="{FF2B5EF4-FFF2-40B4-BE49-F238E27FC236}">
                <a16:creationId xmlns:a16="http://schemas.microsoft.com/office/drawing/2014/main" id="{F6F9F273-109B-8143-A804-CF91D2844F99}"/>
              </a:ext>
            </a:extLst>
          </p:cNvPr>
          <p:cNvSpPr/>
          <p:nvPr/>
        </p:nvSpPr>
        <p:spPr>
          <a:xfrm>
            <a:off x="919893" y="7473854"/>
            <a:ext cx="1717305" cy="646331"/>
          </a:xfrm>
          <a:prstGeom prst="rect">
            <a:avLst/>
          </a:prstGeom>
        </p:spPr>
        <p:txBody>
          <a:bodyPr wrap="square">
            <a:spAutoFit/>
          </a:bodyPr>
          <a:lstStyle/>
          <a:p>
            <a:pPr lvl="0" algn="ctr"/>
            <a:r>
              <a:rPr lang="en-US" dirty="0">
                <a:latin typeface="Cabin"/>
                <a:ea typeface="Cabin"/>
                <a:cs typeface="Cabin"/>
                <a:sym typeface="Cabin"/>
              </a:rPr>
              <a:t>Food </a:t>
            </a:r>
          </a:p>
          <a:p>
            <a:pPr lvl="0" algn="ctr"/>
            <a:r>
              <a:rPr lang="en-US" dirty="0">
                <a:latin typeface="Cabin"/>
                <a:ea typeface="Cabin"/>
                <a:cs typeface="Cabin"/>
                <a:sym typeface="Cabin"/>
              </a:rPr>
              <a:t>Sample</a:t>
            </a:r>
          </a:p>
        </p:txBody>
      </p:sp>
      <p:cxnSp>
        <p:nvCxnSpPr>
          <p:cNvPr id="31" name="Straight Arrow Connector 30">
            <a:extLst>
              <a:ext uri="{FF2B5EF4-FFF2-40B4-BE49-F238E27FC236}">
                <a16:creationId xmlns:a16="http://schemas.microsoft.com/office/drawing/2014/main" id="{D29DDB2D-7935-EC4B-B38F-FB74D9E75666}"/>
              </a:ext>
            </a:extLst>
          </p:cNvPr>
          <p:cNvCxnSpPr>
            <a:cxnSpLocks/>
          </p:cNvCxnSpPr>
          <p:nvPr/>
        </p:nvCxnSpPr>
        <p:spPr>
          <a:xfrm flipV="1">
            <a:off x="1765509" y="6894744"/>
            <a:ext cx="13036" cy="575609"/>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69" name="Google Shape;69;p15"/>
          <p:cNvSpPr txBox="1"/>
          <p:nvPr/>
        </p:nvSpPr>
        <p:spPr>
          <a:xfrm>
            <a:off x="85843" y="8130218"/>
            <a:ext cx="2446397" cy="1587205"/>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r>
              <a:rPr lang="en-US" sz="1633" b="1" dirty="0">
                <a:latin typeface="Cabin"/>
                <a:ea typeface="Cabin"/>
                <a:cs typeface="Cabin"/>
                <a:sym typeface="Cabin"/>
              </a:rPr>
              <a:t>Practical Video</a:t>
            </a:r>
            <a:endParaRPr sz="1633" b="1" dirty="0">
              <a:latin typeface="Cabin"/>
              <a:ea typeface="Cabin"/>
              <a:cs typeface="Cabin"/>
              <a:sym typeface="Cabin"/>
            </a:endParaRPr>
          </a:p>
          <a:p>
            <a:endParaRPr sz="1089" dirty="0">
              <a:latin typeface="Cabin"/>
              <a:ea typeface="Cabin"/>
              <a:cs typeface="Cabin"/>
              <a:sym typeface="Cabin"/>
            </a:endParaRPr>
          </a:p>
          <a:p>
            <a:endParaRPr sz="1089" dirty="0">
              <a:latin typeface="Cabin"/>
              <a:ea typeface="Cabin"/>
              <a:cs typeface="Cabin"/>
              <a:sym typeface="Cabin"/>
            </a:endParaRPr>
          </a:p>
        </p:txBody>
      </p:sp>
      <p:sp>
        <p:nvSpPr>
          <p:cNvPr id="70" name="Google Shape;70;p15"/>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22" name="Rectangle 21">
            <a:extLst>
              <a:ext uri="{FF2B5EF4-FFF2-40B4-BE49-F238E27FC236}">
                <a16:creationId xmlns:a16="http://schemas.microsoft.com/office/drawing/2014/main" id="{1948862A-7F7F-754E-AAAB-BA57D0912D8D}"/>
              </a:ext>
            </a:extLst>
          </p:cNvPr>
          <p:cNvSpPr/>
          <p:nvPr/>
        </p:nvSpPr>
        <p:spPr>
          <a:xfrm>
            <a:off x="11381" y="3293029"/>
            <a:ext cx="2027571" cy="1200329"/>
          </a:xfrm>
          <a:prstGeom prst="rect">
            <a:avLst/>
          </a:prstGeom>
        </p:spPr>
        <p:txBody>
          <a:bodyPr wrap="square">
            <a:spAutoFit/>
          </a:bodyPr>
          <a:lstStyle/>
          <a:p>
            <a:pPr lvl="0" algn="ctr"/>
            <a:r>
              <a:rPr lang="en-US" sz="2400" dirty="0">
                <a:latin typeface="Cabin"/>
                <a:ea typeface="Cabin"/>
                <a:cs typeface="Cabin"/>
                <a:sym typeface="Cabin"/>
              </a:rPr>
              <a:t>Add Benedicts Reagent to the food sample.</a:t>
            </a:r>
          </a:p>
        </p:txBody>
      </p:sp>
      <p:sp>
        <p:nvSpPr>
          <p:cNvPr id="2" name="TextBox 1">
            <a:extLst>
              <a:ext uri="{FF2B5EF4-FFF2-40B4-BE49-F238E27FC236}">
                <a16:creationId xmlns:a16="http://schemas.microsoft.com/office/drawing/2014/main" id="{55474647-BFBB-994D-AAE6-198D61FDD7E4}"/>
              </a:ext>
            </a:extLst>
          </p:cNvPr>
          <p:cNvSpPr txBox="1"/>
          <p:nvPr/>
        </p:nvSpPr>
        <p:spPr>
          <a:xfrm>
            <a:off x="116367" y="1574138"/>
            <a:ext cx="6600453" cy="1200329"/>
          </a:xfrm>
          <a:prstGeom prst="rect">
            <a:avLst/>
          </a:prstGeom>
          <a:noFill/>
          <a:ln w="28575">
            <a:solidFill>
              <a:schemeClr val="tx1"/>
            </a:solidFill>
          </a:ln>
        </p:spPr>
        <p:txBody>
          <a:bodyPr wrap="square" rtlCol="0">
            <a:spAutoFit/>
          </a:bodyPr>
          <a:lstStyle/>
          <a:p>
            <a:r>
              <a:rPr lang="en-US" b="1" dirty="0"/>
              <a:t>Preparation</a:t>
            </a:r>
          </a:p>
          <a:p>
            <a:pPr algn="just"/>
            <a:r>
              <a:rPr lang="en-US" dirty="0"/>
              <a:t>If the food is already in solution (such as milk) no further preparation is needed.  If the food is solid it needs to be ground up using a pestle and mortar and added to water to make a solution.</a:t>
            </a:r>
          </a:p>
        </p:txBody>
      </p:sp>
      <p:sp>
        <p:nvSpPr>
          <p:cNvPr id="37" name="Rectangle 36">
            <a:extLst>
              <a:ext uri="{FF2B5EF4-FFF2-40B4-BE49-F238E27FC236}">
                <a16:creationId xmlns:a16="http://schemas.microsoft.com/office/drawing/2014/main" id="{61A78526-4C20-DA49-9094-CA49C57DFC26}"/>
              </a:ext>
            </a:extLst>
          </p:cNvPr>
          <p:cNvSpPr/>
          <p:nvPr/>
        </p:nvSpPr>
        <p:spPr>
          <a:xfrm>
            <a:off x="5283048" y="2934470"/>
            <a:ext cx="1525643" cy="2308324"/>
          </a:xfrm>
          <a:prstGeom prst="rect">
            <a:avLst/>
          </a:prstGeom>
        </p:spPr>
        <p:txBody>
          <a:bodyPr wrap="square">
            <a:spAutoFit/>
          </a:bodyPr>
          <a:lstStyle/>
          <a:p>
            <a:pPr lvl="0" algn="ctr"/>
            <a:r>
              <a:rPr lang="en-US" sz="2400" dirty="0">
                <a:latin typeface="Cabin"/>
                <a:ea typeface="Cabin"/>
                <a:cs typeface="Cabin"/>
                <a:sym typeface="Cabin"/>
              </a:rPr>
              <a:t>If there is no glucose the</a:t>
            </a:r>
          </a:p>
          <a:p>
            <a:pPr lvl="0" algn="ctr"/>
            <a:r>
              <a:rPr lang="en-US" sz="2400" dirty="0">
                <a:latin typeface="Cabin"/>
                <a:ea typeface="Cabin"/>
                <a:cs typeface="Cabin"/>
                <a:sym typeface="Cabin"/>
              </a:rPr>
              <a:t>sample remains blue.</a:t>
            </a:r>
          </a:p>
        </p:txBody>
      </p:sp>
      <p:sp>
        <p:nvSpPr>
          <p:cNvPr id="38" name="Rectangle 37">
            <a:extLst>
              <a:ext uri="{FF2B5EF4-FFF2-40B4-BE49-F238E27FC236}">
                <a16:creationId xmlns:a16="http://schemas.microsoft.com/office/drawing/2014/main" id="{063F4A2F-9CFE-234E-AB88-9825BB11369C}"/>
              </a:ext>
            </a:extLst>
          </p:cNvPr>
          <p:cNvSpPr/>
          <p:nvPr/>
        </p:nvSpPr>
        <p:spPr>
          <a:xfrm>
            <a:off x="4003395" y="5924889"/>
            <a:ext cx="2782437" cy="1569660"/>
          </a:xfrm>
          <a:prstGeom prst="rect">
            <a:avLst/>
          </a:prstGeom>
        </p:spPr>
        <p:txBody>
          <a:bodyPr wrap="square">
            <a:spAutoFit/>
          </a:bodyPr>
          <a:lstStyle/>
          <a:p>
            <a:pPr lvl="0" algn="ctr"/>
            <a:r>
              <a:rPr lang="en-US" sz="2400" dirty="0">
                <a:latin typeface="Cabin"/>
                <a:ea typeface="Cabin"/>
                <a:cs typeface="Cabin"/>
                <a:sym typeface="Cabin"/>
              </a:rPr>
              <a:t>If there is glucose the sample turns red, orange, yellow,  brown or green.</a:t>
            </a:r>
          </a:p>
        </p:txBody>
      </p:sp>
      <p:pic>
        <p:nvPicPr>
          <p:cNvPr id="39" name="Google Shape;133;p19">
            <a:extLst>
              <a:ext uri="{FF2B5EF4-FFF2-40B4-BE49-F238E27FC236}">
                <a16:creationId xmlns:a16="http://schemas.microsoft.com/office/drawing/2014/main" id="{3A2D4A66-0616-F94F-90EF-D883B2E52A8C}"/>
              </a:ext>
            </a:extLst>
          </p:cNvPr>
          <p:cNvPicPr preferRelativeResize="0"/>
          <p:nvPr/>
        </p:nvPicPr>
        <p:blipFill>
          <a:blip r:embed="rId5">
            <a:alphaModFix/>
          </a:blip>
          <a:stretch>
            <a:fillRect/>
          </a:stretch>
        </p:blipFill>
        <p:spPr>
          <a:xfrm>
            <a:off x="158062" y="8509212"/>
            <a:ext cx="1312775" cy="1312775"/>
          </a:xfrm>
          <a:prstGeom prst="rect">
            <a:avLst/>
          </a:prstGeom>
          <a:noFill/>
          <a:ln>
            <a:noFill/>
          </a:ln>
        </p:spPr>
      </p:pic>
      <p:pic>
        <p:nvPicPr>
          <p:cNvPr id="6" name="Picture 5" descr="A picture containing food, light&#10;&#10;Description automatically generated">
            <a:extLst>
              <a:ext uri="{FF2B5EF4-FFF2-40B4-BE49-F238E27FC236}">
                <a16:creationId xmlns:a16="http://schemas.microsoft.com/office/drawing/2014/main" id="{A2A4A41F-5BC8-D247-B73D-9B2B1B9A828F}"/>
              </a:ext>
            </a:extLst>
          </p:cNvPr>
          <p:cNvPicPr>
            <a:picLocks noChangeAspect="1"/>
          </p:cNvPicPr>
          <p:nvPr/>
        </p:nvPicPr>
        <p:blipFill rotWithShape="1">
          <a:blip r:embed="rId3"/>
          <a:srcRect l="55107" t="39540"/>
          <a:stretch/>
        </p:blipFill>
        <p:spPr>
          <a:xfrm>
            <a:off x="2903665" y="7517230"/>
            <a:ext cx="3670782" cy="2308324"/>
          </a:xfrm>
          <a:prstGeom prst="rect">
            <a:avLst/>
          </a:prstGeom>
        </p:spPr>
      </p:pic>
      <p:pic>
        <p:nvPicPr>
          <p:cNvPr id="26" name="Picture 25" descr="A picture containing food, light&#10;&#10;Description automatically generated">
            <a:extLst>
              <a:ext uri="{FF2B5EF4-FFF2-40B4-BE49-F238E27FC236}">
                <a16:creationId xmlns:a16="http://schemas.microsoft.com/office/drawing/2014/main" id="{3314CAE0-9B9B-864C-94E5-8673C3C4963B}"/>
              </a:ext>
            </a:extLst>
          </p:cNvPr>
          <p:cNvPicPr>
            <a:picLocks noChangeAspect="1"/>
          </p:cNvPicPr>
          <p:nvPr/>
        </p:nvPicPr>
        <p:blipFill rotWithShape="1">
          <a:blip r:embed="rId3"/>
          <a:srcRect l="18363" r="61684"/>
          <a:stretch/>
        </p:blipFill>
        <p:spPr>
          <a:xfrm>
            <a:off x="1308566" y="3507059"/>
            <a:ext cx="1632282" cy="3819716"/>
          </a:xfrm>
          <a:prstGeom prst="rect">
            <a:avLst/>
          </a:prstGeom>
        </p:spPr>
      </p:pic>
      <p:cxnSp>
        <p:nvCxnSpPr>
          <p:cNvPr id="30" name="Straight Arrow Connector 29">
            <a:extLst>
              <a:ext uri="{FF2B5EF4-FFF2-40B4-BE49-F238E27FC236}">
                <a16:creationId xmlns:a16="http://schemas.microsoft.com/office/drawing/2014/main" id="{AD8FFE47-D74B-7547-A10C-DA400B2E28B3}"/>
              </a:ext>
            </a:extLst>
          </p:cNvPr>
          <p:cNvCxnSpPr>
            <a:cxnSpLocks/>
          </p:cNvCxnSpPr>
          <p:nvPr/>
        </p:nvCxnSpPr>
        <p:spPr>
          <a:xfrm flipV="1">
            <a:off x="2079665" y="6317886"/>
            <a:ext cx="860465" cy="1"/>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33" name="Straight Arrow Connector 32">
            <a:extLst>
              <a:ext uri="{FF2B5EF4-FFF2-40B4-BE49-F238E27FC236}">
                <a16:creationId xmlns:a16="http://schemas.microsoft.com/office/drawing/2014/main" id="{7A1B35A5-0313-BD44-868B-43B681FD0168}"/>
              </a:ext>
            </a:extLst>
          </p:cNvPr>
          <p:cNvCxnSpPr>
            <a:cxnSpLocks/>
          </p:cNvCxnSpPr>
          <p:nvPr/>
        </p:nvCxnSpPr>
        <p:spPr>
          <a:xfrm flipV="1">
            <a:off x="3830010" y="4793314"/>
            <a:ext cx="839358" cy="1524572"/>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35" name="Straight Arrow Connector 34">
            <a:extLst>
              <a:ext uri="{FF2B5EF4-FFF2-40B4-BE49-F238E27FC236}">
                <a16:creationId xmlns:a16="http://schemas.microsoft.com/office/drawing/2014/main" id="{87A0BF96-1D82-9642-8CF1-A3D01F336954}"/>
              </a:ext>
            </a:extLst>
          </p:cNvPr>
          <p:cNvCxnSpPr>
            <a:cxnSpLocks/>
          </p:cNvCxnSpPr>
          <p:nvPr/>
        </p:nvCxnSpPr>
        <p:spPr>
          <a:xfrm>
            <a:off x="3830010" y="6317886"/>
            <a:ext cx="412820" cy="108072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0D4C1E00-8061-7D45-923D-8FFC54D37973}"/>
              </a:ext>
            </a:extLst>
          </p:cNvPr>
          <p:cNvCxnSpPr>
            <a:cxnSpLocks/>
          </p:cNvCxnSpPr>
          <p:nvPr/>
        </p:nvCxnSpPr>
        <p:spPr>
          <a:xfrm>
            <a:off x="3510284" y="6317886"/>
            <a:ext cx="312931"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FDF1482A-0B27-5D45-84F9-6A02329D704C}"/>
              </a:ext>
            </a:extLst>
          </p:cNvPr>
          <p:cNvSpPr/>
          <p:nvPr/>
        </p:nvSpPr>
        <p:spPr>
          <a:xfrm>
            <a:off x="1509901" y="5751657"/>
            <a:ext cx="2027571" cy="461665"/>
          </a:xfrm>
          <a:prstGeom prst="rect">
            <a:avLst/>
          </a:prstGeom>
        </p:spPr>
        <p:txBody>
          <a:bodyPr wrap="square">
            <a:spAutoFit/>
          </a:bodyPr>
          <a:lstStyle/>
          <a:p>
            <a:pPr lvl="0" algn="ctr"/>
            <a:r>
              <a:rPr lang="en-US" sz="2400" dirty="0">
                <a:latin typeface="Cabin"/>
                <a:ea typeface="Cabin"/>
                <a:cs typeface="Cabin"/>
                <a:sym typeface="Cabin"/>
              </a:rPr>
              <a:t>HEAT</a:t>
            </a:r>
          </a:p>
        </p:txBody>
      </p:sp>
      <p:sp>
        <p:nvSpPr>
          <p:cNvPr id="24" name="Oval 23">
            <a:extLst>
              <a:ext uri="{FF2B5EF4-FFF2-40B4-BE49-F238E27FC236}">
                <a16:creationId xmlns:a16="http://schemas.microsoft.com/office/drawing/2014/main" id="{8ED634D1-5FAC-FD4F-9909-5E06DA4DAC3B}"/>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24883D89-588E-8C46-A3CA-2A0B44228540}"/>
              </a:ext>
            </a:extLst>
          </p:cNvPr>
          <p:cNvSpPr txBox="1"/>
          <p:nvPr/>
        </p:nvSpPr>
        <p:spPr>
          <a:xfrm>
            <a:off x="247920" y="288783"/>
            <a:ext cx="901700" cy="483209"/>
          </a:xfrm>
          <a:prstGeom prst="rect">
            <a:avLst/>
          </a:prstGeom>
          <a:noFill/>
        </p:spPr>
        <p:txBody>
          <a:bodyPr wrap="square" rtlCol="0">
            <a:spAutoFit/>
          </a:bodyPr>
          <a:lstStyle/>
          <a:p>
            <a:pPr algn="ctr"/>
            <a:r>
              <a:rPr lang="en-US" sz="2540" b="1" dirty="0">
                <a:solidFill>
                  <a:schemeClr val="bg1"/>
                </a:solidFill>
              </a:rPr>
              <a:t>RP3</a:t>
            </a:r>
          </a:p>
        </p:txBody>
      </p:sp>
      <p:sp>
        <p:nvSpPr>
          <p:cNvPr id="32" name="TextBox 31">
            <a:extLst>
              <a:ext uri="{FF2B5EF4-FFF2-40B4-BE49-F238E27FC236}">
                <a16:creationId xmlns:a16="http://schemas.microsoft.com/office/drawing/2014/main" id="{1D5E76B7-D51E-AF44-A8BC-619B2682C7C3}"/>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Food Tests Required Practical</a:t>
            </a:r>
          </a:p>
        </p:txBody>
      </p:sp>
    </p:spTree>
    <p:extLst>
      <p:ext uri="{BB962C8B-B14F-4D97-AF65-F5344CB8AC3E}">
        <p14:creationId xmlns:p14="http://schemas.microsoft.com/office/powerpoint/2010/main" val="19647818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US" sz="1100" dirty="0"/>
              <a:t>Grind up using a pestle and mortar and then add water to form a solution.</a:t>
            </a:r>
          </a:p>
          <a:p>
            <a:pPr marL="228600" lvl="0" indent="-228600" algn="just">
              <a:buFont typeface="+mj-lt"/>
              <a:buAutoNum type="arabicPeriod"/>
            </a:pPr>
            <a:r>
              <a:rPr lang="en-US" sz="1100" dirty="0">
                <a:cs typeface="Calibri"/>
              </a:rPr>
              <a:t>Biuret solution</a:t>
            </a:r>
          </a:p>
          <a:p>
            <a:pPr marL="228600" lvl="0" indent="-228600" algn="just">
              <a:buFont typeface="+mj-lt"/>
              <a:buAutoNum type="arabicPeriod"/>
            </a:pPr>
            <a:r>
              <a:rPr lang="en-US" sz="1100" dirty="0">
                <a:cs typeface="Calibri"/>
              </a:rPr>
              <a:t>Colour change to purple.</a:t>
            </a:r>
          </a:p>
          <a:p>
            <a:pPr marL="228600" lvl="0" indent="-228600" algn="just">
              <a:buFont typeface="+mj-lt"/>
              <a:buAutoNum type="arabicPeriod"/>
            </a:pPr>
            <a:endParaRPr lang="en-US" sz="1100" dirty="0">
              <a:cs typeface="Calibri"/>
            </a:endParaRPr>
          </a:p>
          <a:p>
            <a:pPr marL="228600" lvl="0" indent="-228600" algn="just">
              <a:buFont typeface="+mj-lt"/>
              <a:buAutoNum type="arabicPeriod"/>
            </a:pPr>
            <a:r>
              <a:rPr lang="en-US" sz="1100" dirty="0">
                <a:cs typeface="Calibri"/>
              </a:rPr>
              <a:t>Add biuret solution and look for a colour change to purple.</a:t>
            </a:r>
          </a:p>
          <a:p>
            <a:pPr marL="228600" lvl="0" indent="-228600" algn="just">
              <a:buFont typeface="+mj-lt"/>
              <a:buAutoNum type="arabicPeriod"/>
            </a:pPr>
            <a:r>
              <a:rPr lang="en-US" sz="1100" dirty="0">
                <a:cs typeface="Calibri"/>
              </a:rPr>
              <a:t>Iodine</a:t>
            </a:r>
          </a:p>
          <a:p>
            <a:pPr marL="228600" lvl="0" indent="-228600" algn="just">
              <a:buFont typeface="+mj-lt"/>
              <a:buAutoNum type="arabicPeriod"/>
            </a:pPr>
            <a:r>
              <a:rPr lang="en-US" sz="1100" dirty="0">
                <a:cs typeface="Calibri"/>
              </a:rPr>
              <a:t>Colour changes to blue/black</a:t>
            </a:r>
          </a:p>
          <a:p>
            <a:pPr marL="228600" lvl="0" indent="-228600" algn="just">
              <a:buFont typeface="+mj-lt"/>
              <a:buAutoNum type="arabicPeriod"/>
            </a:pPr>
            <a:endParaRPr lang="en-US" sz="1100" dirty="0">
              <a:cs typeface="Calibri"/>
            </a:endParaRPr>
          </a:p>
          <a:p>
            <a:pPr marL="228600" lvl="0" indent="-228600" algn="just">
              <a:buFont typeface="+mj-lt"/>
              <a:buAutoNum type="arabicPeriod"/>
            </a:pPr>
            <a:r>
              <a:rPr lang="en-US" sz="1100" dirty="0">
                <a:cs typeface="Calibri"/>
              </a:rPr>
              <a:t>Add iodine and look for a colour change to blue/black.</a:t>
            </a:r>
          </a:p>
          <a:p>
            <a:pPr marL="228600" lvl="0" indent="-228600" algn="just">
              <a:buFont typeface="+mj-lt"/>
              <a:buAutoNum type="arabicPeriod"/>
            </a:pPr>
            <a:r>
              <a:rPr lang="en-US" sz="1100" dirty="0">
                <a:cs typeface="Calibri"/>
              </a:rPr>
              <a:t>Benedicts</a:t>
            </a:r>
          </a:p>
          <a:p>
            <a:pPr marL="228600" lvl="0" indent="-228600" algn="just">
              <a:buFont typeface="+mj-lt"/>
              <a:buAutoNum type="arabicPeriod"/>
            </a:pPr>
            <a:r>
              <a:rPr lang="en-US" sz="1100" dirty="0">
                <a:cs typeface="Calibri"/>
              </a:rPr>
              <a:t>A colour change to red/green/orange/yellow</a:t>
            </a:r>
          </a:p>
          <a:p>
            <a:pPr marL="228600" lvl="0" indent="-228600" algn="just">
              <a:buFont typeface="+mj-lt"/>
              <a:buAutoNum type="arabicPeriod"/>
            </a:pPr>
            <a:endParaRPr lang="en-US" sz="1100" dirty="0">
              <a:cs typeface="Calibri"/>
            </a:endParaRPr>
          </a:p>
          <a:p>
            <a:pPr marL="228600" lvl="0" indent="-228600" algn="just">
              <a:buFont typeface="+mj-lt"/>
              <a:buAutoNum type="arabicPeriod"/>
            </a:pPr>
            <a:r>
              <a:rPr lang="en-US" sz="1100" dirty="0">
                <a:cs typeface="Calibri"/>
              </a:rPr>
              <a:t>Add Benedicts, heat and look for colour change to red/green/orange/yellow.</a:t>
            </a:r>
          </a:p>
          <a:p>
            <a:pPr marL="228600" lvl="0" indent="-228600" algn="just">
              <a:buFont typeface="+mj-lt"/>
              <a:buAutoNum type="arabicPeriod"/>
            </a:pPr>
            <a:r>
              <a:rPr lang="en-US" sz="1100" dirty="0">
                <a:cs typeface="Calibri"/>
              </a:rPr>
              <a:t>Starch and glucose</a:t>
            </a:r>
          </a:p>
          <a:p>
            <a:pPr marL="228600" lvl="0" indent="-228600" algn="just">
              <a:buFont typeface="+mj-lt"/>
              <a:buAutoNum type="arabicPeriod"/>
            </a:pPr>
            <a:r>
              <a:rPr lang="en-US" sz="1100" dirty="0">
                <a:cs typeface="Calibri"/>
              </a:rPr>
              <a:t>Amylase for starch and Benedicts for glucose</a:t>
            </a: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How do you prepare a solid food sample to test for nutrients?</a:t>
            </a:r>
          </a:p>
          <a:p>
            <a:pPr marL="228600" lvl="0" indent="-228600" algn="just">
              <a:buFont typeface="+mj-lt"/>
              <a:buAutoNum type="arabicPeriod"/>
            </a:pPr>
            <a:r>
              <a:rPr lang="en-GB" sz="1100" dirty="0"/>
              <a:t>What reagent is used to test for proteins?</a:t>
            </a:r>
          </a:p>
          <a:p>
            <a:pPr marL="228600" lvl="0" indent="-228600" algn="just">
              <a:buFont typeface="+mj-lt"/>
              <a:buAutoNum type="arabicPeriod"/>
            </a:pPr>
            <a:r>
              <a:rPr lang="en-GB" sz="1100" dirty="0"/>
              <a:t>What colour change indicates a positive result for protein?</a:t>
            </a:r>
          </a:p>
          <a:p>
            <a:pPr marL="228600" lvl="0" indent="-228600" algn="just">
              <a:buFont typeface="+mj-lt"/>
              <a:buAutoNum type="arabicPeriod"/>
            </a:pPr>
            <a:r>
              <a:rPr lang="en-GB" sz="1100" dirty="0"/>
              <a:t>How do you test for protein?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reagent is used to test for starch?</a:t>
            </a:r>
          </a:p>
          <a:p>
            <a:pPr marL="228600" lvl="0" indent="-228600" algn="just">
              <a:buFont typeface="+mj-lt"/>
              <a:buAutoNum type="arabicPeriod"/>
            </a:pPr>
            <a:r>
              <a:rPr lang="en-GB" sz="1100" dirty="0"/>
              <a:t>What colour change indicates a positive result for starch?</a:t>
            </a:r>
          </a:p>
          <a:p>
            <a:pPr marL="228600" lvl="0" indent="-228600" algn="just">
              <a:buFont typeface="+mj-lt"/>
              <a:buAutoNum type="arabicPeriod"/>
            </a:pPr>
            <a:r>
              <a:rPr lang="en-GB" sz="1100" dirty="0"/>
              <a:t>How do you test for starch?</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reagent is used to test for glucose?</a:t>
            </a:r>
          </a:p>
          <a:p>
            <a:pPr marL="228600" lvl="0" indent="-228600" algn="just">
              <a:buFont typeface="+mj-lt"/>
              <a:buAutoNum type="arabicPeriod"/>
            </a:pPr>
            <a:r>
              <a:rPr lang="en-GB" sz="1100" dirty="0"/>
              <a:t>What colour change indicates a positive result for glucose?</a:t>
            </a:r>
          </a:p>
          <a:p>
            <a:pPr marL="228600" lvl="0" indent="-228600" algn="just">
              <a:buFont typeface="+mj-lt"/>
              <a:buAutoNum type="arabicPeriod"/>
            </a:pPr>
            <a:r>
              <a:rPr lang="en-GB" sz="1100" dirty="0"/>
              <a:t>How do you test for glucose?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examples of carbohydrates?</a:t>
            </a:r>
          </a:p>
          <a:p>
            <a:pPr marL="228600" lvl="0" indent="-228600" algn="just">
              <a:buFont typeface="+mj-lt"/>
              <a:buAutoNum type="arabicPeriod"/>
            </a:pPr>
            <a:r>
              <a:rPr lang="en-GB" sz="1100" dirty="0"/>
              <a:t>Which reagents would you use to test for carbohydrates?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latin typeface="Calibri" panose="020F0502020204030204"/>
              <a:cs typeface="Calibri" panose="020F0502020204030204"/>
            </a:endParaRPr>
          </a:p>
          <a:p>
            <a:pPr marL="228600" lvl="0" indent="-228600" algn="just">
              <a:buFont typeface="+mj-lt"/>
              <a:buAutoNum type="arabicPeriod"/>
            </a:pPr>
            <a:endParaRPr lang="en-GB" sz="1100" dirty="0">
              <a:latin typeface="Calibri" panose="020F0502020204030204"/>
              <a:cs typeface="Calibri" panose="020F0502020204030204"/>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43465" y="-140110"/>
            <a:ext cx="2866274"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defTabSz="914400" eaLnBrk="0" fontAlgn="base" hangingPunct="0">
              <a:spcBef>
                <a:spcPct val="0"/>
              </a:spcBef>
              <a:spcAft>
                <a:spcPct val="0"/>
              </a:spcAft>
            </a:pPr>
            <a:r>
              <a:rPr kumimoji="0" lang="en-US" altLang="en-US" b="1" i="0" u="none" strike="noStrike" cap="none" normalizeH="0" baseline="0" dirty="0">
                <a:ln>
                  <a:noFill/>
                </a:ln>
                <a:effectLst/>
                <a:latin typeface="Calibri"/>
                <a:ea typeface="Calibri" panose="020F0502020204030204" pitchFamily="34" charset="0"/>
                <a:cs typeface="Times New Roman"/>
              </a:rPr>
              <a:t>Required Practical 3: </a:t>
            </a:r>
            <a:r>
              <a:rPr lang="en-US" altLang="en-US" b="1" dirty="0">
                <a:latin typeface="Calibri"/>
                <a:ea typeface="Calibri" panose="020F0502020204030204" pitchFamily="34" charset="0"/>
                <a:cs typeface="Times New Roman"/>
              </a:rPr>
              <a:t>Testing Foods</a:t>
            </a:r>
            <a:endParaRPr lang="en-US" altLang="en-US" b="1" dirty="0">
              <a:latin typeface="Calibri"/>
              <a:cs typeface="Times New Roman"/>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81590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1837392159"/>
              </p:ext>
            </p:extLst>
          </p:nvPr>
        </p:nvGraphicFramePr>
        <p:xfrm>
          <a:off x="153954" y="275252"/>
          <a:ext cx="6486332" cy="9377324"/>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07410">
                <a:tc>
                  <a:txBody>
                    <a:bodyPr/>
                    <a:lstStyle/>
                    <a:p>
                      <a:pPr algn="ctr"/>
                      <a:r>
                        <a:rPr lang="en-US" sz="1350" b="1" dirty="0"/>
                        <a:t>Topic</a:t>
                      </a:r>
                    </a:p>
                  </a:txBody>
                  <a:tcPr anchor="ctr">
                    <a:solidFill>
                      <a:schemeClr val="bg1">
                        <a:lumMod val="85000"/>
                      </a:schemeClr>
                    </a:solidFill>
                  </a:tcPr>
                </a:tc>
                <a:tc>
                  <a:txBody>
                    <a:bodyPr/>
                    <a:lstStyle/>
                    <a:p>
                      <a:pPr algn="just"/>
                      <a:r>
                        <a:rPr lang="en-US" b="0" dirty="0"/>
                        <a:t>Required Practical 3: Testing Foods</a:t>
                      </a:r>
                    </a:p>
                  </a:txBody>
                  <a:tcPr anchor="ctr"/>
                </a:tc>
                <a:extLst>
                  <a:ext uri="{0D108BD9-81ED-4DB2-BD59-A6C34878D82A}">
                    <a16:rowId xmlns:a16="http://schemas.microsoft.com/office/drawing/2014/main" val="1109385184"/>
                  </a:ext>
                </a:extLst>
              </a:tr>
              <a:tr h="407410">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0" dirty="0"/>
                        <a:t>Explain how to test a substance for the presence of _________</a:t>
                      </a:r>
                    </a:p>
                  </a:txBody>
                  <a:tcPr anchor="ctr"/>
                </a:tc>
                <a:extLst>
                  <a:ext uri="{0D108BD9-81ED-4DB2-BD59-A6C34878D82A}">
                    <a16:rowId xmlns:a16="http://schemas.microsoft.com/office/drawing/2014/main" val="319181968"/>
                  </a:ext>
                </a:extLst>
              </a:tr>
              <a:tr h="3511546">
                <a:tc>
                  <a:txBody>
                    <a:bodyPr/>
                    <a:lstStyle/>
                    <a:p>
                      <a:pPr algn="ctr"/>
                      <a:r>
                        <a:rPr lang="en-US" sz="1350" b="1" dirty="0"/>
                        <a:t>Info</a:t>
                      </a:r>
                    </a:p>
                  </a:txBody>
                  <a:tcPr anchor="ctr">
                    <a:solidFill>
                      <a:schemeClr val="bg1">
                        <a:lumMod val="85000"/>
                      </a:schemeClr>
                    </a:solidFill>
                  </a:tcPr>
                </a:tc>
                <a:tc>
                  <a:txBody>
                    <a:bodyPr/>
                    <a:lstStyle/>
                    <a:p>
                      <a:r>
                        <a:rPr lang="en-US" dirty="0"/>
                        <a:t>You could be asked this question to test for:</a:t>
                      </a:r>
                    </a:p>
                    <a:p>
                      <a:pPr marL="285750" indent="-285750">
                        <a:buFont typeface="Arial" panose="020B0604020202020204" pitchFamily="34" charset="0"/>
                        <a:buChar char="•"/>
                      </a:pPr>
                      <a:r>
                        <a:rPr lang="en-US" dirty="0"/>
                        <a:t>Starch</a:t>
                      </a:r>
                    </a:p>
                    <a:p>
                      <a:pPr marL="285750" indent="-285750">
                        <a:buFont typeface="Arial" panose="020B0604020202020204" pitchFamily="34" charset="0"/>
                        <a:buChar char="•"/>
                      </a:pPr>
                      <a:r>
                        <a:rPr lang="en-US" dirty="0"/>
                        <a:t>Glucose</a:t>
                      </a:r>
                    </a:p>
                    <a:p>
                      <a:pPr marL="285750" indent="-285750">
                        <a:buFont typeface="Arial" panose="020B0604020202020204" pitchFamily="34" charset="0"/>
                        <a:buChar char="•"/>
                      </a:pPr>
                      <a:r>
                        <a:rPr lang="en-US" dirty="0"/>
                        <a:t>Proteins</a:t>
                      </a:r>
                    </a:p>
                    <a:p>
                      <a:pPr marL="285750" indent="-285750">
                        <a:buFont typeface="Arial" panose="020B0604020202020204" pitchFamily="34" charset="0"/>
                        <a:buChar char="•"/>
                      </a:pPr>
                      <a:r>
                        <a:rPr lang="en-US" dirty="0"/>
                        <a:t>A combination of some/all of them</a:t>
                      </a:r>
                    </a:p>
                    <a:p>
                      <a:pPr marL="285750" indent="-285750">
                        <a:buFont typeface="Arial" panose="020B0604020202020204" pitchFamily="34" charset="0"/>
                        <a:buChar char="•"/>
                      </a:pPr>
                      <a:endParaRPr lang="en-US" dirty="0"/>
                    </a:p>
                    <a:p>
                      <a:pPr marL="0" indent="0">
                        <a:buFont typeface="Arial" panose="020B0604020202020204" pitchFamily="34" charset="0"/>
                        <a:buNone/>
                      </a:pPr>
                      <a:r>
                        <a:rPr lang="en-US" dirty="0"/>
                        <a:t>To answer this question you will need to do the following:</a:t>
                      </a:r>
                    </a:p>
                    <a:p>
                      <a:pPr marL="342900" indent="-342900">
                        <a:buFont typeface="+mj-lt"/>
                        <a:buAutoNum type="arabicPeriod"/>
                      </a:pPr>
                      <a:r>
                        <a:rPr lang="en-US" dirty="0"/>
                        <a:t>Identify the chemical you would use to test for the food substance.</a:t>
                      </a:r>
                    </a:p>
                    <a:p>
                      <a:pPr marL="342900" indent="-342900">
                        <a:buFont typeface="+mj-lt"/>
                        <a:buAutoNum type="arabicPeriod"/>
                      </a:pPr>
                      <a:r>
                        <a:rPr lang="en-US" dirty="0"/>
                        <a:t>Describe what you would do.</a:t>
                      </a:r>
                    </a:p>
                    <a:p>
                      <a:pPr marL="342900" indent="-342900">
                        <a:buFont typeface="+mj-lt"/>
                        <a:buAutoNum type="arabicPeriod"/>
                      </a:pPr>
                      <a:r>
                        <a:rPr lang="en-US" dirty="0"/>
                        <a:t>Identify the positive result</a:t>
                      </a:r>
                    </a:p>
                    <a:p>
                      <a:pPr marL="342900" indent="-342900" algn="just">
                        <a:buFont typeface="+mj-lt"/>
                        <a:buAutoNum type="arabicPeriod"/>
                      </a:pPr>
                      <a:r>
                        <a:rPr lang="en-US" dirty="0"/>
                        <a:t>Repeat steps 1-3 for another food substance if the exam question is asking about more than one substance in the food.</a:t>
                      </a:r>
                    </a:p>
                    <a:p>
                      <a:pPr marL="342900" indent="-342900">
                        <a:buFont typeface="+mj-lt"/>
                        <a:buAutoNum type="arabicPeriod"/>
                      </a:pPr>
                      <a:endParaRPr lang="en-US" dirty="0"/>
                    </a:p>
                  </a:txBody>
                  <a:tcPr anchor="ctr"/>
                </a:tc>
                <a:extLst>
                  <a:ext uri="{0D108BD9-81ED-4DB2-BD59-A6C34878D82A}">
                    <a16:rowId xmlns:a16="http://schemas.microsoft.com/office/drawing/2014/main" val="337813050"/>
                  </a:ext>
                </a:extLst>
              </a:tr>
              <a:tr h="1230601">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Be careful with your colour changes.  Marks will be awarded for identifying the colour that shows a positive result, not for the start colour.  If you don’t know the start colour, don’t include it as it could lose you marks.</a:t>
                      </a:r>
                    </a:p>
                  </a:txBody>
                  <a:tcPr anchor="ctr"/>
                </a:tc>
                <a:extLst>
                  <a:ext uri="{0D108BD9-81ED-4DB2-BD59-A6C34878D82A}">
                    <a16:rowId xmlns:a16="http://schemas.microsoft.com/office/drawing/2014/main" val="2427651414"/>
                  </a:ext>
                </a:extLst>
              </a:tr>
              <a:tr h="2662117">
                <a:tc>
                  <a:txBody>
                    <a:bodyPr/>
                    <a:lstStyle/>
                    <a:p>
                      <a:pPr algn="ctr"/>
                      <a:r>
                        <a:rPr lang="en-US" sz="1350" b="1" dirty="0"/>
                        <a:t>Model Answer</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1" dirty="0"/>
                        <a:t>Explain how to test a substance for the presence of glucose.</a:t>
                      </a:r>
                    </a:p>
                    <a:p>
                      <a:pPr marL="0" indent="0" algn="just">
                        <a:buFont typeface="+mj-lt"/>
                        <a:buNone/>
                      </a:pPr>
                      <a:endParaRPr lang="en-GB" sz="1350" b="1" i="0" u="none" strike="noStrike" kern="1200" dirty="0">
                        <a:solidFill>
                          <a:schemeClr val="tx1"/>
                        </a:solidFill>
                        <a:effectLst/>
                        <a:latin typeface="+mn-lt"/>
                        <a:ea typeface="+mn-ea"/>
                        <a:cs typeface="+mn-cs"/>
                      </a:endParaRPr>
                    </a:p>
                    <a:p>
                      <a:pPr marL="0" indent="0" algn="just">
                        <a:buFont typeface="+mj-lt"/>
                        <a:buNone/>
                      </a:pPr>
                      <a:r>
                        <a:rPr lang="en-GB" sz="1350" b="0" i="1" u="none" strike="noStrike" kern="1200" dirty="0">
                          <a:solidFill>
                            <a:schemeClr val="tx1"/>
                          </a:solidFill>
                          <a:effectLst/>
                          <a:latin typeface="+mn-lt"/>
                          <a:ea typeface="+mn-ea"/>
                          <a:cs typeface="+mn-cs"/>
                        </a:rPr>
                        <a:t>Add Benedict's solution to your sample of food in solution and heat it.  A positive test for glucose would be the solution turning red. If the solution does not change colour no glucose is present.</a:t>
                      </a:r>
                      <a:endParaRPr lang="en-US" b="0" i="1" dirty="0"/>
                    </a:p>
                  </a:txBody>
                  <a:tcPr anchor="ctr"/>
                </a:tc>
                <a:extLst>
                  <a:ext uri="{0D108BD9-81ED-4DB2-BD59-A6C34878D82A}">
                    <a16:rowId xmlns:a16="http://schemas.microsoft.com/office/drawing/2014/main" val="971397409"/>
                  </a:ext>
                </a:extLst>
              </a:tr>
              <a:tr h="1038058">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Prepare and learn model answers to explain how to test for starch, lipids and proteins.</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Prepare and learn a model answer to explain how to test 1 food for the presence of glucose, starch and proteins</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8114596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45" name="Google Shape;84;p16">
            <a:extLst>
              <a:ext uri="{FF2B5EF4-FFF2-40B4-BE49-F238E27FC236}">
                <a16:creationId xmlns:a16="http://schemas.microsoft.com/office/drawing/2014/main" id="{1F4CE98E-1BA5-A141-90E4-A94083E2FB98}"/>
              </a:ext>
            </a:extLst>
          </p:cNvPr>
          <p:cNvSpPr txBox="1"/>
          <p:nvPr/>
        </p:nvSpPr>
        <p:spPr>
          <a:xfrm>
            <a:off x="47255" y="195689"/>
            <a:ext cx="6630978" cy="4265287"/>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endParaRPr dirty="0">
              <a:latin typeface="Calibri" panose="020F0502020204030204" pitchFamily="34" charset="0"/>
              <a:ea typeface="Cabin"/>
              <a:cs typeface="Calibri" panose="020F0502020204030204" pitchFamily="34" charset="0"/>
              <a:sym typeface="Cabin"/>
            </a:endParaRPr>
          </a:p>
          <a:p>
            <a:pPr marL="311079" indent="-311079" algn="ctr">
              <a:buFont typeface="+mj-lt"/>
              <a:buAutoNum type="arabicPeriod"/>
            </a:pP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1.</a:t>
            </a:r>
          </a:p>
          <a:p>
            <a:pPr algn="ctr"/>
            <a:r>
              <a:rPr lang="en-US" dirty="0">
                <a:latin typeface="Calibri" panose="020F0502020204030204" pitchFamily="34" charset="0"/>
                <a:ea typeface="Cabin"/>
                <a:cs typeface="Calibri" panose="020F0502020204030204" pitchFamily="34" charset="0"/>
                <a:sym typeface="Cabin"/>
              </a:rPr>
              <a:t>Set up equipment as shown in the diagram with the pondweed in a beaker of water. </a:t>
            </a:r>
          </a:p>
          <a:p>
            <a:pPr algn="ct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2.</a:t>
            </a:r>
          </a:p>
          <a:p>
            <a:pPr algn="ctr"/>
            <a:r>
              <a:rPr lang="en-US" dirty="0">
                <a:latin typeface="Calibri" panose="020F0502020204030204" pitchFamily="34" charset="0"/>
                <a:ea typeface="Cabin"/>
                <a:cs typeface="Calibri" panose="020F0502020204030204" pitchFamily="34" charset="0"/>
                <a:sym typeface="Cabin"/>
              </a:rPr>
              <a:t>Place the beaker 10cm away from the light source.</a:t>
            </a:r>
          </a:p>
          <a:p>
            <a:pPr algn="ct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3.</a:t>
            </a:r>
          </a:p>
          <a:p>
            <a:pPr algn="ctr"/>
            <a:r>
              <a:rPr lang="en-US" dirty="0">
                <a:latin typeface="Calibri" panose="020F0502020204030204" pitchFamily="34" charset="0"/>
                <a:ea typeface="Cabin"/>
                <a:cs typeface="Calibri" panose="020F0502020204030204" pitchFamily="34" charset="0"/>
                <a:sym typeface="Cabin"/>
              </a:rPr>
              <a:t>Turn the light on and leave the pondweed for 5 minutes.</a:t>
            </a:r>
          </a:p>
          <a:p>
            <a:pPr algn="ct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4.</a:t>
            </a:r>
          </a:p>
          <a:p>
            <a:pPr algn="ctr"/>
            <a:r>
              <a:rPr lang="en-US" dirty="0">
                <a:latin typeface="Calibri" panose="020F0502020204030204" pitchFamily="34" charset="0"/>
                <a:ea typeface="Cabin"/>
                <a:cs typeface="Calibri" panose="020F0502020204030204" pitchFamily="34" charset="0"/>
                <a:sym typeface="Cabin"/>
              </a:rPr>
              <a:t>Count the number of bubbles produced in a fixed period of time or measure how much gas is collected in a fixed period of time.</a:t>
            </a:r>
          </a:p>
          <a:p>
            <a:pPr algn="ct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5. </a:t>
            </a:r>
          </a:p>
          <a:p>
            <a:pPr algn="ctr"/>
            <a:r>
              <a:rPr lang="en-US" dirty="0">
                <a:latin typeface="Calibri" panose="020F0502020204030204" pitchFamily="34" charset="0"/>
                <a:ea typeface="Cabin"/>
                <a:cs typeface="Calibri" panose="020F0502020204030204" pitchFamily="34" charset="0"/>
                <a:sym typeface="Cabin"/>
              </a:rPr>
              <a:t>Repeat to identify outliers and calculate averages.</a:t>
            </a:r>
          </a:p>
          <a:p>
            <a:pPr algn="ct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6.</a:t>
            </a:r>
          </a:p>
          <a:p>
            <a:pPr algn="ctr"/>
            <a:r>
              <a:rPr lang="en-US" dirty="0">
                <a:latin typeface="Calibri" panose="020F0502020204030204" pitchFamily="34" charset="0"/>
                <a:ea typeface="Cabin"/>
                <a:cs typeface="Calibri" panose="020F0502020204030204" pitchFamily="34" charset="0"/>
                <a:sym typeface="Cabin"/>
              </a:rPr>
              <a:t>Repeat for different distances/temperatures.</a:t>
            </a:r>
          </a:p>
          <a:p>
            <a:endParaRPr dirty="0">
              <a:latin typeface="Calibri" panose="020F0502020204030204" pitchFamily="34" charset="0"/>
              <a:ea typeface="Cabin"/>
              <a:cs typeface="Calibri" panose="020F0502020204030204" pitchFamily="34" charset="0"/>
              <a:sym typeface="Cabin"/>
            </a:endParaRPr>
          </a:p>
        </p:txBody>
      </p:sp>
      <p:pic>
        <p:nvPicPr>
          <p:cNvPr id="9" name="Picture 8" descr="A close up of a plant&#10;&#10;Description automatically generated">
            <a:extLst>
              <a:ext uri="{FF2B5EF4-FFF2-40B4-BE49-F238E27FC236}">
                <a16:creationId xmlns:a16="http://schemas.microsoft.com/office/drawing/2014/main" id="{AB5866CF-08F8-0940-B8AF-1382E85F464B}"/>
              </a:ext>
            </a:extLst>
          </p:cNvPr>
          <p:cNvPicPr>
            <a:picLocks noChangeAspect="1"/>
          </p:cNvPicPr>
          <p:nvPr/>
        </p:nvPicPr>
        <p:blipFill rotWithShape="1">
          <a:blip r:embed="rId3"/>
          <a:srcRect l="16169" t="12958"/>
          <a:stretch/>
        </p:blipFill>
        <p:spPr>
          <a:xfrm rot="15849747">
            <a:off x="4093714" y="7871444"/>
            <a:ext cx="2634518" cy="705174"/>
          </a:xfrm>
          <a:prstGeom prst="rect">
            <a:avLst/>
          </a:prstGeom>
        </p:spPr>
      </p:pic>
      <p:pic>
        <p:nvPicPr>
          <p:cNvPr id="7" name="Picture 6" descr="A screen shot of a computer&#10;&#10;Description automatically generated">
            <a:extLst>
              <a:ext uri="{FF2B5EF4-FFF2-40B4-BE49-F238E27FC236}">
                <a16:creationId xmlns:a16="http://schemas.microsoft.com/office/drawing/2014/main" id="{14071BAF-6219-0C49-9AE7-33921D2B499A}"/>
              </a:ext>
            </a:extLst>
          </p:cNvPr>
          <p:cNvPicPr>
            <a:picLocks noChangeAspect="1"/>
          </p:cNvPicPr>
          <p:nvPr/>
        </p:nvPicPr>
        <p:blipFill>
          <a:blip r:embed="rId4"/>
          <a:stretch>
            <a:fillRect/>
          </a:stretch>
        </p:blipFill>
        <p:spPr>
          <a:xfrm>
            <a:off x="4262676" y="6653889"/>
            <a:ext cx="2446397" cy="3023807"/>
          </a:xfrm>
          <a:prstGeom prst="rect">
            <a:avLst/>
          </a:prstGeom>
        </p:spPr>
      </p:pic>
      <p:pic>
        <p:nvPicPr>
          <p:cNvPr id="29" name="Picture 28" descr="A picture containing object, clock&#10;&#10;Description automatically generated">
            <a:extLst>
              <a:ext uri="{FF2B5EF4-FFF2-40B4-BE49-F238E27FC236}">
                <a16:creationId xmlns:a16="http://schemas.microsoft.com/office/drawing/2014/main" id="{D604388E-46B7-F041-9DA5-B66D58C670AE}"/>
              </a:ext>
            </a:extLst>
          </p:cNvPr>
          <p:cNvPicPr>
            <a:picLocks noChangeAspect="1"/>
          </p:cNvPicPr>
          <p:nvPr/>
        </p:nvPicPr>
        <p:blipFill rotWithShape="1">
          <a:blip r:embed="rId5"/>
          <a:srcRect l="63567" t="62365" r="25229"/>
          <a:stretch/>
        </p:blipFill>
        <p:spPr>
          <a:xfrm>
            <a:off x="5582284" y="6998280"/>
            <a:ext cx="820531" cy="1463968"/>
          </a:xfrm>
          <a:prstGeom prst="rect">
            <a:avLst/>
          </a:prstGeom>
        </p:spPr>
      </p:pic>
      <p:sp>
        <p:nvSpPr>
          <p:cNvPr id="69" name="Google Shape;69;p15"/>
          <p:cNvSpPr txBox="1"/>
          <p:nvPr/>
        </p:nvSpPr>
        <p:spPr>
          <a:xfrm>
            <a:off x="85843" y="8130218"/>
            <a:ext cx="2446397" cy="1587205"/>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r>
              <a:rPr lang="en-US" sz="1633" b="1" dirty="0">
                <a:latin typeface="Cabin"/>
                <a:ea typeface="Cabin"/>
                <a:cs typeface="Cabin"/>
                <a:sym typeface="Cabin"/>
              </a:rPr>
              <a:t>Practical Video</a:t>
            </a:r>
            <a:endParaRPr sz="1633" b="1" dirty="0">
              <a:latin typeface="Cabin"/>
              <a:ea typeface="Cabin"/>
              <a:cs typeface="Cabin"/>
              <a:sym typeface="Cabin"/>
            </a:endParaRPr>
          </a:p>
          <a:p>
            <a:endParaRPr sz="1089" dirty="0">
              <a:latin typeface="Cabin"/>
              <a:ea typeface="Cabin"/>
              <a:cs typeface="Cabin"/>
              <a:sym typeface="Cabin"/>
            </a:endParaRPr>
          </a:p>
          <a:p>
            <a:endParaRPr sz="1089" dirty="0">
              <a:latin typeface="Cabin"/>
              <a:ea typeface="Cabin"/>
              <a:cs typeface="Cabin"/>
              <a:sym typeface="Cabin"/>
            </a:endParaRPr>
          </a:p>
        </p:txBody>
      </p:sp>
      <p:pic>
        <p:nvPicPr>
          <p:cNvPr id="4" name="Picture 3" descr="A picture containing object, clock&#10;&#10;Description automatically generated">
            <a:extLst>
              <a:ext uri="{FF2B5EF4-FFF2-40B4-BE49-F238E27FC236}">
                <a16:creationId xmlns:a16="http://schemas.microsoft.com/office/drawing/2014/main" id="{1817CBA1-A683-D24A-8E90-DE5488447CC3}"/>
              </a:ext>
            </a:extLst>
          </p:cNvPr>
          <p:cNvPicPr>
            <a:picLocks noChangeAspect="1"/>
          </p:cNvPicPr>
          <p:nvPr/>
        </p:nvPicPr>
        <p:blipFill rotWithShape="1">
          <a:blip r:embed="rId5"/>
          <a:srcRect t="62365" r="81916"/>
          <a:stretch/>
        </p:blipFill>
        <p:spPr>
          <a:xfrm>
            <a:off x="85843" y="6279993"/>
            <a:ext cx="1974278" cy="2182254"/>
          </a:xfrm>
          <a:prstGeom prst="rect">
            <a:avLst/>
          </a:prstGeom>
        </p:spPr>
      </p:pic>
      <p:pic>
        <p:nvPicPr>
          <p:cNvPr id="25" name="Google Shape;146;p20">
            <a:extLst>
              <a:ext uri="{FF2B5EF4-FFF2-40B4-BE49-F238E27FC236}">
                <a16:creationId xmlns:a16="http://schemas.microsoft.com/office/drawing/2014/main" id="{5C6B76CB-0DD4-4F49-A0B8-76141B86D332}"/>
              </a:ext>
            </a:extLst>
          </p:cNvPr>
          <p:cNvPicPr preferRelativeResize="0"/>
          <p:nvPr/>
        </p:nvPicPr>
        <p:blipFill>
          <a:blip r:embed="rId6">
            <a:alphaModFix/>
          </a:blip>
          <a:stretch>
            <a:fillRect/>
          </a:stretch>
        </p:blipFill>
        <p:spPr>
          <a:xfrm>
            <a:off x="134829" y="8420977"/>
            <a:ext cx="1312775" cy="1312775"/>
          </a:xfrm>
          <a:prstGeom prst="rect">
            <a:avLst/>
          </a:prstGeom>
          <a:noFill/>
          <a:ln>
            <a:noFill/>
          </a:ln>
        </p:spPr>
      </p:pic>
      <p:pic>
        <p:nvPicPr>
          <p:cNvPr id="11" name="Picture 10" descr="A picture containing object, clock&#10;&#10;Description automatically generated">
            <a:extLst>
              <a:ext uri="{FF2B5EF4-FFF2-40B4-BE49-F238E27FC236}">
                <a16:creationId xmlns:a16="http://schemas.microsoft.com/office/drawing/2014/main" id="{B9F7A91C-033C-0047-9504-B5443881F7A2}"/>
              </a:ext>
            </a:extLst>
          </p:cNvPr>
          <p:cNvPicPr>
            <a:picLocks noChangeAspect="1"/>
          </p:cNvPicPr>
          <p:nvPr/>
        </p:nvPicPr>
        <p:blipFill>
          <a:blip r:embed="rId7"/>
          <a:stretch>
            <a:fillRect/>
          </a:stretch>
        </p:blipFill>
        <p:spPr>
          <a:xfrm>
            <a:off x="1550933" y="9362824"/>
            <a:ext cx="2836097" cy="266762"/>
          </a:xfrm>
          <a:prstGeom prst="rect">
            <a:avLst/>
          </a:prstGeom>
        </p:spPr>
      </p:pic>
      <p:sp>
        <p:nvSpPr>
          <p:cNvPr id="31" name="Rectangle 30">
            <a:extLst>
              <a:ext uri="{FF2B5EF4-FFF2-40B4-BE49-F238E27FC236}">
                <a16:creationId xmlns:a16="http://schemas.microsoft.com/office/drawing/2014/main" id="{95E37A3B-9338-3942-BBCA-968FE0770429}"/>
              </a:ext>
            </a:extLst>
          </p:cNvPr>
          <p:cNvSpPr/>
          <p:nvPr/>
        </p:nvSpPr>
        <p:spPr>
          <a:xfrm>
            <a:off x="-212602" y="6024057"/>
            <a:ext cx="1717305" cy="369332"/>
          </a:xfrm>
          <a:prstGeom prst="rect">
            <a:avLst/>
          </a:prstGeom>
        </p:spPr>
        <p:txBody>
          <a:bodyPr wrap="square">
            <a:spAutoFit/>
          </a:bodyPr>
          <a:lstStyle/>
          <a:p>
            <a:pPr lvl="0" algn="ctr"/>
            <a:r>
              <a:rPr lang="en-US" dirty="0">
                <a:latin typeface="Cabin"/>
                <a:ea typeface="Cabin"/>
                <a:cs typeface="Cabin"/>
                <a:sym typeface="Cabin"/>
              </a:rPr>
              <a:t>Lamp</a:t>
            </a:r>
          </a:p>
        </p:txBody>
      </p:sp>
      <p:cxnSp>
        <p:nvCxnSpPr>
          <p:cNvPr id="32" name="Straight Arrow Connector 31">
            <a:extLst>
              <a:ext uri="{FF2B5EF4-FFF2-40B4-BE49-F238E27FC236}">
                <a16:creationId xmlns:a16="http://schemas.microsoft.com/office/drawing/2014/main" id="{4D3FB43B-1C29-3841-AA85-64FD33B7B622}"/>
              </a:ext>
            </a:extLst>
          </p:cNvPr>
          <p:cNvCxnSpPr>
            <a:cxnSpLocks/>
          </p:cNvCxnSpPr>
          <p:nvPr/>
        </p:nvCxnSpPr>
        <p:spPr>
          <a:xfrm>
            <a:off x="665965" y="6396657"/>
            <a:ext cx="196887" cy="601623"/>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34" name="Rectangle 33">
            <a:extLst>
              <a:ext uri="{FF2B5EF4-FFF2-40B4-BE49-F238E27FC236}">
                <a16:creationId xmlns:a16="http://schemas.microsoft.com/office/drawing/2014/main" id="{35711C5D-4F22-3B43-98DB-8214FE63DD07}"/>
              </a:ext>
            </a:extLst>
          </p:cNvPr>
          <p:cNvSpPr/>
          <p:nvPr/>
        </p:nvSpPr>
        <p:spPr>
          <a:xfrm>
            <a:off x="1181554" y="8389664"/>
            <a:ext cx="1717305" cy="369332"/>
          </a:xfrm>
          <a:prstGeom prst="rect">
            <a:avLst/>
          </a:prstGeom>
        </p:spPr>
        <p:txBody>
          <a:bodyPr wrap="square">
            <a:spAutoFit/>
          </a:bodyPr>
          <a:lstStyle/>
          <a:p>
            <a:pPr lvl="0" algn="ctr"/>
            <a:r>
              <a:rPr lang="en-US" dirty="0">
                <a:latin typeface="Cabin"/>
                <a:ea typeface="Cabin"/>
                <a:cs typeface="Cabin"/>
                <a:sym typeface="Cabin"/>
              </a:rPr>
              <a:t>Ruler</a:t>
            </a:r>
          </a:p>
        </p:txBody>
      </p:sp>
      <p:cxnSp>
        <p:nvCxnSpPr>
          <p:cNvPr id="36" name="Straight Arrow Connector 35">
            <a:extLst>
              <a:ext uri="{FF2B5EF4-FFF2-40B4-BE49-F238E27FC236}">
                <a16:creationId xmlns:a16="http://schemas.microsoft.com/office/drawing/2014/main" id="{AE4281D2-A376-C542-82C3-71A8C0EE0A78}"/>
              </a:ext>
            </a:extLst>
          </p:cNvPr>
          <p:cNvCxnSpPr>
            <a:cxnSpLocks/>
          </p:cNvCxnSpPr>
          <p:nvPr/>
        </p:nvCxnSpPr>
        <p:spPr>
          <a:xfrm>
            <a:off x="2060121" y="8762264"/>
            <a:ext cx="196887" cy="601623"/>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37" name="Rectangle 36">
            <a:extLst>
              <a:ext uri="{FF2B5EF4-FFF2-40B4-BE49-F238E27FC236}">
                <a16:creationId xmlns:a16="http://schemas.microsoft.com/office/drawing/2014/main" id="{286AE056-D497-144B-BD53-7DF786D1D61A}"/>
              </a:ext>
            </a:extLst>
          </p:cNvPr>
          <p:cNvSpPr/>
          <p:nvPr/>
        </p:nvSpPr>
        <p:spPr>
          <a:xfrm>
            <a:off x="2222611" y="8349283"/>
            <a:ext cx="1717305" cy="369332"/>
          </a:xfrm>
          <a:prstGeom prst="rect">
            <a:avLst/>
          </a:prstGeom>
        </p:spPr>
        <p:txBody>
          <a:bodyPr wrap="square">
            <a:spAutoFit/>
          </a:bodyPr>
          <a:lstStyle/>
          <a:p>
            <a:pPr lvl="0" algn="ctr"/>
            <a:r>
              <a:rPr lang="en-US" dirty="0">
                <a:latin typeface="Cabin"/>
                <a:ea typeface="Cabin"/>
                <a:cs typeface="Cabin"/>
                <a:sym typeface="Cabin"/>
              </a:rPr>
              <a:t>Beaker</a:t>
            </a:r>
          </a:p>
        </p:txBody>
      </p:sp>
      <p:cxnSp>
        <p:nvCxnSpPr>
          <p:cNvPr id="38" name="Straight Arrow Connector 37">
            <a:extLst>
              <a:ext uri="{FF2B5EF4-FFF2-40B4-BE49-F238E27FC236}">
                <a16:creationId xmlns:a16="http://schemas.microsoft.com/office/drawing/2014/main" id="{7F9815BA-F558-784C-9C32-BFCD31FDB32A}"/>
              </a:ext>
            </a:extLst>
          </p:cNvPr>
          <p:cNvCxnSpPr>
            <a:cxnSpLocks/>
          </p:cNvCxnSpPr>
          <p:nvPr/>
        </p:nvCxnSpPr>
        <p:spPr>
          <a:xfrm flipV="1">
            <a:off x="3429000" y="8526220"/>
            <a:ext cx="896762" cy="7729"/>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39" name="Rectangle 38">
            <a:extLst>
              <a:ext uri="{FF2B5EF4-FFF2-40B4-BE49-F238E27FC236}">
                <a16:creationId xmlns:a16="http://schemas.microsoft.com/office/drawing/2014/main" id="{7D495569-92CD-AB4D-86A5-A029844AC824}"/>
              </a:ext>
            </a:extLst>
          </p:cNvPr>
          <p:cNvSpPr/>
          <p:nvPr/>
        </p:nvSpPr>
        <p:spPr>
          <a:xfrm>
            <a:off x="1876703" y="7623448"/>
            <a:ext cx="1717305" cy="369332"/>
          </a:xfrm>
          <a:prstGeom prst="rect">
            <a:avLst/>
          </a:prstGeom>
        </p:spPr>
        <p:txBody>
          <a:bodyPr wrap="square">
            <a:spAutoFit/>
          </a:bodyPr>
          <a:lstStyle/>
          <a:p>
            <a:pPr lvl="0" algn="ctr"/>
            <a:r>
              <a:rPr lang="en-US" dirty="0">
                <a:latin typeface="Cabin"/>
                <a:ea typeface="Cabin"/>
                <a:cs typeface="Cabin"/>
                <a:sym typeface="Cabin"/>
              </a:rPr>
              <a:t>Pondweed</a:t>
            </a:r>
          </a:p>
        </p:txBody>
      </p:sp>
      <p:cxnSp>
        <p:nvCxnSpPr>
          <p:cNvPr id="40" name="Straight Arrow Connector 39">
            <a:extLst>
              <a:ext uri="{FF2B5EF4-FFF2-40B4-BE49-F238E27FC236}">
                <a16:creationId xmlns:a16="http://schemas.microsoft.com/office/drawing/2014/main" id="{0A3A1092-4C4B-ED4E-98C4-47D406560068}"/>
              </a:ext>
            </a:extLst>
          </p:cNvPr>
          <p:cNvCxnSpPr>
            <a:cxnSpLocks/>
          </p:cNvCxnSpPr>
          <p:nvPr/>
        </p:nvCxnSpPr>
        <p:spPr>
          <a:xfrm>
            <a:off x="3397457" y="7808115"/>
            <a:ext cx="1878569" cy="356502"/>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42" name="Rectangle 41">
            <a:extLst>
              <a:ext uri="{FF2B5EF4-FFF2-40B4-BE49-F238E27FC236}">
                <a16:creationId xmlns:a16="http://schemas.microsoft.com/office/drawing/2014/main" id="{AAEC7CCC-413F-424A-80CF-CC32B621A122}"/>
              </a:ext>
            </a:extLst>
          </p:cNvPr>
          <p:cNvSpPr/>
          <p:nvPr/>
        </p:nvSpPr>
        <p:spPr>
          <a:xfrm>
            <a:off x="5276026" y="5466884"/>
            <a:ext cx="1717305" cy="369332"/>
          </a:xfrm>
          <a:prstGeom prst="rect">
            <a:avLst/>
          </a:prstGeom>
        </p:spPr>
        <p:txBody>
          <a:bodyPr wrap="square">
            <a:spAutoFit/>
          </a:bodyPr>
          <a:lstStyle/>
          <a:p>
            <a:pPr lvl="0" algn="ctr"/>
            <a:r>
              <a:rPr lang="en-US" dirty="0">
                <a:latin typeface="Cabin"/>
                <a:ea typeface="Cabin"/>
                <a:cs typeface="Cabin"/>
                <a:sym typeface="Cabin"/>
              </a:rPr>
              <a:t>Bubbles</a:t>
            </a:r>
          </a:p>
        </p:txBody>
      </p:sp>
      <p:cxnSp>
        <p:nvCxnSpPr>
          <p:cNvPr id="43" name="Straight Arrow Connector 42">
            <a:extLst>
              <a:ext uri="{FF2B5EF4-FFF2-40B4-BE49-F238E27FC236}">
                <a16:creationId xmlns:a16="http://schemas.microsoft.com/office/drawing/2014/main" id="{E586A738-244A-8A49-AF72-A98357E58C78}"/>
              </a:ext>
            </a:extLst>
          </p:cNvPr>
          <p:cNvCxnSpPr>
            <a:cxnSpLocks/>
          </p:cNvCxnSpPr>
          <p:nvPr/>
        </p:nvCxnSpPr>
        <p:spPr>
          <a:xfrm flipH="1">
            <a:off x="5812311" y="5836216"/>
            <a:ext cx="322367" cy="1534904"/>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9C53CF16-51B3-DD4A-9784-97ABDE7D73DA}"/>
              </a:ext>
            </a:extLst>
          </p:cNvPr>
          <p:cNvCxnSpPr>
            <a:cxnSpLocks/>
          </p:cNvCxnSpPr>
          <p:nvPr/>
        </p:nvCxnSpPr>
        <p:spPr>
          <a:xfrm>
            <a:off x="3333716" y="1670569"/>
            <a:ext cx="0" cy="27434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62" name="Straight Arrow Connector 61">
            <a:extLst>
              <a:ext uri="{FF2B5EF4-FFF2-40B4-BE49-F238E27FC236}">
                <a16:creationId xmlns:a16="http://schemas.microsoft.com/office/drawing/2014/main" id="{661CDCCF-25DB-CB4D-BA94-1CC0A2DBACB5}"/>
              </a:ext>
            </a:extLst>
          </p:cNvPr>
          <p:cNvCxnSpPr>
            <a:cxnSpLocks/>
          </p:cNvCxnSpPr>
          <p:nvPr/>
        </p:nvCxnSpPr>
        <p:spPr>
          <a:xfrm>
            <a:off x="3350918" y="2461597"/>
            <a:ext cx="0" cy="27434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63" name="Straight Arrow Connector 62">
            <a:extLst>
              <a:ext uri="{FF2B5EF4-FFF2-40B4-BE49-F238E27FC236}">
                <a16:creationId xmlns:a16="http://schemas.microsoft.com/office/drawing/2014/main" id="{0ADF786C-826E-6948-B60D-9A9D8FD00ACE}"/>
              </a:ext>
            </a:extLst>
          </p:cNvPr>
          <p:cNvCxnSpPr>
            <a:cxnSpLocks/>
          </p:cNvCxnSpPr>
          <p:nvPr/>
        </p:nvCxnSpPr>
        <p:spPr>
          <a:xfrm>
            <a:off x="3353389" y="3281654"/>
            <a:ext cx="0" cy="27434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64" name="Straight Arrow Connector 63">
            <a:extLst>
              <a:ext uri="{FF2B5EF4-FFF2-40B4-BE49-F238E27FC236}">
                <a16:creationId xmlns:a16="http://schemas.microsoft.com/office/drawing/2014/main" id="{2DB82D87-6533-7245-BFBD-4F9595F0BF34}"/>
              </a:ext>
            </a:extLst>
          </p:cNvPr>
          <p:cNvCxnSpPr>
            <a:cxnSpLocks/>
          </p:cNvCxnSpPr>
          <p:nvPr/>
        </p:nvCxnSpPr>
        <p:spPr>
          <a:xfrm>
            <a:off x="3333503" y="4382572"/>
            <a:ext cx="0" cy="27434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65" name="Straight Arrow Connector 64">
            <a:extLst>
              <a:ext uri="{FF2B5EF4-FFF2-40B4-BE49-F238E27FC236}">
                <a16:creationId xmlns:a16="http://schemas.microsoft.com/office/drawing/2014/main" id="{C603B7A6-D222-3F46-B9D0-4BBB79FA29C9}"/>
              </a:ext>
            </a:extLst>
          </p:cNvPr>
          <p:cNvCxnSpPr>
            <a:cxnSpLocks/>
          </p:cNvCxnSpPr>
          <p:nvPr/>
        </p:nvCxnSpPr>
        <p:spPr>
          <a:xfrm>
            <a:off x="3342799" y="5209957"/>
            <a:ext cx="0" cy="27434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26" name="Google Shape;70;p15">
            <a:extLst>
              <a:ext uri="{FF2B5EF4-FFF2-40B4-BE49-F238E27FC236}">
                <a16:creationId xmlns:a16="http://schemas.microsoft.com/office/drawing/2014/main" id="{E8B878CE-0218-1E40-8BB9-B0DC3C835E9D}"/>
              </a:ext>
            </a:extLst>
          </p:cNvPr>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27" name="Oval 26">
            <a:extLst>
              <a:ext uri="{FF2B5EF4-FFF2-40B4-BE49-F238E27FC236}">
                <a16:creationId xmlns:a16="http://schemas.microsoft.com/office/drawing/2014/main" id="{9C45A14A-2356-7E4D-870D-17A87C9D302C}"/>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384BF526-0800-E342-86FF-426F100196CE}"/>
              </a:ext>
            </a:extLst>
          </p:cNvPr>
          <p:cNvSpPr txBox="1"/>
          <p:nvPr/>
        </p:nvSpPr>
        <p:spPr>
          <a:xfrm>
            <a:off x="247920" y="288783"/>
            <a:ext cx="901700" cy="483209"/>
          </a:xfrm>
          <a:prstGeom prst="rect">
            <a:avLst/>
          </a:prstGeom>
          <a:noFill/>
        </p:spPr>
        <p:txBody>
          <a:bodyPr wrap="square" rtlCol="0">
            <a:spAutoFit/>
          </a:bodyPr>
          <a:lstStyle/>
          <a:p>
            <a:pPr algn="ctr"/>
            <a:r>
              <a:rPr lang="en-US" sz="2540" b="1" dirty="0">
                <a:solidFill>
                  <a:schemeClr val="bg1"/>
                </a:solidFill>
              </a:rPr>
              <a:t>RP5</a:t>
            </a:r>
          </a:p>
        </p:txBody>
      </p:sp>
      <p:sp>
        <p:nvSpPr>
          <p:cNvPr id="30" name="TextBox 29">
            <a:extLst>
              <a:ext uri="{FF2B5EF4-FFF2-40B4-BE49-F238E27FC236}">
                <a16:creationId xmlns:a16="http://schemas.microsoft.com/office/drawing/2014/main" id="{4FC3C91B-6C48-0042-8988-63C5B5662DD5}"/>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Investigating Photosynthesis</a:t>
            </a:r>
          </a:p>
        </p:txBody>
      </p:sp>
    </p:spTree>
    <p:extLst>
      <p:ext uri="{BB962C8B-B14F-4D97-AF65-F5344CB8AC3E}">
        <p14:creationId xmlns:p14="http://schemas.microsoft.com/office/powerpoint/2010/main" val="36443845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82646" y="279764"/>
            <a:ext cx="480307" cy="533158"/>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6358" y="103291"/>
            <a:ext cx="9416" cy="9699419"/>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0083" y="891369"/>
            <a:ext cx="3169956" cy="8737505"/>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Light intensity, temperature, carbon dioxide concentration, type of plant, surface are a of leaf, colour of plant, pH.</a:t>
            </a: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Gives the pondweed time to acclimatise.</a:t>
            </a:r>
          </a:p>
          <a:p>
            <a:pPr marL="223832" indent="-223832" algn="just">
              <a:buFont typeface="+mj-lt"/>
              <a:buAutoNum type="arabicPeriod"/>
            </a:pPr>
            <a:endParaRPr lang="en-GB" sz="998" dirty="0">
              <a:latin typeface="Calibri" panose="020F0502020204030204" pitchFamily="34" charset="0"/>
              <a:ea typeface="Cabin"/>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ea typeface="Cabin"/>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Ruler</a:t>
            </a:r>
          </a:p>
          <a:p>
            <a:pPr marL="223832" indent="-223832" algn="just">
              <a:buFont typeface="+mj-lt"/>
              <a:buAutoNum type="arabicPeriod"/>
            </a:pPr>
            <a:endParaRPr lang="en-GB" sz="998" dirty="0">
              <a:latin typeface="Calibri" panose="020F0502020204030204" pitchFamily="34" charset="0"/>
              <a:ea typeface="Cabin"/>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Lamp with an LED bulb.</a:t>
            </a: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It does not heat up and raise the temperature of the water.</a:t>
            </a: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Stopwatch</a:t>
            </a:r>
          </a:p>
          <a:p>
            <a:pPr marL="223832" indent="-223832" algn="just">
              <a:buFont typeface="+mj-lt"/>
              <a:buAutoNum type="arabicPeriod"/>
            </a:pPr>
            <a:endParaRPr lang="en-GB" sz="998" dirty="0">
              <a:latin typeface="Calibri" panose="020F0502020204030204" pitchFamily="34" charset="0"/>
              <a:ea typeface="Cabin"/>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To ensure that there is an excess of carbon dioxide and that this does not become a limiting factor.</a:t>
            </a: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Number of bubbles produced in a given time.</a:t>
            </a:r>
          </a:p>
          <a:p>
            <a:pPr marL="223832" indent="-223832" algn="just">
              <a:buFont typeface="+mj-lt"/>
              <a:buAutoNum type="arabicPeriod"/>
            </a:pPr>
            <a:endParaRPr lang="en-GB" sz="998" dirty="0">
              <a:latin typeface="Calibri" panose="020F0502020204030204" pitchFamily="34" charset="0"/>
              <a:ea typeface="Cabin"/>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Oxygen is a product of photosynthesis and so when the pondweed photosynthesises it makes bubbles of the gas that we can count.</a:t>
            </a: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It is used to measure the temperature, to check the temperature isn’t changing.  This is important as temperature needs to be controlled.</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Change the distance the lamp is from the plant.</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Add the pondweed sample to a beaker of water, this helps maintain the temperature.</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You can see outliers and so improves reliability.</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 number of bubbles produced, in a certain time.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They have made oxygen, which causes them to float to the surface.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defTabSz="895327" eaLnBrk="0" fontAlgn="base" hangingPunct="0">
              <a:spcBef>
                <a:spcPct val="0"/>
              </a:spcBef>
              <a:spcAft>
                <a:spcPct val="0"/>
              </a:spcAft>
            </a:pPr>
            <a:endParaRPr lang="en-US" altLang="en-US" sz="1077" dirty="0">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117962" y="891370"/>
            <a:ext cx="3109175" cy="8734867"/>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1000" dirty="0">
                <a:cs typeface="Calibri" panose="020F0502020204030204" pitchFamily="34" charset="0"/>
              </a:rPr>
              <a:t>When investigating the rate of photosynthesis what are the possible variables (one that will be changed, the others that will need to be controlled)?</a:t>
            </a:r>
          </a:p>
          <a:p>
            <a:pPr marL="223832" indent="-223832" algn="just">
              <a:buFont typeface="+mj-lt"/>
              <a:buAutoNum type="arabicPeriod"/>
            </a:pPr>
            <a:r>
              <a:rPr lang="en-GB" sz="1000" dirty="0">
                <a:cs typeface="Calibri" panose="020F0502020204030204" pitchFamily="34" charset="0"/>
              </a:rPr>
              <a:t>Why do you leave the pondweed 5 minutes after the lamp has been turned on before counting any bubbles?</a:t>
            </a:r>
          </a:p>
          <a:p>
            <a:pPr marL="223832" indent="-223832" algn="just">
              <a:buFont typeface="+mj-lt"/>
              <a:buAutoNum type="arabicPeriod"/>
            </a:pPr>
            <a:r>
              <a:rPr lang="en-GB" sz="1000" dirty="0">
                <a:cs typeface="Calibri" panose="020F0502020204030204" pitchFamily="34" charset="0"/>
              </a:rPr>
              <a:t>What piece of equipment would you use to change the distance of the lamp?</a:t>
            </a:r>
          </a:p>
          <a:p>
            <a:pPr marL="223832" indent="-223832" algn="just">
              <a:buFont typeface="+mj-lt"/>
              <a:buAutoNum type="arabicPeriod"/>
            </a:pPr>
            <a:r>
              <a:rPr lang="en-GB" sz="1000" dirty="0">
                <a:cs typeface="Calibri" panose="020F0502020204030204" pitchFamily="34" charset="0"/>
              </a:rPr>
              <a:t>What would you use as a light source?</a:t>
            </a:r>
          </a:p>
          <a:p>
            <a:pPr marL="223832" indent="-223832" algn="just">
              <a:buFont typeface="+mj-lt"/>
              <a:buAutoNum type="arabicPeriod"/>
            </a:pPr>
            <a:r>
              <a:rPr lang="en-GB" sz="1000" dirty="0">
                <a:cs typeface="Calibri" panose="020F0502020204030204" pitchFamily="34" charset="0"/>
              </a:rPr>
              <a:t>Why should you use an LED bulb when investigating the rate of photosynthesis?</a:t>
            </a:r>
          </a:p>
          <a:p>
            <a:pPr marL="223832" indent="-223832" algn="just">
              <a:buFont typeface="+mj-lt"/>
              <a:buAutoNum type="arabicPeriod"/>
            </a:pPr>
            <a:r>
              <a:rPr lang="en-GB" sz="1000" dirty="0">
                <a:cs typeface="Calibri" panose="020F0502020204030204" pitchFamily="34" charset="0"/>
              </a:rPr>
              <a:t>What piece of equipment would you use to measure time?</a:t>
            </a:r>
          </a:p>
          <a:p>
            <a:pPr marL="223832" indent="-223832" algn="just">
              <a:buFont typeface="+mj-lt"/>
              <a:buAutoNum type="arabicPeriod"/>
            </a:pPr>
            <a:r>
              <a:rPr lang="en-GB" sz="1000" dirty="0">
                <a:cs typeface="Calibri" panose="020F0502020204030204" pitchFamily="34" charset="0"/>
              </a:rPr>
              <a:t>Why might sodium hydrogen carbonate be added to the water?</a:t>
            </a:r>
          </a:p>
          <a:p>
            <a:pPr marL="223832" indent="-223832" algn="just">
              <a:buFont typeface="+mj-lt"/>
              <a:buAutoNum type="arabicPeriod"/>
            </a:pPr>
            <a:r>
              <a:rPr lang="en-GB" sz="1000" dirty="0">
                <a:cs typeface="Calibri" panose="020F0502020204030204" pitchFamily="34" charset="0"/>
              </a:rPr>
              <a:t>Why are bubbles produced by the pondweed during the photosynthesis experiment?</a:t>
            </a:r>
          </a:p>
          <a:p>
            <a:pPr marL="223832" indent="-223832" algn="just">
              <a:buFont typeface="+mj-lt"/>
              <a:buAutoNum type="arabicPeriod"/>
            </a:pPr>
            <a:r>
              <a:rPr lang="en-GB" sz="1000" dirty="0">
                <a:cs typeface="Calibri" panose="020F0502020204030204" pitchFamily="34" charset="0"/>
              </a:rPr>
              <a:t>What is the dependent variable when investigating photosynthesis?</a:t>
            </a:r>
          </a:p>
          <a:p>
            <a:pPr marL="223832" indent="-223832" algn="just">
              <a:buFont typeface="+mj-lt"/>
              <a:buAutoNum type="arabicPeriod"/>
            </a:pPr>
            <a:endParaRPr lang="en-GB" sz="1000" dirty="0">
              <a:cs typeface="Calibri" panose="020F0502020204030204" pitchFamily="34" charset="0"/>
            </a:endParaRPr>
          </a:p>
          <a:p>
            <a:pPr marL="223832" indent="-223832" algn="just">
              <a:buFont typeface="+mj-lt"/>
              <a:buAutoNum type="arabicPeriod"/>
            </a:pPr>
            <a:r>
              <a:rPr lang="en-GB" sz="1000" dirty="0">
                <a:cs typeface="Calibri" panose="020F0502020204030204" pitchFamily="34" charset="0"/>
              </a:rPr>
              <a:t>Why is it important to use a thermometer when investigating the rate of photosynthesis?</a:t>
            </a:r>
          </a:p>
          <a:p>
            <a:pPr marL="223832" indent="-223832" algn="just">
              <a:buFont typeface="+mj-lt"/>
              <a:buAutoNum type="arabicPeriod"/>
            </a:pPr>
            <a:endParaRPr lang="en-GB" sz="1000" dirty="0">
              <a:cs typeface="Calibri" panose="020F0502020204030204" pitchFamily="34" charset="0"/>
            </a:endParaRPr>
          </a:p>
          <a:p>
            <a:pPr marL="223832" indent="-223832" algn="just">
              <a:buFont typeface="+mj-lt"/>
              <a:buAutoNum type="arabicPeriod"/>
            </a:pPr>
            <a:r>
              <a:rPr lang="en-GB" sz="1000" dirty="0"/>
              <a:t>How can we change the light intensity when investigating how light intensity affects the rate of photosynthesis?</a:t>
            </a:r>
          </a:p>
          <a:p>
            <a:pPr marL="223832" indent="-223832" algn="just">
              <a:buFont typeface="+mj-lt"/>
              <a:buAutoNum type="arabicPeriod"/>
            </a:pPr>
            <a:r>
              <a:rPr lang="en-GB" sz="1000" dirty="0"/>
              <a:t>How can the temperature be controlled in the experiment?</a:t>
            </a:r>
          </a:p>
          <a:p>
            <a:pPr marL="223832" indent="-223832" algn="just">
              <a:buFont typeface="+mj-lt"/>
              <a:buAutoNum type="arabicPeriod"/>
            </a:pPr>
            <a:r>
              <a:rPr lang="en-GB" sz="1000" dirty="0"/>
              <a:t>Why is it better to count the number of bubbles in every minute for 3 minutes rather than just count the bubbles for 3 minutes?</a:t>
            </a:r>
          </a:p>
          <a:p>
            <a:pPr marL="223832" indent="-223832" algn="just">
              <a:buFont typeface="+mj-lt"/>
              <a:buAutoNum type="arabicPeriod"/>
            </a:pPr>
            <a:r>
              <a:rPr lang="en-GB" sz="1000" dirty="0"/>
              <a:t>What two measurements need to be taken when investigating the rate of photosynthesis?</a:t>
            </a:r>
          </a:p>
          <a:p>
            <a:pPr marL="223832" indent="-223832" algn="just">
              <a:buFont typeface="+mj-lt"/>
              <a:buAutoNum type="arabicPeriod"/>
            </a:pPr>
            <a:r>
              <a:rPr lang="en-GB" sz="1000" dirty="0"/>
              <a:t>An alternative method is to put discs of pondweed/seaweed in a beaker and measure the time to rise to the surface, why would the discs rise to the surface?</a:t>
            </a:r>
          </a:p>
          <a:p>
            <a:pPr marL="223832" indent="-223832" algn="just">
              <a:buFont typeface="+mj-lt"/>
              <a:buAutoNum type="arabicPeriod"/>
            </a:pPr>
            <a:endParaRPr lang="en-GB" sz="1077" dirty="0"/>
          </a:p>
          <a:p>
            <a:r>
              <a:rPr lang="en-GB" sz="1371" b="1" dirty="0"/>
              <a:t> </a:t>
            </a:r>
            <a:endParaRPr lang="en-GB" sz="1371" dirty="0"/>
          </a:p>
          <a:p>
            <a:r>
              <a:rPr lang="en-GB" sz="1371" b="1" dirty="0"/>
              <a:t> </a:t>
            </a:r>
            <a:endParaRPr lang="en-GB" sz="1371" dirty="0"/>
          </a:p>
          <a:p>
            <a:endParaRPr lang="en-GB" sz="1371" dirty="0"/>
          </a:p>
          <a:p>
            <a:pPr marL="223832" indent="-223832" algn="just">
              <a:buFont typeface="+mj-lt"/>
              <a:buAutoNum type="arabicPeriod"/>
            </a:pPr>
            <a:endParaRPr lang="en-GB" sz="1077" dirty="0"/>
          </a:p>
          <a:p>
            <a:r>
              <a:rPr lang="en-GB" sz="1371" b="1" dirty="0"/>
              <a:t> </a:t>
            </a:r>
            <a:endParaRPr lang="en-GB" sz="1371" dirty="0"/>
          </a:p>
          <a:p>
            <a:r>
              <a:rPr lang="en-GB" sz="1371" b="1" dirty="0"/>
              <a:t> </a:t>
            </a:r>
            <a:endParaRPr lang="en-GB" sz="1371" dirty="0"/>
          </a:p>
          <a:p>
            <a:pPr defTabSz="895327" eaLnBrk="0" fontAlgn="base" hangingPunct="0">
              <a:spcBef>
                <a:spcPct val="0"/>
              </a:spcBef>
              <a:spcAft>
                <a:spcPct val="0"/>
              </a:spcAft>
            </a:pPr>
            <a:endParaRPr lang="en-US" altLang="en-US" sz="1763" dirty="0">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0085" y="455360"/>
            <a:ext cx="1033671" cy="265802"/>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defTabSz="895327" eaLnBrk="0" fontAlgn="base" hangingPunct="0">
              <a:spcBef>
                <a:spcPct val="0"/>
              </a:spcBef>
              <a:spcAft>
                <a:spcPct val="0"/>
              </a:spcAft>
            </a:pPr>
            <a:r>
              <a:rPr lang="en-US" altLang="en-US" sz="1077" b="1">
                <a:latin typeface="Calibri" panose="020F0502020204030204" pitchFamily="34" charset="0"/>
                <a:ea typeface="Calibri" panose="020F0502020204030204" pitchFamily="34" charset="0"/>
                <a:cs typeface="Times New Roman" panose="02020603050405020304" pitchFamily="18" charset="0"/>
              </a:rPr>
              <a:t>Fold page here</a:t>
            </a:r>
            <a:endParaRPr lang="en-US" altLang="en-US" sz="1763">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100666" y="111647"/>
            <a:ext cx="2699275" cy="582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533" tIns="44767" rIns="89533" bIns="44767" numCol="1" anchor="ctr" anchorCtr="0" compatLnSpc="1">
            <a:prstTxWarp prst="textNoShape">
              <a:avLst/>
            </a:prstTxWarp>
            <a:spAutoFit/>
          </a:bodyPr>
          <a:lstStyle/>
          <a:p>
            <a:pPr defTabSz="895327" eaLnBrk="0" fontAlgn="base" hangingPunct="0">
              <a:spcBef>
                <a:spcPct val="0"/>
              </a:spcBef>
              <a:spcAft>
                <a:spcPct val="0"/>
              </a:spcAft>
            </a:pPr>
            <a:endParaRPr lang="en-US" altLang="en-US" sz="1567" b="1" dirty="0">
              <a:latin typeface="Calibri" panose="020F0502020204030204" pitchFamily="34" charset="0"/>
              <a:ea typeface="Calibri" panose="020F0502020204030204" pitchFamily="34" charset="0"/>
              <a:cs typeface="Times New Roman" panose="02020603050405020304" pitchFamily="18" charset="0"/>
            </a:endParaRPr>
          </a:p>
          <a:p>
            <a:pPr defTabSz="895327" eaLnBrk="0" fontAlgn="base" hangingPunct="0">
              <a:spcBef>
                <a:spcPct val="0"/>
              </a:spcBef>
              <a:spcAft>
                <a:spcPct val="0"/>
              </a:spcAft>
            </a:pPr>
            <a:r>
              <a:rPr lang="en-US" altLang="en-US" sz="1633" b="1" dirty="0">
                <a:latin typeface="Calibri" panose="020F0502020204030204" pitchFamily="34" charset="0"/>
                <a:ea typeface="Calibri" panose="020F0502020204030204" pitchFamily="34" charset="0"/>
                <a:cs typeface="Times New Roman" panose="02020603050405020304" pitchFamily="18" charset="0"/>
              </a:rPr>
              <a:t>B5: Photosynthesis Practical</a:t>
            </a:r>
            <a:endParaRPr lang="en-US" altLang="en-US" sz="1633" dirty="0">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117962" y="130983"/>
            <a:ext cx="2664683" cy="7096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1"/>
          </a:p>
        </p:txBody>
      </p:sp>
    </p:spTree>
    <p:extLst>
      <p:ext uri="{BB962C8B-B14F-4D97-AF65-F5344CB8AC3E}">
        <p14:creationId xmlns:p14="http://schemas.microsoft.com/office/powerpoint/2010/main" val="17453408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1110023518"/>
              </p:ext>
            </p:extLst>
          </p:nvPr>
        </p:nvGraphicFramePr>
        <p:xfrm>
          <a:off x="153954" y="275251"/>
          <a:ext cx="6486332" cy="9431144"/>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54324">
                <a:tc>
                  <a:txBody>
                    <a:bodyPr/>
                    <a:lstStyle/>
                    <a:p>
                      <a:pPr algn="ctr"/>
                      <a:r>
                        <a:rPr lang="en-US" sz="1350" b="1" dirty="0"/>
                        <a:t>Topic</a:t>
                      </a:r>
                    </a:p>
                  </a:txBody>
                  <a:tcPr anchor="ctr">
                    <a:solidFill>
                      <a:schemeClr val="bg1">
                        <a:lumMod val="85000"/>
                      </a:schemeClr>
                    </a:solidFill>
                  </a:tcPr>
                </a:tc>
                <a:tc>
                  <a:txBody>
                    <a:bodyPr/>
                    <a:lstStyle/>
                    <a:p>
                      <a:pPr algn="just"/>
                      <a:r>
                        <a:rPr lang="en-US" b="0" dirty="0"/>
                        <a:t>Required Practical 5: Light Intensity and Photosynthesis</a:t>
                      </a:r>
                    </a:p>
                  </a:txBody>
                  <a:tcPr anchor="ctr"/>
                </a:tc>
                <a:extLst>
                  <a:ext uri="{0D108BD9-81ED-4DB2-BD59-A6C34878D82A}">
                    <a16:rowId xmlns:a16="http://schemas.microsoft.com/office/drawing/2014/main" val="1109385184"/>
                  </a:ext>
                </a:extLst>
              </a:tr>
              <a:tr h="454324">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0" dirty="0"/>
                        <a:t>Construct a method to investigate the effect of light intensity on the rate of photosynthesis.</a:t>
                      </a:r>
                    </a:p>
                  </a:txBody>
                  <a:tcPr anchor="ctr"/>
                </a:tc>
                <a:extLst>
                  <a:ext uri="{0D108BD9-81ED-4DB2-BD59-A6C34878D82A}">
                    <a16:rowId xmlns:a16="http://schemas.microsoft.com/office/drawing/2014/main" val="319181968"/>
                  </a:ext>
                </a:extLst>
              </a:tr>
              <a:tr h="3241930">
                <a:tc>
                  <a:txBody>
                    <a:bodyPr/>
                    <a:lstStyle/>
                    <a:p>
                      <a:pPr algn="ctr"/>
                      <a:r>
                        <a:rPr lang="en-US" sz="1350" b="1" dirty="0"/>
                        <a:t>Info</a:t>
                      </a:r>
                    </a:p>
                  </a:txBody>
                  <a:tcPr anchor="ctr">
                    <a:solidFill>
                      <a:schemeClr val="bg1">
                        <a:lumMod val="85000"/>
                      </a:schemeClr>
                    </a:solidFill>
                  </a:tcPr>
                </a:tc>
                <a:tc>
                  <a:txBody>
                    <a:bodyPr/>
                    <a:lstStyle/>
                    <a:p>
                      <a:pPr algn="just"/>
                      <a:r>
                        <a:rPr lang="en-US" dirty="0"/>
                        <a:t>You could be asked this question to investigate the effect of light intensity on the rate of photosynthesis for lots of different plants. As you will be collecting gases the plants will all be plants that can survive and photosynthesise under water.</a:t>
                      </a:r>
                    </a:p>
                    <a:p>
                      <a:pPr marL="285750" indent="-285750">
                        <a:buFont typeface="Arial" panose="020B0604020202020204" pitchFamily="34" charset="0"/>
                        <a:buChar char="•"/>
                      </a:pPr>
                      <a:endParaRPr lang="en-US" dirty="0"/>
                    </a:p>
                    <a:p>
                      <a:pPr marL="0" indent="0">
                        <a:buFont typeface="Arial" panose="020B0604020202020204" pitchFamily="34" charset="0"/>
                        <a:buNone/>
                      </a:pPr>
                      <a:r>
                        <a:rPr lang="en-US" dirty="0"/>
                        <a:t>To answer this question, you will need to do the following:</a:t>
                      </a:r>
                    </a:p>
                    <a:p>
                      <a:pPr marL="342900" indent="-342900">
                        <a:buFont typeface="+mj-lt"/>
                        <a:buAutoNum type="arabicPeriod"/>
                      </a:pPr>
                      <a:r>
                        <a:rPr lang="en-US" dirty="0"/>
                        <a:t>Construct a clear method.</a:t>
                      </a:r>
                    </a:p>
                    <a:p>
                      <a:pPr marL="342900" indent="-342900">
                        <a:buFont typeface="+mj-lt"/>
                        <a:buAutoNum type="arabicPeriod"/>
                      </a:pPr>
                      <a:r>
                        <a:rPr lang="en-US" dirty="0"/>
                        <a:t>Identify what you will measure.</a:t>
                      </a:r>
                    </a:p>
                    <a:p>
                      <a:pPr marL="342900" indent="-342900">
                        <a:buFont typeface="+mj-lt"/>
                        <a:buAutoNum type="arabicPeriod"/>
                      </a:pPr>
                      <a:r>
                        <a:rPr lang="en-US" dirty="0"/>
                        <a:t>Identify control variables.</a:t>
                      </a:r>
                    </a:p>
                  </a:txBody>
                  <a:tcPr anchor="ctr"/>
                </a:tc>
                <a:extLst>
                  <a:ext uri="{0D108BD9-81ED-4DB2-BD59-A6C34878D82A}">
                    <a16:rowId xmlns:a16="http://schemas.microsoft.com/office/drawing/2014/main" val="337813050"/>
                  </a:ext>
                </a:extLst>
              </a:tr>
              <a:tr h="760366">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To change light intensity, you will change the distance the light is from the test plant. Make sure you include 5 different distances with regular intervals between them. </a:t>
                      </a:r>
                    </a:p>
                  </a:txBody>
                  <a:tcPr anchor="ctr"/>
                </a:tc>
                <a:extLst>
                  <a:ext uri="{0D108BD9-81ED-4DB2-BD59-A6C34878D82A}">
                    <a16:rowId xmlns:a16="http://schemas.microsoft.com/office/drawing/2014/main" val="2427651414"/>
                  </a:ext>
                </a:extLst>
              </a:tr>
              <a:tr h="3314011">
                <a:tc>
                  <a:txBody>
                    <a:bodyPr/>
                    <a:lstStyle/>
                    <a:p>
                      <a:pPr algn="ctr"/>
                      <a:r>
                        <a:rPr lang="en-US" sz="1350" b="1" dirty="0"/>
                        <a:t>Model Answer</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1" dirty="0"/>
                        <a:t>Construct a method to investigate the effect of light intensity on the rate of photosynthesis.</a:t>
                      </a:r>
                    </a:p>
                    <a:p>
                      <a:pPr marL="342900" indent="-342900" algn="just">
                        <a:buFont typeface="+mj-lt"/>
                        <a:buAutoNum type="arabicPeriod"/>
                      </a:pPr>
                      <a:r>
                        <a:rPr lang="en-GB" sz="1350" b="0" i="0" u="none" strike="noStrike" kern="1200" dirty="0">
                          <a:solidFill>
                            <a:schemeClr val="tx1"/>
                          </a:solidFill>
                          <a:effectLst/>
                          <a:latin typeface="+mn-lt"/>
                          <a:ea typeface="+mn-ea"/>
                          <a:cs typeface="+mn-cs"/>
                        </a:rPr>
                        <a:t>Add a piece of pondweed to a boiling tube filled with water.</a:t>
                      </a:r>
                    </a:p>
                    <a:p>
                      <a:pPr marL="342900" indent="-342900" algn="just">
                        <a:buFont typeface="+mj-lt"/>
                        <a:buAutoNum type="arabicPeriod"/>
                      </a:pPr>
                      <a:r>
                        <a:rPr lang="en-GB" sz="1350" b="0" i="0" u="none" strike="noStrike" kern="1200" baseline="0" dirty="0">
                          <a:solidFill>
                            <a:schemeClr val="tx1"/>
                          </a:solidFill>
                          <a:effectLst/>
                          <a:latin typeface="+mn-lt"/>
                          <a:ea typeface="+mn-ea"/>
                          <a:cs typeface="+mn-cs"/>
                        </a:rPr>
                        <a:t>Place this 10cm away from a light source and turn the light on.</a:t>
                      </a:r>
                    </a:p>
                    <a:p>
                      <a:pPr marL="342900" indent="-342900" algn="just">
                        <a:buFont typeface="+mj-lt"/>
                        <a:buAutoNum type="arabicPeriod"/>
                      </a:pPr>
                      <a:r>
                        <a:rPr lang="en-GB" sz="1350" b="0" i="0" u="none" strike="noStrike" kern="1200" baseline="0" dirty="0">
                          <a:solidFill>
                            <a:schemeClr val="tx1"/>
                          </a:solidFill>
                          <a:effectLst/>
                          <a:latin typeface="+mn-lt"/>
                          <a:ea typeface="+mn-ea"/>
                          <a:cs typeface="+mn-cs"/>
                        </a:rPr>
                        <a:t>Weight 5 minutes for the pondweed to acclimate.</a:t>
                      </a:r>
                    </a:p>
                    <a:p>
                      <a:pPr marL="342900" indent="-342900" algn="just">
                        <a:buFont typeface="+mj-lt"/>
                        <a:buAutoNum type="arabicPeriod"/>
                      </a:pPr>
                      <a:r>
                        <a:rPr lang="en-GB" sz="1350" b="0" i="0" u="none" strike="noStrike" kern="1200" baseline="0" dirty="0">
                          <a:solidFill>
                            <a:schemeClr val="tx1"/>
                          </a:solidFill>
                          <a:effectLst/>
                          <a:latin typeface="+mn-lt"/>
                          <a:ea typeface="+mn-ea"/>
                          <a:cs typeface="+mn-cs"/>
                        </a:rPr>
                        <a:t>Count the number of bubbles produced in 1 minute.</a:t>
                      </a:r>
                    </a:p>
                    <a:p>
                      <a:pPr marL="342900" indent="-342900" algn="just">
                        <a:buFont typeface="+mj-lt"/>
                        <a:buAutoNum type="arabicPeriod"/>
                      </a:pPr>
                      <a:r>
                        <a:rPr lang="en-GB" sz="1350" b="0" i="0" u="none" strike="noStrike" kern="1200" baseline="0" dirty="0">
                          <a:solidFill>
                            <a:schemeClr val="tx1"/>
                          </a:solidFill>
                          <a:effectLst/>
                          <a:latin typeface="+mn-lt"/>
                          <a:ea typeface="+mn-ea"/>
                          <a:cs typeface="+mn-cs"/>
                        </a:rPr>
                        <a:t>Repeat step 4 twice more to identify outliers and calculate an average.</a:t>
                      </a:r>
                    </a:p>
                    <a:p>
                      <a:pPr marL="342900" indent="-342900" algn="just">
                        <a:buFont typeface="+mj-lt"/>
                        <a:buAutoNum type="arabicPeriod"/>
                      </a:pPr>
                      <a:r>
                        <a:rPr lang="en-GB" sz="1350" b="0" i="0" u="none" strike="noStrike" kern="1200" baseline="0" dirty="0">
                          <a:solidFill>
                            <a:schemeClr val="tx1"/>
                          </a:solidFill>
                          <a:effectLst/>
                          <a:latin typeface="+mn-lt"/>
                          <a:ea typeface="+mn-ea"/>
                          <a:cs typeface="+mn-cs"/>
                        </a:rPr>
                        <a:t>Repeat steps 1-5 at 20cm, 30cm, 40cm and 50cm.</a:t>
                      </a:r>
                    </a:p>
                    <a:p>
                      <a:pPr marL="342900" indent="-342900" algn="just">
                        <a:buFont typeface="+mj-lt"/>
                        <a:buAutoNum type="arabicPeriod"/>
                      </a:pPr>
                      <a:r>
                        <a:rPr lang="en-GB" sz="1350" b="0" i="0" u="none" strike="noStrike" kern="1200" baseline="0" dirty="0">
                          <a:solidFill>
                            <a:schemeClr val="tx1"/>
                          </a:solidFill>
                          <a:effectLst/>
                          <a:latin typeface="+mn-lt"/>
                          <a:ea typeface="+mn-ea"/>
                          <a:cs typeface="+mn-cs"/>
                        </a:rPr>
                        <a:t>Control variables include the colour of light and the type and size of pondweed used.</a:t>
                      </a:r>
                    </a:p>
                  </a:txBody>
                  <a:tcPr anchor="ctr"/>
                </a:tc>
                <a:extLst>
                  <a:ext uri="{0D108BD9-81ED-4DB2-BD59-A6C34878D82A}">
                    <a16:rowId xmlns:a16="http://schemas.microsoft.com/office/drawing/2014/main" val="971397409"/>
                  </a:ext>
                </a:extLst>
              </a:tr>
              <a:tr h="1157593">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Prepare and learn model answers to investigate the effect of temperature and light colour on the rate of photosynthesis.</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13695344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1896</TotalTime>
  <Words>9359</Words>
  <Application>Microsoft Macintosh PowerPoint</Application>
  <PresentationFormat>A4 Paper (210x297 mm)</PresentationFormat>
  <Paragraphs>1221</Paragraphs>
  <Slides>31</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Cabin</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Phillips</dc:creator>
  <cp:lastModifiedBy>Elizabeth Phillips</cp:lastModifiedBy>
  <cp:revision>53</cp:revision>
  <cp:lastPrinted>2022-02-09T11:28:55Z</cp:lastPrinted>
  <dcterms:created xsi:type="dcterms:W3CDTF">2020-03-08T14:02:10Z</dcterms:created>
  <dcterms:modified xsi:type="dcterms:W3CDTF">2022-02-09T13:15:33Z</dcterms:modified>
</cp:coreProperties>
</file>