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67" r:id="rId2"/>
    <p:sldId id="265" r:id="rId3"/>
    <p:sldId id="263" r:id="rId4"/>
    <p:sldId id="279" r:id="rId5"/>
    <p:sldId id="295" r:id="rId6"/>
    <p:sldId id="269" r:id="rId7"/>
    <p:sldId id="290" r:id="rId8"/>
    <p:sldId id="294" r:id="rId9"/>
    <p:sldId id="291" r:id="rId10"/>
    <p:sldId id="281" r:id="rId11"/>
    <p:sldId id="296" r:id="rId12"/>
    <p:sldId id="258" r:id="rId13"/>
    <p:sldId id="268" r:id="rId14"/>
    <p:sldId id="287" r:id="rId15"/>
    <p:sldId id="272" r:id="rId16"/>
    <p:sldId id="273" r:id="rId17"/>
    <p:sldId id="274" r:id="rId18"/>
    <p:sldId id="275" r:id="rId19"/>
    <p:sldId id="276" r:id="rId20"/>
    <p:sldId id="277" r:id="rId21"/>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61"/>
    <p:restoredTop sz="95707"/>
  </p:normalViewPr>
  <p:slideViewPr>
    <p:cSldViewPr snapToGrid="0" snapToObjects="1">
      <p:cViewPr>
        <p:scale>
          <a:sx n="136" d="100"/>
          <a:sy n="136" d="100"/>
        </p:scale>
        <p:origin x="1472"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8890-0E2E-8C49-AA02-97D4E61C3230}" type="datetimeFigureOut">
              <a:rPr lang="en-US" smtClean="0"/>
              <a:t>2/20/22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D1D41-4CDD-0F4B-B8C5-22A5BD86FCE4}" type="slidenum">
              <a:rPr lang="en-US" smtClean="0"/>
              <a:t>‹#›</a:t>
            </a:fld>
            <a:endParaRPr lang="en-US"/>
          </a:p>
        </p:txBody>
      </p:sp>
    </p:spTree>
    <p:extLst>
      <p:ext uri="{BB962C8B-B14F-4D97-AF65-F5344CB8AC3E}">
        <p14:creationId xmlns:p14="http://schemas.microsoft.com/office/powerpoint/2010/main" val="15207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363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6dcc6c15af_0_21: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6dcc6c15a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1093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dcc6c15af_0_112:notes"/>
          <p:cNvSpPr>
            <a:spLocks noGrp="1" noRot="1" noChangeAspect="1"/>
          </p:cNvSpPr>
          <p:nvPr>
            <p:ph type="sldImg" idx="2"/>
          </p:nvPr>
        </p:nvSpPr>
        <p:spPr>
          <a:xfrm>
            <a:off x="2243138" y="685800"/>
            <a:ext cx="23733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6dcc6c15af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8469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618262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4BFD0691-E684-724D-8AF3-81FDB5E4D6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 r="9860"/>
          <a:stretch>
            <a:fillRect/>
          </a:stretch>
        </p:blipFill>
        <p:spPr bwMode="auto">
          <a:xfrm>
            <a:off x="2768879" y="180232"/>
            <a:ext cx="490537" cy="54451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08C49B5-C192-E84B-87E1-13ADF225A26B}"/>
              </a:ext>
            </a:extLst>
          </p:cNvPr>
          <p:cNvCxnSpPr>
            <a:cxnSpLocks/>
          </p:cNvCxnSpPr>
          <p:nvPr userDrawn="1"/>
        </p:nvCxnSpPr>
        <p:spPr>
          <a:xfrm flipH="1">
            <a:off x="3395663" y="0"/>
            <a:ext cx="9616" cy="9906000"/>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 Box 2">
            <a:extLst>
              <a:ext uri="{FF2B5EF4-FFF2-40B4-BE49-F238E27FC236}">
                <a16:creationId xmlns:a16="http://schemas.microsoft.com/office/drawing/2014/main" id="{1CEADD70-4B95-6342-B74F-6C4E27090351}"/>
              </a:ext>
            </a:extLst>
          </p:cNvPr>
          <p:cNvSpPr txBox="1">
            <a:spLocks noChangeArrowheads="1"/>
          </p:cNvSpPr>
          <p:nvPr userDrawn="1"/>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Text Box 3">
            <a:extLst>
              <a:ext uri="{FF2B5EF4-FFF2-40B4-BE49-F238E27FC236}">
                <a16:creationId xmlns:a16="http://schemas.microsoft.com/office/drawing/2014/main" id="{0CBDEB30-4132-5C43-87EF-FDD07D69F376}"/>
              </a:ext>
            </a:extLst>
          </p:cNvPr>
          <p:cNvSpPr txBox="1">
            <a:spLocks noChangeArrowheads="1"/>
          </p:cNvSpPr>
          <p:nvPr userDrawn="1"/>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2">
            <a:extLst>
              <a:ext uri="{FF2B5EF4-FFF2-40B4-BE49-F238E27FC236}">
                <a16:creationId xmlns:a16="http://schemas.microsoft.com/office/drawing/2014/main" id="{0D3E5DF3-86A0-4E40-9115-CA378EF1E22E}"/>
              </a:ext>
            </a:extLst>
          </p:cNvPr>
          <p:cNvSpPr txBox="1">
            <a:spLocks noChangeArrowheads="1"/>
          </p:cNvSpPr>
          <p:nvPr userDrawn="1"/>
        </p:nvSpPr>
        <p:spPr bwMode="auto">
          <a:xfrm>
            <a:off x="3573088" y="359567"/>
            <a:ext cx="1055687" cy="2714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Fold page here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38D7EAEE-81D3-A143-90AF-5BD10CD62252}"/>
              </a:ext>
            </a:extLst>
          </p:cNvPr>
          <p:cNvSpPr/>
          <p:nvPr userDrawn="1"/>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22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361229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62774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8095C4-142B-0848-8CD2-BA8DC0868A3D}" type="datetimeFigureOut">
              <a:rPr lang="en-US" smtClean="0"/>
              <a:t>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4282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7D1117-4F51-1E4D-A88F-1B8C4E8B20E5}"/>
              </a:ext>
            </a:extLst>
          </p:cNvPr>
          <p:cNvGraphicFramePr>
            <a:graphicFrameLocks noGrp="1"/>
          </p:cNvGraphicFramePr>
          <p:nvPr userDrawn="1">
            <p:extLst>
              <p:ext uri="{D42A27DB-BD31-4B8C-83A1-F6EECF244321}">
                <p14:modId xmlns:p14="http://schemas.microsoft.com/office/powerpoint/2010/main" val="1753830161"/>
              </p:ext>
            </p:extLst>
          </p:nvPr>
        </p:nvGraphicFramePr>
        <p:xfrm>
          <a:off x="153954" y="212190"/>
          <a:ext cx="6486332" cy="9561047"/>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30142">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699195">
                <a:tc>
                  <a:txBody>
                    <a:bodyPr/>
                    <a:lstStyle/>
                    <a:p>
                      <a:pPr algn="ctr"/>
                      <a:r>
                        <a:rPr lang="en-US" sz="1350" b="1" dirty="0"/>
                        <a:t>Qu</a:t>
                      </a:r>
                    </a:p>
                  </a:txBody>
                  <a:tcPr anchor="ctr">
                    <a:solidFill>
                      <a:schemeClr val="bg1">
                        <a:lumMod val="85000"/>
                      </a:schemeClr>
                    </a:solidFill>
                  </a:tcPr>
                </a:tc>
                <a:tc>
                  <a:txBody>
                    <a:bodyPr/>
                    <a:lstStyle/>
                    <a:p>
                      <a:pPr lvl="0" algn="just" fontAlgn="base"/>
                      <a:endParaRPr lang="en-GB" sz="1350"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498225">
                <a:tc>
                  <a:txBody>
                    <a:bodyPr/>
                    <a:lstStyle/>
                    <a:p>
                      <a:pPr algn="ctr"/>
                      <a:r>
                        <a:rPr lang="en-US" sz="1350" b="1" dirty="0"/>
                        <a:t>Info</a:t>
                      </a:r>
                    </a:p>
                  </a:txBody>
                  <a:tcPr anchor="ctr">
                    <a:solidFill>
                      <a:schemeClr val="bg1">
                        <a:lumMod val="85000"/>
                      </a:schemeClr>
                    </a:solidFill>
                  </a:tcPr>
                </a:tc>
                <a:tc>
                  <a:txBody>
                    <a:bodyPr/>
                    <a:lstStyle/>
                    <a:p>
                      <a:pPr algn="just"/>
                      <a:r>
                        <a:rPr lang="en-US" dirty="0"/>
                        <a:t>At least one of these questions is likely to come up.  The examiner is going to be looking for a clear answer written in a logical sequence.</a:t>
                      </a:r>
                    </a:p>
                  </a:txBody>
                  <a:tcPr anchor="ctr"/>
                </a:tc>
                <a:extLst>
                  <a:ext uri="{0D108BD9-81ED-4DB2-BD59-A6C34878D82A}">
                    <a16:rowId xmlns:a16="http://schemas.microsoft.com/office/drawing/2014/main" val="337813050"/>
                  </a:ext>
                </a:extLst>
              </a:tr>
              <a:tr h="49822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r>
                        <a:rPr lang="en-US" dirty="0"/>
                        <a:t>Be careful that you use key words/phrases accurately (these are in bold in your model answers below).</a:t>
                      </a:r>
                    </a:p>
                  </a:txBody>
                  <a:tcPr anchor="ctr"/>
                </a:tc>
                <a:extLst>
                  <a:ext uri="{0D108BD9-81ED-4DB2-BD59-A6C34878D82A}">
                    <a16:rowId xmlns:a16="http://schemas.microsoft.com/office/drawing/2014/main" val="2427651414"/>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971397409"/>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GB" sz="1350" i="1"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68375487"/>
                  </a:ext>
                </a:extLst>
              </a:tr>
              <a:tr h="2234707">
                <a:tc>
                  <a:txBody>
                    <a:bodyPr/>
                    <a:lstStyle/>
                    <a:p>
                      <a:pPr algn="ctr"/>
                      <a:r>
                        <a:rPr lang="en-US" sz="1350" b="1" dirty="0"/>
                        <a:t>Model Answer</a:t>
                      </a:r>
                    </a:p>
                  </a:txBody>
                  <a:tcPr anchor="ctr">
                    <a:solidFill>
                      <a:schemeClr val="bg1">
                        <a:lumMod val="85000"/>
                      </a:schemeClr>
                    </a:solidFill>
                  </a:tcPr>
                </a:tc>
                <a:tc>
                  <a:txBody>
                    <a:bodyPr/>
                    <a:lstStyle/>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algn="just" fontAlgn="base"/>
                      <a:endParaRPr lang="en-US" altLang="en-US" sz="1400" b="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8988305"/>
                  </a:ext>
                </a:extLst>
              </a:tr>
              <a:tr h="721749">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t>Learn and practice the model answers above.</a:t>
                      </a:r>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12508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C3F9C67-91DF-FB43-A870-8FC7646208C6}"/>
              </a:ext>
            </a:extLst>
          </p:cNvPr>
          <p:cNvGraphicFramePr>
            <a:graphicFrameLocks noGrp="1"/>
          </p:cNvGraphicFramePr>
          <p:nvPr userDrawn="1">
            <p:extLst>
              <p:ext uri="{D42A27DB-BD31-4B8C-83A1-F6EECF244321}">
                <p14:modId xmlns:p14="http://schemas.microsoft.com/office/powerpoint/2010/main" val="3988059232"/>
              </p:ext>
            </p:extLst>
          </p:nvPr>
        </p:nvGraphicFramePr>
        <p:xfrm>
          <a:off x="153954" y="215091"/>
          <a:ext cx="6486332" cy="9551658"/>
        </p:xfrm>
        <a:graphic>
          <a:graphicData uri="http://schemas.openxmlformats.org/drawingml/2006/table">
            <a:tbl>
              <a:tblPr firstRow="1" bandRow="1">
                <a:tableStyleId>{5940675A-B579-460E-94D1-54222C63F5DA}</a:tableStyleId>
              </a:tblPr>
              <a:tblGrid>
                <a:gridCol w="867324">
                  <a:extLst>
                    <a:ext uri="{9D8B030D-6E8A-4147-A177-3AD203B41FA5}">
                      <a16:colId xmlns:a16="http://schemas.microsoft.com/office/drawing/2014/main" val="2189873112"/>
                    </a:ext>
                  </a:extLst>
                </a:gridCol>
                <a:gridCol w="5619008">
                  <a:extLst>
                    <a:ext uri="{9D8B030D-6E8A-4147-A177-3AD203B41FA5}">
                      <a16:colId xmlns:a16="http://schemas.microsoft.com/office/drawing/2014/main" val="2275333074"/>
                    </a:ext>
                  </a:extLst>
                </a:gridCol>
              </a:tblGrid>
              <a:tr h="415278">
                <a:tc>
                  <a:txBody>
                    <a:bodyPr/>
                    <a:lstStyle/>
                    <a:p>
                      <a:pPr algn="ctr"/>
                      <a:r>
                        <a:rPr lang="en-US" sz="1350" b="1" dirty="0"/>
                        <a:t>Topic</a:t>
                      </a:r>
                    </a:p>
                  </a:txBody>
                  <a:tcPr anchor="ctr">
                    <a:solidFill>
                      <a:schemeClr val="bg1">
                        <a:lumMod val="85000"/>
                      </a:schemeClr>
                    </a:solidFill>
                  </a:tcPr>
                </a:tc>
                <a:tc>
                  <a:txBody>
                    <a:bodyPr/>
                    <a:lstStyle/>
                    <a:p>
                      <a:pPr algn="just"/>
                      <a:endParaRPr lang="en-US" b="0" dirty="0"/>
                    </a:p>
                  </a:txBody>
                  <a:tcPr anchor="ctr"/>
                </a:tc>
                <a:extLst>
                  <a:ext uri="{0D108BD9-81ED-4DB2-BD59-A6C34878D82A}">
                    <a16:rowId xmlns:a16="http://schemas.microsoft.com/office/drawing/2014/main" val="1109385184"/>
                  </a:ext>
                </a:extLst>
              </a:tr>
              <a:tr h="415278">
                <a:tc>
                  <a:txBody>
                    <a:bodyPr/>
                    <a:lstStyle/>
                    <a:p>
                      <a:pPr algn="ctr"/>
                      <a:r>
                        <a:rPr lang="en-US" sz="1350" b="1" dirty="0"/>
                        <a:t>Qu</a:t>
                      </a:r>
                    </a:p>
                  </a:txBody>
                  <a:tcPr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350" b="0" i="0" u="none" strike="noStrike" kern="1200" dirty="0">
                        <a:solidFill>
                          <a:schemeClr val="tx1"/>
                        </a:solidFill>
                        <a:effectLst/>
                        <a:latin typeface="+mn-lt"/>
                        <a:ea typeface="+mn-ea"/>
                        <a:cs typeface="+mn-cs"/>
                      </a:endParaRPr>
                    </a:p>
                  </a:txBody>
                  <a:tcPr anchor="ctr"/>
                </a:tc>
                <a:extLst>
                  <a:ext uri="{0D108BD9-81ED-4DB2-BD59-A6C34878D82A}">
                    <a16:rowId xmlns:a16="http://schemas.microsoft.com/office/drawing/2014/main" val="319181968"/>
                  </a:ext>
                </a:extLst>
              </a:tr>
              <a:tr h="2218618">
                <a:tc>
                  <a:txBody>
                    <a:bodyPr/>
                    <a:lstStyle/>
                    <a:p>
                      <a:pPr algn="ctr"/>
                      <a:r>
                        <a:rPr lang="en-US" sz="1350" b="1" dirty="0"/>
                        <a:t>Info</a:t>
                      </a:r>
                    </a:p>
                  </a:txBody>
                  <a:tcPr anchor="ctr">
                    <a:solidFill>
                      <a:schemeClr val="bg1">
                        <a:lumMod val="85000"/>
                      </a:schemeClr>
                    </a:solidFill>
                  </a:tcPr>
                </a:tc>
                <a:tc>
                  <a:txBody>
                    <a:bodyPr/>
                    <a:lstStyle/>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txBody>
                  <a:tcPr anchor="ctr"/>
                </a:tc>
                <a:extLst>
                  <a:ext uri="{0D108BD9-81ED-4DB2-BD59-A6C34878D82A}">
                    <a16:rowId xmlns:a16="http://schemas.microsoft.com/office/drawing/2014/main" val="337813050"/>
                  </a:ext>
                </a:extLst>
              </a:tr>
              <a:tr h="1254365">
                <a:tc>
                  <a:txBody>
                    <a:bodyPr/>
                    <a:lstStyle/>
                    <a:p>
                      <a:pPr algn="ctr"/>
                      <a:r>
                        <a:rPr lang="en-US" sz="1350" b="1" dirty="0"/>
                        <a:t>Top Tip</a:t>
                      </a:r>
                    </a:p>
                  </a:txBody>
                  <a:tcPr anchor="ctr">
                    <a:solidFill>
                      <a:schemeClr val="bg1">
                        <a:lumMod val="85000"/>
                      </a:schemeClr>
                    </a:solidFill>
                  </a:tcPr>
                </a:tc>
                <a:tc>
                  <a:txBody>
                    <a:bodyPr/>
                    <a:lstStyle/>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p>
                      <a:pPr marL="0" indent="0" algn="just">
                        <a:buFont typeface="+mj-lt"/>
                        <a:buNone/>
                      </a:pPr>
                      <a:endParaRPr lang="en-US" b="0" dirty="0"/>
                    </a:p>
                  </a:txBody>
                  <a:tcPr anchor="ctr"/>
                </a:tc>
                <a:extLst>
                  <a:ext uri="{0D108BD9-81ED-4DB2-BD59-A6C34878D82A}">
                    <a16:rowId xmlns:a16="http://schemas.microsoft.com/office/drawing/2014/main" val="2427651414"/>
                  </a:ext>
                </a:extLst>
              </a:tr>
              <a:tr h="2713525">
                <a:tc>
                  <a:txBody>
                    <a:bodyPr/>
                    <a:lstStyle/>
                    <a:p>
                      <a:pPr algn="ctr"/>
                      <a:r>
                        <a:rPr lang="en-US" sz="1350" b="1" dirty="0"/>
                        <a:t>Model Answer</a:t>
                      </a:r>
                    </a:p>
                  </a:txBody>
                  <a:tcPr anchor="ctr">
                    <a:solidFill>
                      <a:schemeClr val="bg1">
                        <a:lumMod val="85000"/>
                      </a:schemeClr>
                    </a:solidFill>
                  </a:tcPr>
                </a:tc>
                <a:tc>
                  <a:txBody>
                    <a:bodyPr/>
                    <a:lstStyle/>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p>
                      <a:pPr marL="0" indent="0" algn="just">
                        <a:buFont typeface="+mj-lt"/>
                        <a:buNone/>
                      </a:pPr>
                      <a:endParaRPr lang="en-GB" sz="1350" i="1" dirty="0"/>
                    </a:p>
                  </a:txBody>
                  <a:tcPr anchor="ctr"/>
                </a:tc>
                <a:extLst>
                  <a:ext uri="{0D108BD9-81ED-4DB2-BD59-A6C34878D82A}">
                    <a16:rowId xmlns:a16="http://schemas.microsoft.com/office/drawing/2014/main" val="971397409"/>
                  </a:ext>
                </a:extLst>
              </a:tr>
              <a:tr h="1058104">
                <a:tc>
                  <a:txBody>
                    <a:bodyPr/>
                    <a:lstStyle/>
                    <a:p>
                      <a:pPr algn="ctr"/>
                      <a:r>
                        <a:rPr lang="en-US" sz="1350" b="1" dirty="0"/>
                        <a:t>Practice </a:t>
                      </a:r>
                    </a:p>
                  </a:txBody>
                  <a:tcPr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endParaRPr lang="en-GB" sz="1400" i="0" dirty="0"/>
                    </a:p>
                  </a:txBody>
                  <a:tcPr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60283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343796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8095C4-142B-0848-8CD2-BA8DC0868A3D}" type="datetimeFigureOut">
              <a:rPr lang="en-US" smtClean="0"/>
              <a:t>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29189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99168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8095C4-142B-0848-8CD2-BA8DC0868A3D}" type="datetimeFigureOut">
              <a:rPr lang="en-US" smtClean="0"/>
              <a:t>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C9469-5F6D-8C48-8802-0284D4826ECC}" type="slidenum">
              <a:rPr lang="en-US" smtClean="0"/>
              <a:t>‹#›</a:t>
            </a:fld>
            <a:endParaRPr lang="en-US"/>
          </a:p>
        </p:txBody>
      </p:sp>
    </p:spTree>
    <p:extLst>
      <p:ext uri="{BB962C8B-B14F-4D97-AF65-F5344CB8AC3E}">
        <p14:creationId xmlns:p14="http://schemas.microsoft.com/office/powerpoint/2010/main" val="150647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78095C4-142B-0848-8CD2-BA8DC0868A3D}" type="datetimeFigureOut">
              <a:rPr lang="en-US" smtClean="0"/>
              <a:t>2/20/22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82C9469-5F6D-8C48-8802-0284D4826ECC}" type="slidenum">
              <a:rPr lang="en-US" smtClean="0"/>
              <a:t>‹#›</a:t>
            </a:fld>
            <a:endParaRPr lang="en-US"/>
          </a:p>
        </p:txBody>
      </p:sp>
    </p:spTree>
    <p:extLst>
      <p:ext uri="{BB962C8B-B14F-4D97-AF65-F5344CB8AC3E}">
        <p14:creationId xmlns:p14="http://schemas.microsoft.com/office/powerpoint/2010/main" val="1580466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19AFE447-52AC-414C-BE26-0C84B289AE06}"/>
              </a:ext>
            </a:extLst>
          </p:cNvPr>
          <p:cNvGraphicFramePr>
            <a:graphicFrameLocks noGrp="1"/>
          </p:cNvGraphicFramePr>
          <p:nvPr>
            <p:extLst>
              <p:ext uri="{D42A27DB-BD31-4B8C-83A1-F6EECF244321}">
                <p14:modId xmlns:p14="http://schemas.microsoft.com/office/powerpoint/2010/main" val="1544371987"/>
              </p:ext>
            </p:extLst>
          </p:nvPr>
        </p:nvGraphicFramePr>
        <p:xfrm>
          <a:off x="3716977" y="184107"/>
          <a:ext cx="2846757" cy="4118172"/>
        </p:xfrm>
        <a:graphic>
          <a:graphicData uri="http://schemas.openxmlformats.org/drawingml/2006/table">
            <a:tbl>
              <a:tblPr firstRow="1" firstCol="1" bandRow="1">
                <a:tableStyleId>{5940675A-B579-460E-94D1-54222C63F5DA}</a:tableStyleId>
              </a:tblPr>
              <a:tblGrid>
                <a:gridCol w="948919">
                  <a:extLst>
                    <a:ext uri="{9D8B030D-6E8A-4147-A177-3AD203B41FA5}">
                      <a16:colId xmlns:a16="http://schemas.microsoft.com/office/drawing/2014/main" val="2020291038"/>
                    </a:ext>
                  </a:extLst>
                </a:gridCol>
                <a:gridCol w="1897838">
                  <a:extLst>
                    <a:ext uri="{9D8B030D-6E8A-4147-A177-3AD203B41FA5}">
                      <a16:colId xmlns:a16="http://schemas.microsoft.com/office/drawing/2014/main" val="2621406452"/>
                    </a:ext>
                  </a:extLst>
                </a:gridCol>
              </a:tblGrid>
              <a:tr h="316782">
                <a:tc gridSpan="2">
                  <a:txBody>
                    <a:bodyPr/>
                    <a:lstStyle/>
                    <a:p>
                      <a:pPr algn="ctr">
                        <a:spcAft>
                          <a:spcPts val="0"/>
                        </a:spcAft>
                      </a:pPr>
                      <a:r>
                        <a:rPr lang="en-US" sz="2000" b="1" dirty="0">
                          <a:effectLst/>
                        </a:rPr>
                        <a:t>Chemistry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263701455"/>
                  </a:ext>
                </a:extLst>
              </a:tr>
              <a:tr h="253426">
                <a:tc gridSpan="2">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1383150358"/>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C2</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Periodic Table</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851523063"/>
                  </a:ext>
                </a:extLst>
              </a:tr>
              <a:tr h="506852">
                <a:tc>
                  <a:txBody>
                    <a:bodyPr/>
                    <a:lstStyle/>
                    <a:p>
                      <a:pPr algn="ctr">
                        <a:spcAft>
                          <a:spcPts val="0"/>
                        </a:spcAft>
                      </a:pPr>
                      <a:r>
                        <a:rPr lang="en-US" sz="1600" b="1" dirty="0">
                          <a:effectLst/>
                        </a:rPr>
                        <a:t>C3</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US" sz="1600" dirty="0">
                          <a:effectLst/>
                        </a:rPr>
                        <a:t>Structure and Bonding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08232980"/>
                  </a:ext>
                </a:extLst>
              </a:tr>
              <a:tr h="506852">
                <a:tc>
                  <a:txBody>
                    <a:bodyPr/>
                    <a:lstStyle/>
                    <a:p>
                      <a:pPr algn="ctr">
                        <a:spcAft>
                          <a:spcPts val="0"/>
                        </a:spcAft>
                      </a:pPr>
                      <a:r>
                        <a:rPr lang="en-US" sz="1600" b="1" dirty="0">
                          <a:effectLst/>
                        </a:rPr>
                        <a:t>C5</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US" sz="1600" dirty="0">
                          <a:effectLst/>
                        </a:rPr>
                        <a:t>Chemical Changes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869264956"/>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C6</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Electrolysis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810955370"/>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RP8</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Preparing a Salt</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491460771"/>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RP9</a:t>
                      </a:r>
                    </a:p>
                  </a:txBody>
                  <a:tcPr marL="68580" marR="68580" marT="0" marB="0" anchor="ctr">
                    <a:lnL w="76200" cap="flat" cmpd="sng" algn="ctr">
                      <a:solidFill>
                        <a:schemeClr val="tx1"/>
                      </a:solidFill>
                      <a:prstDash val="solid"/>
                      <a:round/>
                      <a:headEnd type="none" w="med" len="med"/>
                      <a:tailEnd type="none" w="med" len="med"/>
                    </a:lnL>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Electrolysis</a:t>
                      </a:r>
                    </a:p>
                  </a:txBody>
                  <a:tcPr marL="68580" marR="68580" marT="0" marB="0" anchor="ctr">
                    <a:lnR w="762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039549523"/>
                  </a:ext>
                </a:extLst>
              </a:tr>
              <a:tr h="506852">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RP10</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noFill/>
                  </a:tcPr>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Temperature Changes</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8635822"/>
                  </a:ext>
                </a:extLst>
              </a:tr>
            </a:tbl>
          </a:graphicData>
        </a:graphic>
      </p:graphicFrame>
      <p:sp>
        <p:nvSpPr>
          <p:cNvPr id="8" name="TextBox 7">
            <a:extLst>
              <a:ext uri="{FF2B5EF4-FFF2-40B4-BE49-F238E27FC236}">
                <a16:creationId xmlns:a16="http://schemas.microsoft.com/office/drawing/2014/main" id="{3F480309-1515-4947-AC19-41BBCEE7DA56}"/>
              </a:ext>
            </a:extLst>
          </p:cNvPr>
          <p:cNvSpPr txBox="1"/>
          <p:nvPr/>
        </p:nvSpPr>
        <p:spPr>
          <a:xfrm>
            <a:off x="268976" y="5822831"/>
            <a:ext cx="6348392" cy="4278094"/>
          </a:xfrm>
          <a:prstGeom prst="rect">
            <a:avLst/>
          </a:prstGeom>
          <a:noFill/>
          <a:ln w="38100">
            <a:noFill/>
          </a:ln>
        </p:spPr>
        <p:txBody>
          <a:bodyPr wrap="square" rtlCol="0">
            <a:spAutoFit/>
          </a:bodyPr>
          <a:lstStyle/>
          <a:p>
            <a:pPr algn="just"/>
            <a:endParaRPr lang="en-US" dirty="0"/>
          </a:p>
          <a:p>
            <a:pPr algn="just"/>
            <a:r>
              <a:rPr lang="en-US" sz="1400" b="1" dirty="0"/>
              <a:t>Part 1</a:t>
            </a:r>
          </a:p>
          <a:p>
            <a:pPr algn="just"/>
            <a:r>
              <a:rPr lang="en-US" sz="1400" dirty="0"/>
              <a:t>The first part is a selection of short response questions and answers that are likely to come in </a:t>
            </a:r>
            <a:r>
              <a:rPr lang="en-US" sz="1400"/>
              <a:t>your Chemistry </a:t>
            </a:r>
            <a:r>
              <a:rPr lang="en-US" sz="1400" dirty="0"/>
              <a:t>exams this summer.  Spend time learning the answers to these questions, for example you could produce flash cards.  You should self quiz yourself on these questions regularly!</a:t>
            </a:r>
          </a:p>
          <a:p>
            <a:pPr algn="just"/>
            <a:endParaRPr lang="en-US" sz="1400" dirty="0"/>
          </a:p>
          <a:p>
            <a:pPr algn="just"/>
            <a:r>
              <a:rPr lang="en-US" sz="1400" b="1" dirty="0"/>
              <a:t>Part 2</a:t>
            </a:r>
          </a:p>
          <a:p>
            <a:pPr algn="just"/>
            <a:r>
              <a:rPr lang="en-US" sz="1400" dirty="0"/>
              <a:t>Selection of extended response questions (4 to 6 marks) that are likely to be on your paper this year, either because they have not been assessed in the last couple of years, or because they come up most years in exams. Prepare and practice your responses to these questions.</a:t>
            </a:r>
          </a:p>
          <a:p>
            <a:pPr algn="just"/>
            <a:endParaRPr lang="en-US" sz="1400" dirty="0"/>
          </a:p>
          <a:p>
            <a:pPr algn="just"/>
            <a:r>
              <a:rPr lang="en-US" sz="1400" b="1" dirty="0"/>
              <a:t>Part 3</a:t>
            </a:r>
          </a:p>
          <a:p>
            <a:pPr algn="just"/>
            <a:r>
              <a:rPr lang="en-US" sz="1400" dirty="0"/>
              <a:t>Required practical section. In this section you will find step by step guidance for each practical. This is followed by a page of short response questions and answers to learn for each of the practicals. There are also some extended response questions (4 to 6 marks) that are very likely to be on the exam paper this year.</a:t>
            </a:r>
          </a:p>
          <a:p>
            <a:pPr algn="just"/>
            <a:endParaRPr lang="en-US" sz="1600" dirty="0"/>
          </a:p>
        </p:txBody>
      </p:sp>
      <p:sp>
        <p:nvSpPr>
          <p:cNvPr id="10" name="TextBox 9">
            <a:extLst>
              <a:ext uri="{FF2B5EF4-FFF2-40B4-BE49-F238E27FC236}">
                <a16:creationId xmlns:a16="http://schemas.microsoft.com/office/drawing/2014/main" id="{FE7405FB-2469-FB41-BC0D-5E4492E6F42E}"/>
              </a:ext>
            </a:extLst>
          </p:cNvPr>
          <p:cNvSpPr txBox="1"/>
          <p:nvPr/>
        </p:nvSpPr>
        <p:spPr>
          <a:xfrm>
            <a:off x="48126" y="453524"/>
            <a:ext cx="3623733" cy="3600986"/>
          </a:xfrm>
          <a:prstGeom prst="rect">
            <a:avLst/>
          </a:prstGeom>
          <a:noFill/>
        </p:spPr>
        <p:txBody>
          <a:bodyPr wrap="square" rtlCol="0">
            <a:spAutoFit/>
          </a:bodyPr>
          <a:lstStyle/>
          <a:p>
            <a:pPr algn="ctr"/>
            <a:r>
              <a:rPr lang="en-US" sz="4000" b="1" dirty="0"/>
              <a:t>Chemistry Paper 1 </a:t>
            </a:r>
          </a:p>
          <a:p>
            <a:pPr algn="ctr"/>
            <a:endParaRPr lang="en-US" sz="2000" b="1" dirty="0"/>
          </a:p>
          <a:p>
            <a:pPr algn="ctr"/>
            <a:r>
              <a:rPr lang="en-US" sz="4000" b="1" dirty="0"/>
              <a:t>Model Exam Question Booklet</a:t>
            </a:r>
          </a:p>
        </p:txBody>
      </p:sp>
      <p:sp>
        <p:nvSpPr>
          <p:cNvPr id="15" name="Rectangle 14">
            <a:extLst>
              <a:ext uri="{FF2B5EF4-FFF2-40B4-BE49-F238E27FC236}">
                <a16:creationId xmlns:a16="http://schemas.microsoft.com/office/drawing/2014/main" id="{E14374FA-EFB3-BF42-A0A7-0F198C20DC8B}"/>
              </a:ext>
            </a:extLst>
          </p:cNvPr>
          <p:cNvSpPr/>
          <p:nvPr/>
        </p:nvSpPr>
        <p:spPr>
          <a:xfrm>
            <a:off x="240633" y="6109166"/>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60FF4B-02A0-DB46-89EF-A0BE64DE084F}"/>
              </a:ext>
            </a:extLst>
          </p:cNvPr>
          <p:cNvSpPr/>
          <p:nvPr/>
        </p:nvSpPr>
        <p:spPr>
          <a:xfrm>
            <a:off x="259831" y="7383085"/>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9AC63F4-3000-9D4F-B3F9-C11D3986CB77}"/>
              </a:ext>
            </a:extLst>
          </p:cNvPr>
          <p:cNvSpPr/>
          <p:nvPr/>
        </p:nvSpPr>
        <p:spPr>
          <a:xfrm>
            <a:off x="144547" y="5630125"/>
            <a:ext cx="3312796" cy="369332"/>
          </a:xfrm>
          <a:prstGeom prst="rect">
            <a:avLst/>
          </a:prstGeom>
        </p:spPr>
        <p:txBody>
          <a:bodyPr wrap="square">
            <a:spAutoFit/>
          </a:bodyPr>
          <a:lstStyle/>
          <a:p>
            <a:pPr algn="just"/>
            <a:r>
              <a:rPr lang="en-US" b="1" dirty="0"/>
              <a:t>This booklet is split into 3 parts:</a:t>
            </a:r>
          </a:p>
        </p:txBody>
      </p:sp>
      <p:sp>
        <p:nvSpPr>
          <p:cNvPr id="19" name="Rectangle 18">
            <a:extLst>
              <a:ext uri="{FF2B5EF4-FFF2-40B4-BE49-F238E27FC236}">
                <a16:creationId xmlns:a16="http://schemas.microsoft.com/office/drawing/2014/main" id="{D3085593-5181-EB48-ADD6-00B1416A1DBC}"/>
              </a:ext>
            </a:extLst>
          </p:cNvPr>
          <p:cNvSpPr/>
          <p:nvPr/>
        </p:nvSpPr>
        <p:spPr>
          <a:xfrm>
            <a:off x="268975" y="8657004"/>
            <a:ext cx="6376736" cy="118774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10EB0D7-F430-694C-9814-0DECCED54877}"/>
              </a:ext>
            </a:extLst>
          </p:cNvPr>
          <p:cNvSpPr txBox="1"/>
          <p:nvPr/>
        </p:nvSpPr>
        <p:spPr>
          <a:xfrm>
            <a:off x="-7049" y="3968325"/>
            <a:ext cx="3758647" cy="1384995"/>
          </a:xfrm>
          <a:prstGeom prst="rect">
            <a:avLst/>
          </a:prstGeom>
          <a:noFill/>
        </p:spPr>
        <p:txBody>
          <a:bodyPr wrap="square" rtlCol="0">
            <a:spAutoFit/>
          </a:bodyPr>
          <a:lstStyle/>
          <a:p>
            <a:pPr algn="ctr"/>
            <a:r>
              <a:rPr lang="en-US" sz="2800" b="1" dirty="0">
                <a:solidFill>
                  <a:srgbClr val="FF0000"/>
                </a:solidFill>
              </a:rPr>
              <a:t>Essential Content for the 2022 </a:t>
            </a:r>
            <a:r>
              <a:rPr lang="en-US" sz="2800" b="1" u="sng" dirty="0">
                <a:solidFill>
                  <a:srgbClr val="FF0000"/>
                </a:solidFill>
              </a:rPr>
              <a:t>Foundation</a:t>
            </a:r>
            <a:r>
              <a:rPr lang="en-US" sz="2800" b="1" dirty="0">
                <a:solidFill>
                  <a:srgbClr val="FF0000"/>
                </a:solidFill>
              </a:rPr>
              <a:t> Trilogy Science Exam</a:t>
            </a:r>
          </a:p>
        </p:txBody>
      </p:sp>
    </p:spTree>
    <p:extLst>
      <p:ext uri="{BB962C8B-B14F-4D97-AF65-F5344CB8AC3E}">
        <p14:creationId xmlns:p14="http://schemas.microsoft.com/office/powerpoint/2010/main" val="4193458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In order of atomic number.</a:t>
            </a:r>
          </a:p>
          <a:p>
            <a:pPr marL="228600" indent="-228600" algn="just">
              <a:buFont typeface="+mj-lt"/>
              <a:buAutoNum type="arabicPeriod"/>
            </a:pPr>
            <a:endParaRPr lang="en-GB" sz="1100" dirty="0"/>
          </a:p>
          <a:p>
            <a:pPr marL="228600" lvl="0" indent="-228600" algn="just">
              <a:buFont typeface="+mj-lt"/>
              <a:buAutoNum type="arabicPeriod"/>
            </a:pPr>
            <a:r>
              <a:rPr lang="en-GB" sz="1100" dirty="0"/>
              <a:t>Elements with similar properties occur at regular properties.</a:t>
            </a:r>
          </a:p>
          <a:p>
            <a:pPr marL="228600" lvl="0" indent="-228600" algn="just">
              <a:buFont typeface="+mj-lt"/>
              <a:buAutoNum type="arabicPeriod"/>
            </a:pPr>
            <a:r>
              <a:rPr lang="en-GB" sz="1100" dirty="0"/>
              <a:t>They have the same number of electrons in their outermost shell.</a:t>
            </a:r>
          </a:p>
          <a:p>
            <a:pPr marL="228600" lvl="0" indent="-228600" algn="just">
              <a:buFont typeface="+mj-lt"/>
              <a:buAutoNum type="arabicPeriod"/>
            </a:pPr>
            <a:r>
              <a:rPr lang="en-GB" sz="1100" dirty="0"/>
              <a:t>In order of atomic weight.</a:t>
            </a:r>
          </a:p>
          <a:p>
            <a:pPr marL="228600" lvl="0" indent="-228600" algn="just">
              <a:buFont typeface="+mj-lt"/>
              <a:buAutoNum type="arabicPeriod"/>
            </a:pPr>
            <a:r>
              <a:rPr lang="en-GB" sz="1100" dirty="0"/>
              <a:t>Not all of the elements had been discovered and when elements were placed in order of atomic weight they ended up in the same group.</a:t>
            </a:r>
          </a:p>
          <a:p>
            <a:pPr marL="228600" lvl="0" indent="-228600" algn="just">
              <a:buFont typeface="+mj-lt"/>
              <a:buAutoNum type="arabicPeriod"/>
            </a:pPr>
            <a:r>
              <a:rPr lang="en-GB" sz="1100" dirty="0"/>
              <a:t>He left gaps for undiscovered elements and he the changed the order of some elements.</a:t>
            </a:r>
          </a:p>
          <a:p>
            <a:pPr marL="228600" lvl="0" indent="-228600" algn="just">
              <a:buFont typeface="+mj-lt"/>
              <a:buAutoNum type="arabicPeriod"/>
            </a:pPr>
            <a:r>
              <a:rPr lang="en-GB" sz="1100" dirty="0"/>
              <a:t>Positive</a:t>
            </a:r>
          </a:p>
          <a:p>
            <a:pPr marL="228600" lvl="0" indent="-228600" algn="just">
              <a:buFont typeface="+mj-lt"/>
              <a:buAutoNum type="arabicPeriod"/>
            </a:pPr>
            <a:r>
              <a:rPr lang="en-GB" sz="1100" dirty="0"/>
              <a:t>Negative</a:t>
            </a:r>
          </a:p>
          <a:p>
            <a:pPr marL="228600" lvl="0" indent="-228600" algn="just">
              <a:buFont typeface="+mj-lt"/>
              <a:buAutoNum type="arabicPeriod"/>
            </a:pPr>
            <a:r>
              <a:rPr lang="en-GB" sz="1100" dirty="0"/>
              <a:t>On the left and towards the bottom.</a:t>
            </a:r>
          </a:p>
          <a:p>
            <a:pPr marL="228600" lvl="0" indent="-228600" algn="just">
              <a:buFont typeface="+mj-lt"/>
              <a:buAutoNum type="arabicPeriod"/>
            </a:pPr>
            <a:r>
              <a:rPr lang="en-GB" sz="1100" dirty="0"/>
              <a:t>On the right and towards the top.</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Noble gases.</a:t>
            </a:r>
          </a:p>
          <a:p>
            <a:pPr marL="228600" lvl="0" indent="-228600" algn="just">
              <a:buFont typeface="+mj-lt"/>
              <a:buAutoNum type="arabicPeriod"/>
            </a:pPr>
            <a:r>
              <a:rPr lang="en-GB" sz="1100" dirty="0"/>
              <a:t>The atoms have a stable arrangement of electrons.  They all have full outermost shells.</a:t>
            </a:r>
          </a:p>
          <a:p>
            <a:pPr marL="228600" lvl="0" indent="-228600" algn="just">
              <a:buFont typeface="+mj-lt"/>
              <a:buAutoNum type="arabicPeriod"/>
            </a:pPr>
            <a:r>
              <a:rPr lang="en-GB" sz="1100" dirty="0"/>
              <a:t>They have a full shell and do not lose or gain electrons.</a:t>
            </a:r>
          </a:p>
          <a:p>
            <a:pPr marL="228600" lvl="0" indent="-228600" algn="just">
              <a:buFont typeface="+mj-lt"/>
              <a:buAutoNum type="arabicPeriod"/>
            </a:pPr>
            <a:r>
              <a:rPr lang="en-GB" sz="1100" dirty="0"/>
              <a:t>Boiling point increases.</a:t>
            </a:r>
          </a:p>
          <a:p>
            <a:pPr marL="228600" indent="-228600" algn="just">
              <a:buFont typeface="+mj-lt"/>
              <a:buAutoNum type="arabicPeriod"/>
            </a:pPr>
            <a:r>
              <a:rPr lang="en-GB" sz="1100" dirty="0"/>
              <a:t>Alkali Metals</a:t>
            </a:r>
          </a:p>
          <a:p>
            <a:pPr marL="228600" lvl="0" indent="-228600" algn="just">
              <a:buFont typeface="+mj-lt"/>
              <a:buAutoNum type="arabicPeriod"/>
            </a:pPr>
            <a:r>
              <a:rPr lang="en-GB" sz="1100" dirty="0"/>
              <a:t>It increases</a:t>
            </a:r>
          </a:p>
          <a:p>
            <a:pPr marL="228600" lvl="0" indent="-228600" algn="just">
              <a:buFont typeface="+mj-lt"/>
              <a:buAutoNum type="arabicPeriod"/>
            </a:pPr>
            <a:r>
              <a:rPr lang="en-GB" sz="1100" dirty="0"/>
              <a:t>Down the group atoms get bigger, there is a weaker attraction between the nucleus and so it becomes easier to lose electrons.</a:t>
            </a:r>
          </a:p>
          <a:p>
            <a:pPr marL="228600" lvl="0" indent="-228600" algn="just">
              <a:buFont typeface="+mj-lt"/>
              <a:buAutoNum type="arabicPeriod"/>
            </a:pPr>
            <a:r>
              <a:rPr lang="en-GB" sz="1100" dirty="0"/>
              <a:t>Alkali Metal + Oxygen </a:t>
            </a:r>
            <a:r>
              <a:rPr lang="en-GB" sz="1100" dirty="0">
                <a:sym typeface="Wingdings" pitchFamily="2" charset="2"/>
              </a:rPr>
              <a:t></a:t>
            </a:r>
            <a:r>
              <a:rPr lang="en-GB" sz="1100" dirty="0"/>
              <a:t> Metal Oxide</a:t>
            </a:r>
          </a:p>
          <a:p>
            <a:pPr marL="228600" indent="-228600" algn="just">
              <a:buFont typeface="+mj-lt"/>
              <a:buAutoNum type="arabicPeriod"/>
            </a:pPr>
            <a:endParaRPr lang="en-GB" sz="1100" dirty="0"/>
          </a:p>
          <a:p>
            <a:pPr marL="228600" lvl="0" indent="-228600" algn="just">
              <a:buFont typeface="+mj-lt"/>
              <a:buAutoNum type="arabicPeriod"/>
            </a:pPr>
            <a:r>
              <a:rPr lang="en-GB" sz="1100" dirty="0"/>
              <a:t>Alkali Metal + Chlorine </a:t>
            </a:r>
            <a:r>
              <a:rPr lang="en-GB" sz="1100" dirty="0">
                <a:sym typeface="Wingdings" pitchFamily="2" charset="2"/>
              </a:rPr>
              <a:t></a:t>
            </a:r>
            <a:r>
              <a:rPr lang="en-GB" sz="1100" dirty="0"/>
              <a:t> Metal Chloride</a:t>
            </a:r>
          </a:p>
          <a:p>
            <a:pPr marL="228600" indent="-228600" algn="just">
              <a:buFont typeface="+mj-lt"/>
              <a:buAutoNum type="arabicPeriod"/>
            </a:pPr>
            <a:endParaRPr lang="en-GB" sz="1100" dirty="0"/>
          </a:p>
          <a:p>
            <a:pPr marL="228600" lvl="0" indent="-228600" algn="just">
              <a:buFont typeface="+mj-lt"/>
              <a:buAutoNum type="arabicPeriod"/>
            </a:pPr>
            <a:r>
              <a:rPr lang="en-GB" sz="1100" dirty="0"/>
              <a:t>Alkali Metal + Water </a:t>
            </a:r>
            <a:r>
              <a:rPr lang="en-GB" sz="1100" dirty="0">
                <a:sym typeface="Wingdings" pitchFamily="2" charset="2"/>
              </a:rPr>
              <a:t></a:t>
            </a:r>
            <a:r>
              <a:rPr lang="en-GB" sz="1100" dirty="0"/>
              <a:t> Metal Hydroxide + Hydrogen</a:t>
            </a:r>
          </a:p>
          <a:p>
            <a:pPr marL="228600" indent="-228600" algn="just">
              <a:buFont typeface="+mj-lt"/>
              <a:buAutoNum type="arabicPeriod"/>
            </a:pPr>
            <a:r>
              <a:rPr lang="en-GB" sz="1100" dirty="0"/>
              <a:t>Halogens</a:t>
            </a:r>
          </a:p>
          <a:p>
            <a:pPr marL="228600" indent="-228600" algn="just">
              <a:buFont typeface="+mj-lt"/>
              <a:buAutoNum type="arabicPeriod"/>
            </a:pPr>
            <a:r>
              <a:rPr lang="en-GB" sz="1100" dirty="0"/>
              <a:t>It decreases.</a:t>
            </a:r>
          </a:p>
          <a:p>
            <a:pPr marL="228600" lvl="0" indent="-228600" algn="just">
              <a:buFont typeface="+mj-lt"/>
              <a:buAutoNum type="arabicPeriod"/>
            </a:pPr>
            <a:r>
              <a:rPr lang="en-GB" sz="1100" dirty="0"/>
              <a:t>Down the group atoms get bigger, there is a weaker attraction between the nucleus and so it becomes harder to lose electrons.</a:t>
            </a:r>
          </a:p>
          <a:p>
            <a:pPr marL="228600" lvl="0" indent="-228600" algn="just">
              <a:buFont typeface="+mj-lt"/>
              <a:buAutoNum type="arabicPeriod"/>
            </a:pPr>
            <a:r>
              <a:rPr lang="en-GB" sz="1100" dirty="0"/>
              <a:t>They have 7 electrons in their outermost shell.</a:t>
            </a:r>
          </a:p>
          <a:p>
            <a:pPr marL="228600" lvl="0" indent="-228600" algn="just">
              <a:buFont typeface="+mj-lt"/>
              <a:buAutoNum type="arabicPeriod"/>
            </a:pPr>
            <a:r>
              <a:rPr lang="en-GB" sz="1100" dirty="0"/>
              <a:t>Yellow</a:t>
            </a:r>
          </a:p>
          <a:p>
            <a:pPr marL="228600" lvl="0" indent="-228600" algn="just">
              <a:buFont typeface="+mj-lt"/>
              <a:buAutoNum type="arabicPeriod"/>
            </a:pPr>
            <a:r>
              <a:rPr lang="en-GB" sz="1100" dirty="0"/>
              <a:t>Green</a:t>
            </a:r>
          </a:p>
          <a:p>
            <a:pPr marL="228600" lvl="0" indent="-228600" algn="just">
              <a:buFont typeface="+mj-lt"/>
              <a:buAutoNum type="arabicPeriod"/>
            </a:pPr>
            <a:r>
              <a:rPr lang="en-GB" sz="1100" dirty="0"/>
              <a:t>Red-Brown</a:t>
            </a:r>
          </a:p>
          <a:p>
            <a:pPr marL="228600" lvl="0" indent="-228600" algn="just">
              <a:buFont typeface="+mj-lt"/>
              <a:buAutoNum type="arabicPeriod"/>
            </a:pPr>
            <a:r>
              <a:rPr lang="en-GB" sz="1100" dirty="0"/>
              <a:t>Purple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are elements in the periodic table arranged?</a:t>
            </a:r>
          </a:p>
          <a:p>
            <a:pPr marL="228600" lvl="0" indent="-228600" algn="just">
              <a:buFont typeface="+mj-lt"/>
              <a:buAutoNum type="arabicPeriod"/>
            </a:pPr>
            <a:r>
              <a:rPr lang="en-GB" sz="1100" dirty="0"/>
              <a:t>Why is the periodic table called this?</a:t>
            </a:r>
          </a:p>
          <a:p>
            <a:pPr marL="228600" indent="-228600" algn="just">
              <a:buFont typeface="+mj-lt"/>
              <a:buAutoNum type="arabicPeriod"/>
            </a:pPr>
            <a:endParaRPr lang="en-GB" sz="1100" dirty="0"/>
          </a:p>
          <a:p>
            <a:pPr marL="228600" lvl="0" indent="-228600" algn="just">
              <a:buFont typeface="+mj-lt"/>
              <a:buAutoNum type="arabicPeriod"/>
            </a:pPr>
            <a:r>
              <a:rPr lang="en-GB" sz="1100" dirty="0"/>
              <a:t>Why do elements in the same group have similar properties?</a:t>
            </a:r>
          </a:p>
          <a:p>
            <a:pPr marL="228600" lvl="0" indent="-228600" algn="just">
              <a:buFont typeface="+mj-lt"/>
              <a:buAutoNum type="arabicPeriod"/>
            </a:pPr>
            <a:r>
              <a:rPr lang="en-GB" sz="1100" dirty="0"/>
              <a:t>How were elements arranged in the past?</a:t>
            </a:r>
          </a:p>
          <a:p>
            <a:pPr marL="228600" lvl="0" indent="-228600" algn="just">
              <a:buFont typeface="+mj-lt"/>
              <a:buAutoNum type="arabicPeriod"/>
            </a:pPr>
            <a:r>
              <a:rPr lang="en-GB" sz="1100" dirty="0"/>
              <a:t>What were the problems with the early periodic table?</a:t>
            </a:r>
          </a:p>
          <a:p>
            <a:pPr marL="228600" indent="-228600" algn="just">
              <a:buFont typeface="+mj-lt"/>
              <a:buAutoNum type="arabicPeriod"/>
            </a:pPr>
            <a:endParaRPr lang="en-GB" sz="1100" dirty="0"/>
          </a:p>
          <a:p>
            <a:pPr marL="228600" lvl="0" indent="-228600" algn="just">
              <a:buFont typeface="+mj-lt"/>
              <a:buAutoNum type="arabicPeriod"/>
            </a:pPr>
            <a:r>
              <a:rPr lang="en-GB" sz="1100" dirty="0"/>
              <a:t>How did Mendeleev overcome the problems of the early periodic table?</a:t>
            </a:r>
          </a:p>
          <a:p>
            <a:pPr marL="228600" lvl="0" indent="-228600" algn="just">
              <a:buFont typeface="+mj-lt"/>
              <a:buAutoNum type="arabicPeriod"/>
            </a:pPr>
            <a:r>
              <a:rPr lang="en-GB" sz="1100" dirty="0"/>
              <a:t>What type of ions do metals form?</a:t>
            </a:r>
          </a:p>
          <a:p>
            <a:pPr marL="228600" lvl="0" indent="-228600" algn="just">
              <a:buFont typeface="+mj-lt"/>
              <a:buAutoNum type="arabicPeriod"/>
            </a:pPr>
            <a:r>
              <a:rPr lang="en-GB" sz="1100" dirty="0"/>
              <a:t>What type of ions do non-metals form?</a:t>
            </a:r>
          </a:p>
          <a:p>
            <a:pPr marL="228600" lvl="0" indent="-228600" algn="just">
              <a:buFont typeface="+mj-lt"/>
              <a:buAutoNum type="arabicPeriod"/>
            </a:pPr>
            <a:r>
              <a:rPr lang="en-GB" sz="1100" dirty="0"/>
              <a:t>Where are metals found on the periodic table?</a:t>
            </a:r>
          </a:p>
          <a:p>
            <a:pPr marL="228600" lvl="0" indent="-228600" algn="just">
              <a:buFont typeface="+mj-lt"/>
              <a:buAutoNum type="arabicPeriod"/>
            </a:pPr>
            <a:r>
              <a:rPr lang="en-GB" sz="1100" dirty="0"/>
              <a:t>Where are non-metals found on the periodic table?</a:t>
            </a:r>
          </a:p>
          <a:p>
            <a:pPr marL="228600" lvl="0" indent="-228600" algn="just">
              <a:buFont typeface="+mj-lt"/>
              <a:buAutoNum type="arabicPeriod"/>
            </a:pPr>
            <a:r>
              <a:rPr lang="en-GB" sz="1100" dirty="0"/>
              <a:t>What are the elements in group 0 known as?</a:t>
            </a:r>
          </a:p>
          <a:p>
            <a:pPr marL="228600" lvl="0" indent="-228600" algn="just">
              <a:buFont typeface="+mj-lt"/>
              <a:buAutoNum type="arabicPeriod"/>
            </a:pPr>
            <a:r>
              <a:rPr lang="en-GB" sz="1100" dirty="0"/>
              <a:t>Why are elements in group 0 unreactive?</a:t>
            </a:r>
          </a:p>
          <a:p>
            <a:pPr marL="228600" indent="-228600" algn="just">
              <a:buFont typeface="+mj-lt"/>
              <a:buAutoNum type="arabicPeriod"/>
            </a:pPr>
            <a:endParaRPr lang="en-GB" sz="1100" dirty="0"/>
          </a:p>
          <a:p>
            <a:pPr marL="228600" lvl="0" indent="-228600" algn="just">
              <a:buFont typeface="+mj-lt"/>
              <a:buAutoNum type="arabicPeriod"/>
            </a:pPr>
            <a:r>
              <a:rPr lang="en-GB" sz="1100" dirty="0"/>
              <a:t>Why are elements in group 0 monatomic?</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to boiling point down group 0?</a:t>
            </a:r>
          </a:p>
          <a:p>
            <a:pPr marL="228600" lvl="0" indent="-228600" algn="just">
              <a:buFont typeface="+mj-lt"/>
              <a:buAutoNum type="arabicPeriod"/>
            </a:pPr>
            <a:r>
              <a:rPr lang="en-GB" sz="1100" dirty="0"/>
              <a:t>What are elements in group 1 known as?</a:t>
            </a:r>
          </a:p>
          <a:p>
            <a:pPr marL="228600" lvl="0" indent="-228600" algn="just">
              <a:buFont typeface="+mj-lt"/>
              <a:buAutoNum type="arabicPeriod"/>
            </a:pPr>
            <a:r>
              <a:rPr lang="en-GB" sz="1100" dirty="0"/>
              <a:t>What happens to reactivity down group 1?</a:t>
            </a:r>
          </a:p>
          <a:p>
            <a:pPr marL="228600" lvl="0" indent="-228600" algn="just">
              <a:buFont typeface="+mj-lt"/>
              <a:buAutoNum type="arabicPeriod"/>
            </a:pPr>
            <a:r>
              <a:rPr lang="en-GB" sz="1100" dirty="0"/>
              <a:t>Why does reactivity increase down group 1?</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happens when a group 1 element reacts with oxygen?</a:t>
            </a:r>
          </a:p>
          <a:p>
            <a:pPr marL="228600" lvl="0" indent="-228600" algn="just">
              <a:buFont typeface="+mj-lt"/>
              <a:buAutoNum type="arabicPeriod"/>
            </a:pPr>
            <a:r>
              <a:rPr lang="en-GB" sz="1100" dirty="0"/>
              <a:t>What happens when a group 1 element reacts with chlorine?</a:t>
            </a:r>
          </a:p>
          <a:p>
            <a:pPr marL="228600" lvl="0" indent="-228600" algn="just">
              <a:buFont typeface="+mj-lt"/>
              <a:buAutoNum type="arabicPeriod"/>
            </a:pPr>
            <a:r>
              <a:rPr lang="en-GB" sz="1100" dirty="0"/>
              <a:t>What happens when a group 1 element reacts with water?</a:t>
            </a:r>
          </a:p>
          <a:p>
            <a:pPr marL="228600" lvl="0" indent="-228600" algn="just">
              <a:buFont typeface="+mj-lt"/>
              <a:buAutoNum type="arabicPeriod"/>
            </a:pPr>
            <a:r>
              <a:rPr lang="en-GB" sz="1100" dirty="0"/>
              <a:t>What are the elements in group 7 called?</a:t>
            </a:r>
          </a:p>
          <a:p>
            <a:pPr marL="228600" indent="-228600" algn="just">
              <a:buFont typeface="+mj-lt"/>
              <a:buAutoNum type="arabicPeriod"/>
            </a:pPr>
            <a:r>
              <a:rPr lang="en-GB" sz="1100" dirty="0"/>
              <a:t>What happens to reactivity down group 7?</a:t>
            </a:r>
          </a:p>
          <a:p>
            <a:pPr marL="228600" lvl="0" indent="-228600" algn="just">
              <a:buFont typeface="+mj-lt"/>
              <a:buAutoNum type="arabicPeriod"/>
            </a:pPr>
            <a:r>
              <a:rPr lang="en-GB" sz="1100" dirty="0"/>
              <a:t>Why does reactivity decrease down group 7?</a:t>
            </a:r>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Why are the halogens in group 7?</a:t>
            </a:r>
          </a:p>
          <a:p>
            <a:pPr marL="228600" lvl="0" indent="-228600" algn="just">
              <a:buFont typeface="+mj-lt"/>
              <a:buAutoNum type="arabicPeriod"/>
            </a:pPr>
            <a:r>
              <a:rPr lang="en-GB" sz="1100" dirty="0"/>
              <a:t>What colour vapour does fluorine have?</a:t>
            </a:r>
          </a:p>
          <a:p>
            <a:pPr marL="228600" lvl="0" indent="-228600" algn="just">
              <a:buFont typeface="+mj-lt"/>
              <a:buAutoNum type="arabicPeriod"/>
            </a:pPr>
            <a:r>
              <a:rPr lang="en-GB" sz="1100" dirty="0"/>
              <a:t>What colour vapour does chlorine have?</a:t>
            </a:r>
          </a:p>
          <a:p>
            <a:pPr marL="228600" lvl="0" indent="-228600" algn="just">
              <a:buFont typeface="+mj-lt"/>
              <a:buAutoNum type="arabicPeriod"/>
            </a:pPr>
            <a:r>
              <a:rPr lang="en-GB" sz="1100" dirty="0"/>
              <a:t>What colour vapour does bromine have?</a:t>
            </a:r>
          </a:p>
          <a:p>
            <a:pPr marL="228600" lvl="0" indent="-228600" algn="just">
              <a:buFont typeface="+mj-lt"/>
              <a:buAutoNum type="arabicPeriod"/>
            </a:pPr>
            <a:r>
              <a:rPr lang="en-GB" sz="1100" dirty="0"/>
              <a:t>What colour vapour does iodine?</a:t>
            </a:r>
          </a:p>
          <a:p>
            <a:r>
              <a:rPr lang="en-GB" dirty="0"/>
              <a:t> </a:t>
            </a:r>
          </a:p>
          <a:p>
            <a:r>
              <a:rPr lang="en-GB" dirty="0"/>
              <a:t> </a:t>
            </a:r>
          </a:p>
          <a:p>
            <a:r>
              <a:rPr lang="en-GB" b="1" dirty="0"/>
              <a:t> </a:t>
            </a:r>
            <a:endParaRPr lang="en-GB" dirty="0"/>
          </a:p>
          <a:p>
            <a:r>
              <a:rPr lang="en-GB" b="1" dirty="0"/>
              <a:t> </a:t>
            </a:r>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C2</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Periodic Table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925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Ionic, covalent and metallic bonds.</a:t>
            </a:r>
          </a:p>
          <a:p>
            <a:pPr marL="228600" indent="-228600" algn="just">
              <a:buFont typeface="+mj-lt"/>
              <a:buAutoNum type="arabicPeriod"/>
            </a:pPr>
            <a:r>
              <a:rPr lang="en-GB" sz="1100" dirty="0"/>
              <a:t>A bond between a metal and non-metal in which electrons have been exchanged. </a:t>
            </a:r>
          </a:p>
          <a:p>
            <a:pPr marL="228600" lvl="0" indent="-228600" algn="just">
              <a:buFont typeface="+mj-lt"/>
              <a:buAutoNum type="arabicPeriod"/>
            </a:pPr>
            <a:r>
              <a:rPr lang="en-GB" sz="1100" dirty="0"/>
              <a:t>A bond between two non-metals in which electrons are shared.</a:t>
            </a:r>
          </a:p>
          <a:p>
            <a:pPr marL="228600" lvl="0" indent="-228600" algn="just">
              <a:buFont typeface="+mj-lt"/>
              <a:buAutoNum type="arabicPeriod"/>
            </a:pPr>
            <a:r>
              <a:rPr lang="en-GB" sz="1100" dirty="0"/>
              <a:t>A bond between metal atoms in which electrons are delocalised.</a:t>
            </a:r>
          </a:p>
          <a:p>
            <a:pPr marL="228600" lvl="0" indent="-228600" algn="just">
              <a:buFont typeface="+mj-lt"/>
              <a:buAutoNum type="arabicPeriod"/>
            </a:pPr>
            <a:r>
              <a:rPr lang="en-GB" sz="1100" dirty="0"/>
              <a:t>The metal loses electrons to get a full outer shell becoming a positively charged ion while the non-metal gains electrons becoming a negatively charged ion. The oppositely charged ions are electrostatically attracted to each other.</a:t>
            </a:r>
          </a:p>
          <a:p>
            <a:pPr marL="228600" lvl="0" indent="-228600" algn="just">
              <a:buFont typeface="+mj-lt"/>
              <a:buAutoNum type="arabicPeriod"/>
            </a:pPr>
            <a:r>
              <a:rPr lang="en-GB" sz="1100" dirty="0"/>
              <a:t>+1</a:t>
            </a:r>
          </a:p>
          <a:p>
            <a:pPr marL="228600" lvl="0" indent="-228600" algn="just">
              <a:buFont typeface="+mj-lt"/>
              <a:buAutoNum type="arabicPeriod"/>
            </a:pPr>
            <a:r>
              <a:rPr lang="en-GB" sz="1100" dirty="0"/>
              <a:t>+2</a:t>
            </a:r>
          </a:p>
          <a:p>
            <a:pPr marL="228600" lvl="0" indent="-228600" algn="just">
              <a:buFont typeface="+mj-lt"/>
              <a:buAutoNum type="arabicPeriod"/>
            </a:pPr>
            <a:r>
              <a:rPr lang="en-GB" sz="1100" dirty="0"/>
              <a:t>-2</a:t>
            </a:r>
          </a:p>
          <a:p>
            <a:pPr marL="228600" lvl="0" indent="-228600" algn="just">
              <a:buFont typeface="+mj-lt"/>
              <a:buAutoNum type="arabicPeriod"/>
            </a:pPr>
            <a:r>
              <a:rPr lang="en-GB" sz="1100" dirty="0"/>
              <a:t>-1</a:t>
            </a:r>
          </a:p>
          <a:p>
            <a:pPr marL="228600" lvl="0" indent="-228600" algn="just">
              <a:buFont typeface="+mj-lt"/>
              <a:buAutoNum type="arabicPeriod"/>
            </a:pPr>
            <a:r>
              <a:rPr lang="en-GB" sz="1100" dirty="0"/>
              <a:t>A giant structure of ions which are held together by strong electrostatic forces of attraction between oppositely charged ions.  </a:t>
            </a:r>
          </a:p>
          <a:p>
            <a:pPr marL="228600" lvl="0" indent="-228600" algn="just">
              <a:buFont typeface="+mj-lt"/>
              <a:buAutoNum type="arabicPeriod"/>
            </a:pPr>
            <a:r>
              <a:rPr lang="en-GB" sz="1100" dirty="0"/>
              <a:t>Small molecules such as oxygen and water that contain atoms joined together by covalent bonds.</a:t>
            </a:r>
          </a:p>
          <a:p>
            <a:pPr marL="228600" lvl="0" indent="-228600" algn="just">
              <a:buFont typeface="+mj-lt"/>
              <a:buAutoNum type="arabicPeriod"/>
            </a:pPr>
            <a:r>
              <a:rPr lang="en-GB" sz="1100" dirty="0"/>
              <a:t>(s)</a:t>
            </a:r>
          </a:p>
          <a:p>
            <a:pPr marL="228600" lvl="0" indent="-228600" algn="just">
              <a:buFont typeface="+mj-lt"/>
              <a:buAutoNum type="arabicPeriod"/>
            </a:pPr>
            <a:r>
              <a:rPr lang="en-GB" sz="1100" dirty="0"/>
              <a:t>(l)</a:t>
            </a:r>
          </a:p>
          <a:p>
            <a:pPr marL="228600" lvl="0" indent="-228600" algn="just">
              <a:buFont typeface="+mj-lt"/>
              <a:buAutoNum type="arabicPeriod"/>
            </a:pPr>
            <a:r>
              <a:rPr lang="en-GB" sz="1100" dirty="0"/>
              <a:t>(g)</a:t>
            </a:r>
          </a:p>
          <a:p>
            <a:pPr marL="228600" lvl="0" indent="-228600" algn="just">
              <a:buFont typeface="+mj-lt"/>
              <a:buAutoNum type="arabicPeriod"/>
            </a:pPr>
            <a:r>
              <a:rPr lang="en-GB" sz="1100" dirty="0"/>
              <a:t>(</a:t>
            </a:r>
            <a:r>
              <a:rPr lang="en-GB" sz="1100" dirty="0" err="1"/>
              <a:t>aq</a:t>
            </a:r>
            <a:r>
              <a:rPr lang="en-GB" sz="1100" dirty="0"/>
              <a:t>)</a:t>
            </a:r>
          </a:p>
          <a:p>
            <a:pPr marL="228600" lvl="0" indent="-228600" algn="just">
              <a:buFont typeface="+mj-lt"/>
              <a:buAutoNum type="arabicPeriod"/>
            </a:pPr>
            <a:r>
              <a:rPr lang="en-GB" sz="1100" dirty="0"/>
              <a:t>High melting and boiling point.  Don’t conduct electricity when solid but do when molten or dissolved.</a:t>
            </a:r>
          </a:p>
          <a:p>
            <a:pPr marL="228600" lvl="0" indent="-228600" algn="just">
              <a:buFont typeface="+mj-lt"/>
              <a:buAutoNum type="arabicPeriod"/>
            </a:pPr>
            <a:r>
              <a:rPr lang="en-GB" sz="1100" dirty="0"/>
              <a:t>Strong bonds between molecules which takes lots of energy to overcome.</a:t>
            </a:r>
          </a:p>
          <a:p>
            <a:pPr marL="228600" lvl="0" indent="-228600" algn="just">
              <a:buFont typeface="+mj-lt"/>
              <a:buAutoNum type="arabicPeriod"/>
            </a:pPr>
            <a:r>
              <a:rPr lang="en-GB" sz="1100" dirty="0"/>
              <a:t>Ions are unable to move freely.</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Ions are free and so are able to move.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Low melting and boiling point.  Poor conductors.</a:t>
            </a:r>
          </a:p>
          <a:p>
            <a:pPr marL="228600" indent="-228600" algn="just">
              <a:buFont typeface="+mj-lt"/>
              <a:buAutoNum type="arabicPeriod"/>
            </a:pPr>
            <a:r>
              <a:rPr lang="en-GB" sz="1100" dirty="0"/>
              <a:t>Weak bonds between the molecules and so little energy is needed to overcome these bonds.</a:t>
            </a:r>
          </a:p>
          <a:p>
            <a:pPr marL="228600" lvl="0" indent="-228600" algn="just">
              <a:buFont typeface="+mj-lt"/>
              <a:buAutoNum type="arabicPeriod"/>
            </a:pPr>
            <a:r>
              <a:rPr lang="en-GB" sz="1100" dirty="0"/>
              <a:t>Diamond and graphite</a:t>
            </a:r>
          </a:p>
          <a:p>
            <a:pPr marL="228600" indent="-228600" algn="just">
              <a:buFont typeface="+mj-lt"/>
              <a:buAutoNum type="arabicPeriod"/>
            </a:pPr>
            <a:r>
              <a:rPr lang="en-GB" sz="1100" dirty="0"/>
              <a:t>Each carbon atom is covalently bonded to 4 others in a giant structure.</a:t>
            </a:r>
          </a:p>
          <a:p>
            <a:pPr marL="228600" lvl="0" indent="-228600" algn="just">
              <a:buFont typeface="+mj-lt"/>
              <a:buAutoNum type="arabicPeriod"/>
            </a:pPr>
            <a:r>
              <a:rPr lang="en-GB" sz="1100" dirty="0"/>
              <a:t>Each carbon atom is covalently bonded to 3 others in a giant structure.</a:t>
            </a:r>
          </a:p>
          <a:p>
            <a:pPr marL="228600" lvl="0" indent="-228600" algn="just">
              <a:buFont typeface="+mj-lt"/>
              <a:buAutoNum type="arabicPeriod"/>
            </a:pPr>
            <a:r>
              <a:rPr lang="en-GB" sz="1100" dirty="0"/>
              <a:t>It has free electrons which are able to move.</a:t>
            </a:r>
          </a:p>
          <a:p>
            <a:pPr marL="228600" lvl="0" indent="-228600" algn="just">
              <a:buFont typeface="+mj-lt"/>
              <a:buAutoNum type="arabicPeriod"/>
            </a:pPr>
            <a:r>
              <a:rPr lang="en-GB" sz="1100" dirty="0"/>
              <a:t>Strong covalent bonds between atoms which take lots of energy to overcome.</a:t>
            </a:r>
          </a:p>
          <a:p>
            <a:pPr marL="228600" lvl="0" indent="-228600" algn="just">
              <a:buFont typeface="+mj-lt"/>
              <a:buAutoNum type="arabicPeriod"/>
            </a:pPr>
            <a:r>
              <a:rPr lang="en-GB" sz="1100" dirty="0"/>
              <a:t>A single layer of graphite.</a:t>
            </a:r>
          </a:p>
          <a:p>
            <a:pPr marL="228600" lvl="0" indent="-228600" algn="just">
              <a:buFont typeface="+mj-lt"/>
              <a:buAutoNum type="arabicPeriod"/>
            </a:pPr>
            <a:r>
              <a:rPr lang="en-GB" sz="1100" dirty="0"/>
              <a:t>Conducts electricity and very strong.</a:t>
            </a:r>
          </a:p>
          <a:p>
            <a:pPr marL="228600" lvl="0" indent="-228600" algn="just">
              <a:buFont typeface="+mj-lt"/>
              <a:buAutoNum type="arabicPeriod"/>
            </a:pPr>
            <a:r>
              <a:rPr lang="en-GB" sz="1100" dirty="0"/>
              <a:t>Molecules of carbon atoms with hollow shapes.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What  are the three types of chemical bonds?</a:t>
            </a:r>
          </a:p>
          <a:p>
            <a:pPr marL="228600" lvl="0" indent="-228600" algn="just">
              <a:buFont typeface="+mj-lt"/>
              <a:buAutoNum type="arabicPeriod"/>
            </a:pPr>
            <a:r>
              <a:rPr lang="en-GB" sz="1100" dirty="0"/>
              <a:t>What is an ionic bond?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a covalent bond?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a metallic bond?</a:t>
            </a:r>
          </a:p>
          <a:p>
            <a:pPr marL="228600" indent="-228600" algn="just">
              <a:buFont typeface="+mj-lt"/>
              <a:buAutoNum type="arabicPeriod"/>
            </a:pPr>
            <a:endParaRPr lang="en-GB" sz="1100" dirty="0"/>
          </a:p>
          <a:p>
            <a:pPr marL="228600" lvl="0" indent="-228600" algn="just">
              <a:buFont typeface="+mj-lt"/>
              <a:buAutoNum type="arabicPeriod"/>
            </a:pPr>
            <a:r>
              <a:rPr lang="en-GB" sz="1100" dirty="0"/>
              <a:t>How does an ionic compound form?</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charge of an ion from group 1?</a:t>
            </a:r>
          </a:p>
          <a:p>
            <a:pPr marL="228600" lvl="0" indent="-228600" algn="just">
              <a:buFont typeface="+mj-lt"/>
              <a:buAutoNum type="arabicPeriod"/>
            </a:pPr>
            <a:r>
              <a:rPr lang="en-GB" sz="1100" dirty="0"/>
              <a:t>What is the charge of an ion from group 2?</a:t>
            </a:r>
          </a:p>
          <a:p>
            <a:pPr marL="228600" lvl="0" indent="-228600" algn="just">
              <a:buFont typeface="+mj-lt"/>
              <a:buAutoNum type="arabicPeriod"/>
            </a:pPr>
            <a:r>
              <a:rPr lang="en-GB" sz="1100" dirty="0"/>
              <a:t>What is the charge of an ion from group 6?</a:t>
            </a:r>
          </a:p>
          <a:p>
            <a:pPr marL="228600" lvl="0" indent="-228600" algn="just">
              <a:buFont typeface="+mj-lt"/>
              <a:buAutoNum type="arabicPeriod"/>
            </a:pPr>
            <a:r>
              <a:rPr lang="en-GB" sz="1100" dirty="0"/>
              <a:t>What is the charge of an ion from group 7?</a:t>
            </a:r>
          </a:p>
          <a:p>
            <a:pPr marL="228600" lvl="0" indent="-228600" algn="just">
              <a:buFont typeface="+mj-lt"/>
              <a:buAutoNum type="arabicPeriod"/>
            </a:pPr>
            <a:r>
              <a:rPr lang="en-GB" sz="1100" dirty="0"/>
              <a:t>What is an ionic compound?</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are simple molecules?</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state symbol for a solid?</a:t>
            </a:r>
          </a:p>
          <a:p>
            <a:pPr marL="228600" lvl="0" indent="-228600" algn="just">
              <a:buFont typeface="+mj-lt"/>
              <a:buAutoNum type="arabicPeriod"/>
            </a:pPr>
            <a:r>
              <a:rPr lang="en-GB" sz="1100" dirty="0"/>
              <a:t>What is the state symbol for a liquid?</a:t>
            </a:r>
          </a:p>
          <a:p>
            <a:pPr marL="228600" lvl="0" indent="-228600" algn="just">
              <a:buFont typeface="+mj-lt"/>
              <a:buAutoNum type="arabicPeriod"/>
            </a:pPr>
            <a:r>
              <a:rPr lang="en-GB" sz="1100" dirty="0"/>
              <a:t>What is the state symbol for a gas?</a:t>
            </a:r>
          </a:p>
          <a:p>
            <a:pPr marL="228600" lvl="0" indent="-228600" algn="just">
              <a:buFont typeface="+mj-lt"/>
              <a:buAutoNum type="arabicPeriod"/>
            </a:pPr>
            <a:r>
              <a:rPr lang="en-GB" sz="1100" dirty="0"/>
              <a:t>What is the state symbol for a solution?</a:t>
            </a:r>
          </a:p>
          <a:p>
            <a:pPr marL="228600" lvl="0" indent="-228600" algn="just">
              <a:buFont typeface="+mj-lt"/>
              <a:buAutoNum type="arabicPeriod"/>
            </a:pPr>
            <a:r>
              <a:rPr lang="en-GB" sz="1100" dirty="0"/>
              <a:t>What are the properties of ionic compounds?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do ionic compounds have high melting and boiling points?</a:t>
            </a:r>
          </a:p>
          <a:p>
            <a:pPr marL="228600" lvl="0" indent="-228600" algn="just">
              <a:buFont typeface="+mj-lt"/>
              <a:buAutoNum type="arabicPeriod"/>
            </a:pPr>
            <a:r>
              <a:rPr lang="en-GB" sz="1100" dirty="0"/>
              <a:t>Why can’t ionic compounds conduct electricity when solid?</a:t>
            </a:r>
          </a:p>
          <a:p>
            <a:pPr marL="228600" lvl="0" indent="-228600" algn="just">
              <a:buFont typeface="+mj-lt"/>
              <a:buAutoNum type="arabicPeriod"/>
            </a:pPr>
            <a:r>
              <a:rPr lang="en-GB" sz="1100" dirty="0"/>
              <a:t>Why can ionic compounds conduct electricity when molten or dissolved?</a:t>
            </a:r>
          </a:p>
          <a:p>
            <a:pPr marL="228600" lvl="0" indent="-228600" algn="just">
              <a:buFont typeface="+mj-lt"/>
              <a:buAutoNum type="arabicPeriod"/>
            </a:pPr>
            <a:r>
              <a:rPr lang="en-GB" sz="1100" dirty="0"/>
              <a:t>What are the properties of simple molecules?</a:t>
            </a:r>
          </a:p>
          <a:p>
            <a:pPr marL="228600" lvl="0" indent="-228600" algn="just">
              <a:buFont typeface="+mj-lt"/>
              <a:buAutoNum type="arabicPeriod"/>
            </a:pPr>
            <a:r>
              <a:rPr lang="en-GB" sz="1100" dirty="0"/>
              <a:t>Why do simple molecules have low melting and boiling points?</a:t>
            </a:r>
          </a:p>
          <a:p>
            <a:pPr marL="228600" lvl="0" indent="-228600" algn="just">
              <a:buFont typeface="+mj-lt"/>
              <a:buAutoNum type="arabicPeriod"/>
            </a:pPr>
            <a:r>
              <a:rPr lang="en-GB" sz="1100" dirty="0"/>
              <a:t>What are examples of giant covalent structures?</a:t>
            </a:r>
          </a:p>
          <a:p>
            <a:pPr marL="228600" lvl="0" indent="-228600" algn="just">
              <a:buFont typeface="+mj-lt"/>
              <a:buAutoNum type="arabicPeriod"/>
            </a:pPr>
            <a:r>
              <a:rPr lang="en-GB" sz="1100" dirty="0"/>
              <a:t>What is the structure of diamond?</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is the structure of graphite?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Why can graphite conduct electricity?</a:t>
            </a:r>
          </a:p>
          <a:p>
            <a:pPr marL="228600" lvl="0" indent="-228600" algn="just">
              <a:buFont typeface="+mj-lt"/>
              <a:buAutoNum type="arabicPeriod"/>
            </a:pPr>
            <a:r>
              <a:rPr lang="en-GB" sz="1100" dirty="0"/>
              <a:t>Why do diamond and graphite have high melting and boiling points?</a:t>
            </a:r>
          </a:p>
          <a:p>
            <a:pPr marL="228600" lvl="0" indent="-228600" algn="just">
              <a:buFont typeface="+mj-lt"/>
              <a:buAutoNum type="arabicPeriod"/>
            </a:pPr>
            <a:r>
              <a:rPr lang="en-GB" sz="1100" dirty="0"/>
              <a:t>What is graphene?</a:t>
            </a:r>
          </a:p>
          <a:p>
            <a:pPr marL="228600" lvl="0" indent="-228600" algn="just">
              <a:buFont typeface="+mj-lt"/>
              <a:buAutoNum type="arabicPeriod"/>
            </a:pPr>
            <a:r>
              <a:rPr lang="en-GB" sz="1100" dirty="0"/>
              <a:t>What are the properties of graphene?</a:t>
            </a:r>
          </a:p>
          <a:p>
            <a:pPr marL="228600" lvl="0" indent="-228600" algn="just">
              <a:buFont typeface="+mj-lt"/>
              <a:buAutoNum type="arabicPeriod"/>
            </a:pPr>
            <a:r>
              <a:rPr lang="en-GB" sz="1100" dirty="0"/>
              <a:t>What are fullerenes?</a:t>
            </a:r>
          </a:p>
          <a:p>
            <a:pPr marL="228600" lvl="0" indent="-228600" algn="just">
              <a:buFont typeface="+mj-lt"/>
              <a:buAutoNum type="arabicPeriod"/>
            </a:pPr>
            <a:endParaRPr lang="en-GB" sz="1100" dirty="0"/>
          </a:p>
          <a:p>
            <a:r>
              <a:rPr lang="en-GB" b="1" dirty="0"/>
              <a:t> </a:t>
            </a:r>
            <a:endParaRPr lang="en-GB" dirty="0"/>
          </a:p>
          <a:p>
            <a:endParaRPr lang="en-GB" dirty="0"/>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7" y="-1611"/>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Structure and Bonding</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8799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How do metal oxides form?</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is reduction?</a:t>
            </a:r>
          </a:p>
          <a:p>
            <a:pPr marL="228600" lvl="0" indent="-228600" algn="just">
              <a:buFont typeface="+mj-lt"/>
              <a:buAutoNum type="arabicPeriod"/>
            </a:pPr>
            <a:r>
              <a:rPr lang="en-GB" sz="1100" dirty="0"/>
              <a:t>What is oxidation?</a:t>
            </a:r>
          </a:p>
          <a:p>
            <a:pPr marL="228600" lvl="0" indent="-228600" algn="just">
              <a:buFont typeface="+mj-lt"/>
              <a:buAutoNum type="arabicPeriod"/>
            </a:pPr>
            <a:r>
              <a:rPr lang="en-GB" sz="1100" dirty="0"/>
              <a:t>What happens to metals when they react with other substances?</a:t>
            </a:r>
          </a:p>
          <a:p>
            <a:pPr marL="228600" lvl="0" indent="-228600" algn="just">
              <a:buFont typeface="+mj-lt"/>
              <a:buAutoNum type="arabicPeriod"/>
            </a:pPr>
            <a:r>
              <a:rPr lang="en-GB" sz="1100" dirty="0"/>
              <a:t>What is the reactivity of a metal determined by?</a:t>
            </a:r>
          </a:p>
          <a:p>
            <a:pPr marL="228600" lvl="0" indent="-228600" algn="just">
              <a:buFont typeface="+mj-lt"/>
              <a:buAutoNum type="arabicPeriod"/>
            </a:pPr>
            <a:r>
              <a:rPr lang="en-GB" sz="1100" dirty="0"/>
              <a:t>List metals in order of reactivity.</a:t>
            </a:r>
          </a:p>
          <a:p>
            <a:pPr marL="228600" indent="-228600" algn="just">
              <a:buFont typeface="+mj-lt"/>
              <a:buAutoNum type="arabicPeriod"/>
            </a:pPr>
            <a:endParaRPr lang="en-GB" sz="1100" dirty="0"/>
          </a:p>
          <a:p>
            <a:pPr marL="228600" lvl="0" indent="-228600" algn="just">
              <a:buFont typeface="+mj-lt"/>
              <a:buAutoNum type="arabicPeriod"/>
            </a:pPr>
            <a:r>
              <a:rPr lang="en-GB" sz="1100" dirty="0"/>
              <a:t>Which two non-metals are often included in the reactivity series?</a:t>
            </a:r>
          </a:p>
          <a:p>
            <a:pPr marL="228600" lvl="0" indent="-228600" algn="just">
              <a:buFont typeface="+mj-lt"/>
              <a:buAutoNum type="arabicPeriod"/>
            </a:pPr>
            <a:r>
              <a:rPr lang="en-GB" sz="1100" dirty="0"/>
              <a:t>How can metals less reactive than carbon be extracted from their oxides?</a:t>
            </a:r>
          </a:p>
          <a:p>
            <a:pPr marL="228600" lvl="0" indent="-228600" algn="just">
              <a:buFont typeface="+mj-lt"/>
              <a:buAutoNum type="arabicPeriod"/>
            </a:pPr>
            <a:r>
              <a:rPr lang="en-GB" sz="1100" dirty="0"/>
              <a:t>What is typically made when an acid reacts with some metals?</a:t>
            </a:r>
          </a:p>
          <a:p>
            <a:pPr marL="228600" lvl="0" indent="-228600" algn="just">
              <a:buFont typeface="+mj-lt"/>
              <a:buAutoNum type="arabicPeriod"/>
            </a:pPr>
            <a:r>
              <a:rPr lang="en-GB" sz="1100" dirty="0"/>
              <a:t>How can acids be neutralised?</a:t>
            </a:r>
          </a:p>
          <a:p>
            <a:pPr marL="228600" lvl="0" indent="-228600" algn="just">
              <a:buFont typeface="+mj-lt"/>
              <a:buAutoNum type="arabicPeriod"/>
            </a:pPr>
            <a:r>
              <a:rPr lang="en-GB" sz="1100" dirty="0"/>
              <a:t>What is the general word equation for a metal reacting with an acid?</a:t>
            </a:r>
          </a:p>
          <a:p>
            <a:pPr marL="228600" lvl="0" indent="-228600" algn="just">
              <a:buFont typeface="+mj-lt"/>
              <a:buAutoNum type="arabicPeriod"/>
            </a:pPr>
            <a:r>
              <a:rPr lang="en-GB" sz="1100" dirty="0"/>
              <a:t>What is an example of an alkali?</a:t>
            </a:r>
          </a:p>
          <a:p>
            <a:pPr marL="228600" lvl="0" indent="-228600" algn="just">
              <a:buFont typeface="+mj-lt"/>
              <a:buAutoNum type="arabicPeriod"/>
            </a:pPr>
            <a:r>
              <a:rPr lang="en-GB" sz="1100" dirty="0"/>
              <a:t>What is an example of a base?</a:t>
            </a:r>
          </a:p>
          <a:p>
            <a:pPr marL="228600" lvl="0" indent="-228600" algn="just">
              <a:buFont typeface="+mj-lt"/>
              <a:buAutoNum type="arabicPeriod"/>
            </a:pPr>
            <a:r>
              <a:rPr lang="en-GB" sz="1100" dirty="0"/>
              <a:t>What is the general word equation for a metal hydroxide reacting with an acid?</a:t>
            </a:r>
          </a:p>
          <a:p>
            <a:pPr marL="228600" lvl="0" indent="-228600" algn="just">
              <a:buFont typeface="+mj-lt"/>
              <a:buAutoNum type="arabicPeriod"/>
            </a:pPr>
            <a:r>
              <a:rPr lang="en-GB" sz="1100" dirty="0"/>
              <a:t>What is the general word equation for a metal oxide reacting with an acid?</a:t>
            </a:r>
          </a:p>
          <a:p>
            <a:pPr marL="228600" lvl="0" indent="-228600" algn="just">
              <a:buFont typeface="+mj-lt"/>
              <a:buAutoNum type="arabicPeriod"/>
            </a:pPr>
            <a:r>
              <a:rPr lang="en-GB" sz="1100" dirty="0"/>
              <a:t>What is the general word equation for a metal carbonate reacting with an acid?</a:t>
            </a:r>
          </a:p>
          <a:p>
            <a:pPr marL="228600" lvl="0" indent="-228600" algn="just">
              <a:buFont typeface="+mj-lt"/>
              <a:buAutoNum type="arabicPeriod"/>
            </a:pPr>
            <a:r>
              <a:rPr lang="en-GB" sz="1100" dirty="0"/>
              <a:t>What type of salt does hydrochloric acid produce?</a:t>
            </a:r>
          </a:p>
          <a:p>
            <a:pPr marL="228600" lvl="0" indent="-228600" algn="just">
              <a:buFont typeface="+mj-lt"/>
              <a:buAutoNum type="arabicPeriod"/>
            </a:pPr>
            <a:r>
              <a:rPr lang="en-GB" sz="1100" dirty="0"/>
              <a:t>What type of salt does sulphuric acid produce?</a:t>
            </a:r>
          </a:p>
          <a:p>
            <a:pPr marL="228600" lvl="0" indent="-228600" algn="just">
              <a:buFont typeface="+mj-lt"/>
              <a:buAutoNum type="arabicPeriod"/>
            </a:pPr>
            <a:r>
              <a:rPr lang="en-GB" sz="1100" dirty="0"/>
              <a:t>What type of salt does nitric acid produce?</a:t>
            </a:r>
          </a:p>
          <a:p>
            <a:pPr marL="228600" lvl="0" indent="-228600" algn="just">
              <a:buFont typeface="+mj-lt"/>
              <a:buAutoNum type="arabicPeriod"/>
            </a:pPr>
            <a:r>
              <a:rPr lang="en-GB" sz="1100" dirty="0"/>
              <a:t>How can a soluble salt be made?</a:t>
            </a:r>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228600" indent="-228600" algn="just">
              <a:buFont typeface="+mj-lt"/>
              <a:buAutoNum type="arabicPeriod"/>
            </a:pPr>
            <a:endParaRPr lang="en-GB" sz="1100" dirty="0"/>
          </a:p>
          <a:p>
            <a:pPr marL="228600" lvl="0" indent="-228600" algn="just">
              <a:buFont typeface="+mj-lt"/>
              <a:buAutoNum type="arabicPeriod"/>
            </a:pPr>
            <a:r>
              <a:rPr lang="en-GB" sz="1100" dirty="0"/>
              <a:t>What type of ions do acids produce in solution?</a:t>
            </a:r>
          </a:p>
          <a:p>
            <a:pPr marL="228600" lvl="0" indent="-228600" algn="just">
              <a:buFont typeface="+mj-lt"/>
              <a:buAutoNum type="arabicPeriod"/>
            </a:pPr>
            <a:r>
              <a:rPr lang="en-GB" sz="1100" dirty="0"/>
              <a:t>What type of ions do alkalis produce in solution?</a:t>
            </a:r>
          </a:p>
          <a:p>
            <a:pPr marL="228600" lvl="0" indent="-228600" algn="just">
              <a:buFont typeface="+mj-lt"/>
              <a:buAutoNum type="arabicPeriod"/>
            </a:pPr>
            <a:r>
              <a:rPr lang="en-GB" sz="1100" dirty="0"/>
              <a:t>What is the pH scale?</a:t>
            </a:r>
          </a:p>
          <a:p>
            <a:pPr marL="228600" indent="-228600" algn="just">
              <a:buFont typeface="+mj-lt"/>
              <a:buAutoNum type="arabicPeriod"/>
            </a:pPr>
            <a:endParaRPr lang="en-GB" sz="1100" dirty="0"/>
          </a:p>
          <a:p>
            <a:pPr marL="228600" lvl="0" indent="-228600" algn="just">
              <a:buFont typeface="+mj-lt"/>
              <a:buAutoNum type="arabicPeriod"/>
            </a:pPr>
            <a:r>
              <a:rPr lang="en-GB" sz="1100" dirty="0"/>
              <a:t>What can be used to measure pH?</a:t>
            </a:r>
          </a:p>
          <a:p>
            <a:pPr marL="228600" lvl="0" indent="-228600" algn="just">
              <a:buFont typeface="+mj-lt"/>
              <a:buAutoNum type="arabicPeriod"/>
            </a:pPr>
            <a:r>
              <a:rPr lang="en-GB" sz="1100" dirty="0"/>
              <a:t>What is a pH of 7?</a:t>
            </a:r>
          </a:p>
          <a:p>
            <a:pPr marL="228600" lvl="0" indent="-228600" algn="just">
              <a:buFont typeface="+mj-lt"/>
              <a:buAutoNum type="arabicPeriod"/>
            </a:pPr>
            <a:r>
              <a:rPr lang="en-GB" sz="1100" dirty="0"/>
              <a:t>What is a pH value less than 7?</a:t>
            </a:r>
          </a:p>
          <a:p>
            <a:pPr marL="228600" lvl="0" indent="-228600" algn="just">
              <a:buFont typeface="+mj-lt"/>
              <a:buAutoNum type="arabicPeriod"/>
            </a:pPr>
            <a:r>
              <a:rPr lang="en-GB" sz="1100" dirty="0"/>
              <a:t>What is a pH value more than 7?</a:t>
            </a:r>
          </a:p>
          <a:p>
            <a:pPr marL="228600" lvl="0" indent="-228600" algn="just">
              <a:buFont typeface="+mj-lt"/>
              <a:buAutoNum type="arabicPeriod"/>
            </a:pPr>
            <a:r>
              <a:rPr lang="en-GB" sz="1100" dirty="0"/>
              <a:t>What happens during a neutralisation reaction?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Write an equation to represent a neutralisation reaction.</a:t>
            </a:r>
          </a:p>
          <a:p>
            <a:r>
              <a:rPr lang="en-GB" b="1" dirty="0"/>
              <a:t> </a:t>
            </a:r>
            <a:endParaRPr lang="en-GB"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Metals react with oxygen in an oxidation reaction.</a:t>
            </a:r>
          </a:p>
          <a:p>
            <a:pPr marL="228600" lvl="0" indent="-228600" algn="just">
              <a:buFont typeface="+mj-lt"/>
              <a:buAutoNum type="arabicPeriod"/>
            </a:pPr>
            <a:r>
              <a:rPr lang="en-GB" sz="1100" dirty="0"/>
              <a:t>Loss of oxygen / gain of electrons.</a:t>
            </a:r>
          </a:p>
          <a:p>
            <a:pPr marL="228600" lvl="0" indent="-228600" algn="just">
              <a:buFont typeface="+mj-lt"/>
              <a:buAutoNum type="arabicPeriod"/>
            </a:pPr>
            <a:r>
              <a:rPr lang="en-GB" sz="1100" dirty="0"/>
              <a:t>Gain of oxygen / loss of electrons.</a:t>
            </a:r>
          </a:p>
          <a:p>
            <a:pPr marL="228600" lvl="0" indent="-228600" algn="just">
              <a:buFont typeface="+mj-lt"/>
              <a:buAutoNum type="arabicPeriod"/>
            </a:pPr>
            <a:r>
              <a:rPr lang="en-GB" sz="1100" dirty="0"/>
              <a:t>Metal atoms form positive ions.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Their tendency to make positive ions.</a:t>
            </a:r>
          </a:p>
          <a:p>
            <a:pPr marL="228600" indent="-228600" algn="just">
              <a:buFont typeface="+mj-lt"/>
              <a:buAutoNum type="arabicPeriod"/>
            </a:pPr>
            <a:r>
              <a:rPr lang="en-GB" sz="1100" dirty="0"/>
              <a:t>Potassium Sodium, Lithium, Calcium, Magnesium, Zinc, Iron, Copper</a:t>
            </a:r>
          </a:p>
          <a:p>
            <a:pPr marL="228600" lvl="0" indent="-228600" algn="just">
              <a:buFont typeface="+mj-lt"/>
              <a:buAutoNum type="arabicPeriod"/>
            </a:pPr>
            <a:r>
              <a:rPr lang="en-GB" sz="1100" dirty="0"/>
              <a:t>Hydrogen and 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Reduction with carbon.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Salts and Hydrogen.</a:t>
            </a:r>
          </a:p>
          <a:p>
            <a:pPr marL="228600" indent="-228600" algn="just">
              <a:buFont typeface="+mj-lt"/>
              <a:buAutoNum type="arabicPeriod"/>
            </a:pPr>
            <a:endParaRPr lang="en-GB" sz="1100" dirty="0"/>
          </a:p>
          <a:p>
            <a:pPr marL="228600" lvl="0" indent="-228600" algn="just">
              <a:buFont typeface="+mj-lt"/>
              <a:buAutoNum type="arabicPeriod"/>
            </a:pPr>
            <a:r>
              <a:rPr lang="en-GB" sz="1100" dirty="0"/>
              <a:t>Adding it to an alkali.</a:t>
            </a:r>
          </a:p>
          <a:p>
            <a:pPr marL="228600" lvl="0" indent="-228600" algn="just">
              <a:buFont typeface="+mj-lt"/>
              <a:buAutoNum type="arabicPeriod"/>
            </a:pPr>
            <a:r>
              <a:rPr lang="en-GB" sz="1100" dirty="0"/>
              <a:t>Metal + Acid </a:t>
            </a:r>
            <a:r>
              <a:rPr lang="en-GB" sz="1100" dirty="0">
                <a:sym typeface="Wingdings" pitchFamily="2" charset="2"/>
              </a:rPr>
              <a:t></a:t>
            </a:r>
            <a:r>
              <a:rPr lang="en-GB" sz="1100" dirty="0"/>
              <a:t> Salt + Hydrogen</a:t>
            </a:r>
          </a:p>
          <a:p>
            <a:pPr marL="228600" indent="-228600" algn="just">
              <a:buFont typeface="+mj-lt"/>
              <a:buAutoNum type="arabicPeriod"/>
            </a:pPr>
            <a:endParaRPr lang="en-GB" sz="1100" dirty="0"/>
          </a:p>
          <a:p>
            <a:pPr marL="228600" lvl="0" indent="-228600" algn="just">
              <a:buFont typeface="+mj-lt"/>
              <a:buAutoNum type="arabicPeriod"/>
            </a:pPr>
            <a:r>
              <a:rPr lang="en-GB" sz="1100" dirty="0"/>
              <a:t>Soluble metal hydroxides.</a:t>
            </a:r>
          </a:p>
          <a:p>
            <a:pPr marL="228600" lvl="0" indent="-228600" algn="just">
              <a:buFont typeface="+mj-lt"/>
              <a:buAutoNum type="arabicPeriod"/>
            </a:pPr>
            <a:r>
              <a:rPr lang="en-GB" sz="1100" dirty="0"/>
              <a:t>Insoluble metal hydroxides and metal oxides.</a:t>
            </a:r>
          </a:p>
          <a:p>
            <a:pPr marL="228600" lvl="0" indent="-228600" algn="just">
              <a:buFont typeface="+mj-lt"/>
              <a:buAutoNum type="arabicPeriod"/>
            </a:pPr>
            <a:r>
              <a:rPr lang="en-GB" sz="1100" dirty="0"/>
              <a:t>Metal Hydroxide + Acid </a:t>
            </a:r>
            <a:r>
              <a:rPr lang="en-GB" sz="1100" dirty="0">
                <a:sym typeface="Wingdings" pitchFamily="2" charset="2"/>
              </a:rPr>
              <a:t></a:t>
            </a:r>
            <a:r>
              <a:rPr lang="en-GB" sz="1100" dirty="0"/>
              <a:t> Salt + Water</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Metal Oxide + Acid </a:t>
            </a:r>
            <a:r>
              <a:rPr lang="en-GB" sz="1100" dirty="0">
                <a:sym typeface="Wingdings" pitchFamily="2" charset="2"/>
              </a:rPr>
              <a:t></a:t>
            </a:r>
            <a:r>
              <a:rPr lang="en-GB" sz="1100" dirty="0"/>
              <a:t> Salt + Water</a:t>
            </a:r>
          </a:p>
          <a:p>
            <a:pPr marL="228600" indent="-228600" algn="just">
              <a:buFont typeface="+mj-lt"/>
              <a:buAutoNum type="arabicPeriod"/>
            </a:pPr>
            <a:endParaRPr lang="en-GB" sz="1100" dirty="0"/>
          </a:p>
          <a:p>
            <a:pPr marL="228600" lvl="0" indent="-228600" algn="just">
              <a:buFont typeface="+mj-lt"/>
              <a:buAutoNum type="arabicPeriod"/>
            </a:pPr>
            <a:r>
              <a:rPr lang="en-GB" sz="1100" dirty="0"/>
              <a:t>Metal Carbonate + Acid </a:t>
            </a:r>
            <a:r>
              <a:rPr lang="en-GB" sz="1100" dirty="0">
                <a:sym typeface="Wingdings" pitchFamily="2" charset="2"/>
              </a:rPr>
              <a:t></a:t>
            </a:r>
            <a:r>
              <a:rPr lang="en-GB" sz="1100" dirty="0"/>
              <a:t> Salt + Water + Carbon Dioxide</a:t>
            </a:r>
          </a:p>
          <a:p>
            <a:pPr marL="228600" lvl="0" indent="-228600" algn="just">
              <a:buFont typeface="+mj-lt"/>
              <a:buAutoNum type="arabicPeriod"/>
            </a:pPr>
            <a:r>
              <a:rPr lang="en-GB" sz="1100" dirty="0"/>
              <a:t>Chloride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Sulphate</a:t>
            </a:r>
          </a:p>
          <a:p>
            <a:pPr marL="228600" indent="-228600" algn="just">
              <a:buFont typeface="+mj-lt"/>
              <a:buAutoNum type="arabicPeriod"/>
            </a:pPr>
            <a:r>
              <a:rPr lang="en-GB" sz="1100" dirty="0"/>
              <a:t>Nitrate</a:t>
            </a:r>
          </a:p>
          <a:p>
            <a:pPr marL="228600" indent="-228600" algn="just">
              <a:buFont typeface="+mj-lt"/>
              <a:buAutoNum type="arabicPeriod"/>
            </a:pPr>
            <a:r>
              <a:rPr lang="en-GB" sz="1100" dirty="0"/>
              <a:t>Add acid in excess to a solid insoluble substance such as metal, metal oxide, carbonate or hydroxide and filter off the excess.  Crystallise the salt solution made.</a:t>
            </a:r>
          </a:p>
          <a:p>
            <a:pPr marL="228600" lvl="0" indent="-228600" algn="just">
              <a:buFont typeface="+mj-lt"/>
              <a:buAutoNum type="arabicPeriod"/>
            </a:pPr>
            <a:r>
              <a:rPr lang="en-GB" sz="1100" dirty="0"/>
              <a:t>H</a:t>
            </a:r>
            <a:r>
              <a:rPr lang="en-GB" sz="1100" baseline="30000" dirty="0"/>
              <a:t>+</a:t>
            </a:r>
            <a:endParaRPr lang="en-GB" sz="1100" dirty="0"/>
          </a:p>
          <a:p>
            <a:pPr marL="228600" lvl="0" indent="-228600" algn="just">
              <a:buFont typeface="+mj-lt"/>
              <a:buAutoNum type="arabicPeriod"/>
            </a:pPr>
            <a:r>
              <a:rPr lang="en-GB" sz="1100" dirty="0"/>
              <a:t>OH</a:t>
            </a:r>
            <a:r>
              <a:rPr lang="en-GB" sz="1100" baseline="30000" dirty="0"/>
              <a:t>-</a:t>
            </a:r>
            <a:endParaRPr lang="en-GB" sz="1100" dirty="0"/>
          </a:p>
          <a:p>
            <a:pPr marL="228600" indent="-228600" algn="just">
              <a:buFont typeface="+mj-lt"/>
              <a:buAutoNum type="arabicPeriod"/>
            </a:pPr>
            <a:r>
              <a:rPr lang="en-GB" sz="1100" dirty="0"/>
              <a:t>A scale from 0 to 14 that is a measure of acidity or alkalinity of a solution.  </a:t>
            </a:r>
          </a:p>
          <a:p>
            <a:pPr marL="228600" lvl="0" indent="-228600" algn="just">
              <a:buFont typeface="+mj-lt"/>
              <a:buAutoNum type="arabicPeriod"/>
            </a:pPr>
            <a:r>
              <a:rPr lang="en-GB" sz="1100" dirty="0"/>
              <a:t>Universal indicator or pH probe.</a:t>
            </a:r>
          </a:p>
          <a:p>
            <a:pPr marL="228600" lvl="0" indent="-228600" algn="just">
              <a:buFont typeface="+mj-lt"/>
              <a:buAutoNum type="arabicPeriod"/>
            </a:pPr>
            <a:r>
              <a:rPr lang="en-GB" sz="1100" dirty="0"/>
              <a:t>Neutral solution</a:t>
            </a:r>
          </a:p>
          <a:p>
            <a:pPr marL="228600" lvl="0" indent="-228600" algn="just">
              <a:buFont typeface="+mj-lt"/>
              <a:buAutoNum type="arabicPeriod"/>
            </a:pPr>
            <a:r>
              <a:rPr lang="en-GB" sz="1100" dirty="0"/>
              <a:t>Acidic solution</a:t>
            </a:r>
          </a:p>
          <a:p>
            <a:pPr marL="228600" lvl="0" indent="-228600" algn="just">
              <a:buFont typeface="+mj-lt"/>
              <a:buAutoNum type="arabicPeriod"/>
            </a:pPr>
            <a:r>
              <a:rPr lang="en-GB" sz="1100" dirty="0"/>
              <a:t>Alkali solution</a:t>
            </a:r>
          </a:p>
          <a:p>
            <a:pPr marL="228600" lvl="0" indent="-228600" algn="just">
              <a:buFont typeface="+mj-lt"/>
              <a:buAutoNum type="arabicPeriod"/>
            </a:pPr>
            <a:r>
              <a:rPr lang="en-GB" sz="1100" dirty="0"/>
              <a:t>Hydrogen ions react with hydroxide ions to make water.</a:t>
            </a:r>
          </a:p>
          <a:p>
            <a:pPr marL="228600" lvl="0" indent="-228600" algn="just">
              <a:buFont typeface="+mj-lt"/>
              <a:buAutoNum type="arabicPeriod"/>
            </a:pPr>
            <a:r>
              <a:rPr lang="en-GB" sz="1100" dirty="0"/>
              <a:t> H</a:t>
            </a:r>
            <a:r>
              <a:rPr lang="en-GB" sz="1100" baseline="30000" dirty="0"/>
              <a:t>+</a:t>
            </a:r>
            <a:r>
              <a:rPr lang="en-GB" sz="1100" dirty="0"/>
              <a:t> (</a:t>
            </a:r>
            <a:r>
              <a:rPr lang="en-GB" sz="1100" dirty="0" err="1"/>
              <a:t>aq</a:t>
            </a:r>
            <a:r>
              <a:rPr lang="en-GB" sz="1100" dirty="0"/>
              <a:t>) + OH</a:t>
            </a:r>
            <a:r>
              <a:rPr lang="en-GB" sz="1100" baseline="30000" dirty="0"/>
              <a:t>-</a:t>
            </a:r>
            <a:r>
              <a:rPr lang="en-GB" sz="1100" dirty="0"/>
              <a:t> (</a:t>
            </a:r>
            <a:r>
              <a:rPr lang="en-GB" sz="1100" dirty="0" err="1"/>
              <a:t>aq</a:t>
            </a:r>
            <a:r>
              <a:rPr lang="en-GB" sz="1100" dirty="0"/>
              <a:t>) </a:t>
            </a:r>
            <a:r>
              <a:rPr lang="en-GB" sz="1100" dirty="0">
                <a:sym typeface="Wingdings" pitchFamily="2" charset="2"/>
              </a:rPr>
              <a:t></a:t>
            </a:r>
            <a:r>
              <a:rPr lang="en-GB" sz="1100" dirty="0"/>
              <a:t> H</a:t>
            </a:r>
            <a:r>
              <a:rPr lang="en-GB" sz="1100" baseline="-25000" dirty="0"/>
              <a:t>2</a:t>
            </a:r>
            <a:r>
              <a:rPr lang="en-GB" sz="1100" dirty="0"/>
              <a:t>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Chemical Changes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86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3088" y="804863"/>
            <a:ext cx="3237470" cy="892359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When it is melted or dissolved.</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A liquid or solution that is able to conduct electricity.</a:t>
            </a:r>
          </a:p>
          <a:p>
            <a:pPr marL="228600" lvl="0" indent="-228600" algn="just">
              <a:buFont typeface="+mj-lt"/>
              <a:buAutoNum type="arabicPeriod"/>
            </a:pPr>
            <a:r>
              <a:rPr lang="en-GB" sz="1100" dirty="0"/>
              <a:t>The ions move to the electrodes.</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Negative electrode.</a:t>
            </a:r>
          </a:p>
          <a:p>
            <a:pPr marL="228600" lvl="0" indent="-228600" algn="just">
              <a:buFont typeface="+mj-lt"/>
              <a:buAutoNum type="arabicPeriod"/>
            </a:pPr>
            <a:r>
              <a:rPr lang="en-GB" sz="1100" dirty="0"/>
              <a:t>Positive electrode.</a:t>
            </a:r>
          </a:p>
          <a:p>
            <a:pPr marL="228600" lvl="0" indent="-228600" algn="just">
              <a:buFont typeface="+mj-lt"/>
              <a:buAutoNum type="arabicPeriod"/>
            </a:pPr>
            <a:r>
              <a:rPr lang="en-GB" sz="1100" dirty="0"/>
              <a:t>Negative electrode.</a:t>
            </a:r>
          </a:p>
          <a:p>
            <a:pPr marL="228600" lvl="0" indent="-228600" algn="just">
              <a:buFont typeface="+mj-lt"/>
              <a:buAutoNum type="arabicPeriod"/>
            </a:pPr>
            <a:r>
              <a:rPr lang="en-GB" sz="1100" dirty="0"/>
              <a:t>Positive electrode.</a:t>
            </a:r>
          </a:p>
          <a:p>
            <a:pPr marL="228600" lvl="0" indent="-228600" algn="just">
              <a:buFont typeface="+mj-lt"/>
              <a:buAutoNum type="arabicPeriod"/>
            </a:pPr>
            <a:r>
              <a:rPr lang="en-GB" sz="1100" dirty="0"/>
              <a:t>The ions are discharged at the electrodes producing elements.</a:t>
            </a:r>
          </a:p>
          <a:p>
            <a:pPr marL="228600" lvl="0" indent="-228600" algn="just">
              <a:buFont typeface="+mj-lt"/>
              <a:buAutoNum type="arabicPeriod"/>
            </a:pPr>
            <a:r>
              <a:rPr lang="en-GB" sz="1100" dirty="0"/>
              <a:t>The metal forms at the cathode and the non-metal is produced at the anode.</a:t>
            </a:r>
          </a:p>
          <a:p>
            <a:pPr marL="228600" lvl="0" indent="-228600" algn="just">
              <a:buFont typeface="+mj-lt"/>
              <a:buAutoNum type="arabicPeriod"/>
            </a:pPr>
            <a:r>
              <a:rPr lang="en-GB" sz="1100" dirty="0"/>
              <a:t>When the metal is too reactive to be extracted by reduction with carbon, or if the metal reacts with carbon.</a:t>
            </a:r>
          </a:p>
          <a:p>
            <a:pPr marL="228600" lvl="0" indent="-228600" algn="just">
              <a:buFont typeface="+mj-lt"/>
              <a:buAutoNum type="arabicPeriod"/>
            </a:pPr>
            <a:r>
              <a:rPr lang="en-GB" sz="1100" dirty="0"/>
              <a:t>Large amounts of energy are needed to melt the compound and produce the electrical current.</a:t>
            </a:r>
          </a:p>
          <a:p>
            <a:pPr marL="228600" lvl="0" indent="-228600" algn="just">
              <a:buFont typeface="+mj-lt"/>
              <a:buAutoNum type="arabicPeriod"/>
            </a:pPr>
            <a:r>
              <a:rPr lang="en-GB" sz="1100" dirty="0"/>
              <a:t>The aluminium oxide is melted and mixed with cryolite.  The aluminium ions move to the negative electrode to make aluminium and the oxygen ions move to the positive electrode to react with the carbon electrode and make carbon dioxide.</a:t>
            </a:r>
          </a:p>
          <a:p>
            <a:pPr marL="228600" lvl="0" indent="-228600" algn="just">
              <a:buFont typeface="+mj-lt"/>
              <a:buAutoNum type="arabicPeriod"/>
            </a:pPr>
            <a:r>
              <a:rPr lang="en-GB" sz="1100" dirty="0"/>
              <a:t>The cryolite lowers the melting point of aluminium oxide.</a:t>
            </a:r>
          </a:p>
          <a:p>
            <a:pPr marL="228600" lvl="0" indent="-228600" algn="just">
              <a:buFont typeface="+mj-lt"/>
              <a:buAutoNum type="arabicPeriod"/>
            </a:pPr>
            <a:r>
              <a:rPr lang="en-GB" sz="1100" dirty="0"/>
              <a:t>The oxygen reacts with the carbon in the electrode burning it away.</a:t>
            </a:r>
          </a:p>
          <a:p>
            <a:pPr marL="228600" lvl="0" indent="-228600" algn="just">
              <a:buFont typeface="+mj-lt"/>
              <a:buAutoNum type="arabicPeriod"/>
            </a:pPr>
            <a:r>
              <a:rPr lang="en-GB" sz="1100" dirty="0"/>
              <a:t>The reactivity of the elements involved.</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Hydrogen</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When the solution does not contain halide ions.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47442" y="804863"/>
            <a:ext cx="3175396" cy="892090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228600" lvl="0" indent="-228600" algn="just">
              <a:buFont typeface="+mj-lt"/>
              <a:buAutoNum type="arabicPeriod"/>
            </a:pPr>
            <a:r>
              <a:rPr lang="en-GB" sz="1100" dirty="0"/>
              <a:t>When can an ionic compound conduct electricity?</a:t>
            </a:r>
          </a:p>
          <a:p>
            <a:pPr marL="228600" lvl="0" indent="-228600" algn="just">
              <a:buFont typeface="+mj-lt"/>
              <a:buAutoNum type="arabicPeriod"/>
            </a:pPr>
            <a:r>
              <a:rPr lang="en-GB" sz="1100" dirty="0"/>
              <a:t>What is an electrolyte?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when an electric current is passed through an electrolyte?</a:t>
            </a:r>
          </a:p>
          <a:p>
            <a:pPr marL="228600" lvl="0" indent="-228600" algn="just">
              <a:buFont typeface="+mj-lt"/>
              <a:buAutoNum type="arabicPeriod"/>
            </a:pPr>
            <a:r>
              <a:rPr lang="en-GB" sz="1100" dirty="0"/>
              <a:t>What is the cathode?</a:t>
            </a:r>
          </a:p>
          <a:p>
            <a:pPr marL="228600" lvl="0" indent="-228600" algn="just">
              <a:buFont typeface="+mj-lt"/>
              <a:buAutoNum type="arabicPeriod"/>
            </a:pPr>
            <a:r>
              <a:rPr lang="en-GB" sz="1100" dirty="0"/>
              <a:t>What is the anode?</a:t>
            </a:r>
          </a:p>
          <a:p>
            <a:pPr marL="228600" lvl="0" indent="-228600" algn="just">
              <a:buFont typeface="+mj-lt"/>
              <a:buAutoNum type="arabicPeriod"/>
            </a:pPr>
            <a:r>
              <a:rPr lang="en-GB" sz="1100" dirty="0"/>
              <a:t>Which electrode are positive ions attracted to?</a:t>
            </a:r>
          </a:p>
          <a:p>
            <a:pPr marL="228600" lvl="0" indent="-228600" algn="just">
              <a:buFont typeface="+mj-lt"/>
              <a:buAutoNum type="arabicPeriod"/>
            </a:pPr>
            <a:r>
              <a:rPr lang="en-GB" sz="1100" dirty="0"/>
              <a:t>Which electrode are negative ions attracted to?</a:t>
            </a:r>
          </a:p>
          <a:p>
            <a:pPr marL="228600" lvl="0" indent="-228600" algn="just">
              <a:buFont typeface="+mj-lt"/>
              <a:buAutoNum type="arabicPeriod"/>
            </a:pPr>
            <a:r>
              <a:rPr lang="en-GB" sz="1100" dirty="0"/>
              <a:t>What happens at the electrode?</a:t>
            </a:r>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happens when a simple ionic compound is electrolysed?</a:t>
            </a:r>
          </a:p>
          <a:p>
            <a:pPr marL="228600" lvl="0" indent="-228600" algn="just">
              <a:buFont typeface="+mj-lt"/>
              <a:buAutoNum type="arabicPeriod"/>
            </a:pPr>
            <a:r>
              <a:rPr lang="en-GB" sz="1100" dirty="0"/>
              <a:t>When is electrolysis used to extract metals?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What are the problems of extracting metals using electrolysis?</a:t>
            </a:r>
          </a:p>
          <a:p>
            <a:pPr marL="228600" lvl="0" indent="-228600" algn="just">
              <a:buFont typeface="+mj-lt"/>
              <a:buAutoNum type="arabicPeriod"/>
            </a:pPr>
            <a:r>
              <a:rPr lang="en-GB" sz="1100" dirty="0"/>
              <a:t>How is aluminium extracted using electrolysis?</a:t>
            </a:r>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endParaRPr lang="en-GB" sz="1100" dirty="0"/>
          </a:p>
          <a:p>
            <a:pPr marL="228600" lvl="0" indent="-228600" algn="just">
              <a:buFont typeface="+mj-lt"/>
              <a:buAutoNum type="arabicPeriod"/>
            </a:pPr>
            <a:r>
              <a:rPr lang="en-GB" sz="1100" dirty="0"/>
              <a:t>Why is a mixture used as the electrolyte for the extraction of aluminium?</a:t>
            </a:r>
          </a:p>
          <a:p>
            <a:pPr marL="228600" lvl="0" indent="-228600" algn="just">
              <a:buFont typeface="+mj-lt"/>
              <a:buAutoNum type="arabicPeriod"/>
            </a:pPr>
            <a:r>
              <a:rPr lang="en-GB" sz="1100" dirty="0"/>
              <a:t>Why must the positive electrode be replaced during the electrolysis of aluminium?</a:t>
            </a:r>
          </a:p>
          <a:p>
            <a:pPr marL="228600" lvl="0" indent="-228600" algn="just">
              <a:buFont typeface="+mj-lt"/>
              <a:buAutoNum type="arabicPeriod"/>
            </a:pPr>
            <a:r>
              <a:rPr lang="en-GB" sz="1100" dirty="0"/>
              <a:t>During the electrolysis of an aqueous solution what does the ion discharged at the electrode depend on?</a:t>
            </a:r>
          </a:p>
          <a:p>
            <a:pPr marL="228600" lvl="0" indent="-228600" algn="just">
              <a:buFont typeface="+mj-lt"/>
              <a:buAutoNum type="arabicPeriod"/>
            </a:pPr>
            <a:r>
              <a:rPr lang="en-GB" sz="1100" dirty="0"/>
              <a:t>What is formed on the negative electrode if the metal is more reactive than hydrogen?</a:t>
            </a:r>
          </a:p>
          <a:p>
            <a:pPr marL="228600" lvl="0" indent="-228600" algn="just">
              <a:buFont typeface="+mj-lt"/>
              <a:buAutoNum type="arabicPeriod"/>
            </a:pPr>
            <a:r>
              <a:rPr lang="en-GB" sz="1100" dirty="0"/>
              <a:t>When is oxygen made at the positive electrode?</a:t>
            </a:r>
          </a:p>
          <a:p>
            <a:pPr marL="228600" lvl="0" indent="-228600" algn="just">
              <a:buFont typeface="+mj-lt"/>
              <a:buAutoNum type="arabicPeriod"/>
            </a:pPr>
            <a:endParaRPr lang="en-GB" sz="1100" dirty="0"/>
          </a:p>
          <a:p>
            <a:pPr marL="228600" indent="-228600" algn="just">
              <a:buFont typeface="+mj-lt"/>
              <a:buAutoNum type="arabicPeriod"/>
            </a:pPr>
            <a:endParaRPr lang="en-GB" sz="1100" b="1" dirty="0"/>
          </a:p>
          <a:p>
            <a:pPr marL="228600" indent="-228600" algn="just">
              <a:buFont typeface="+mj-lt"/>
              <a:buAutoNum type="arabicPeriod"/>
            </a:pPr>
            <a:endParaRPr lang="en-GB" sz="11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29778" y="-23556"/>
            <a:ext cx="27567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C6</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Electrolysis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47442" y="28281"/>
            <a:ext cx="2721437" cy="724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382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5BA0C1-04C4-0D44-ADC8-F292738823E4}"/>
              </a:ext>
            </a:extLst>
          </p:cNvPr>
          <p:cNvSpPr txBox="1"/>
          <p:nvPr/>
        </p:nvSpPr>
        <p:spPr>
          <a:xfrm>
            <a:off x="1052186" y="275573"/>
            <a:ext cx="1385957" cy="300082"/>
          </a:xfrm>
          <a:prstGeom prst="rect">
            <a:avLst/>
          </a:prstGeom>
          <a:noFill/>
        </p:spPr>
        <p:txBody>
          <a:bodyPr wrap="none" rtlCol="0">
            <a:spAutoFit/>
          </a:bodyPr>
          <a:lstStyle/>
          <a:p>
            <a:r>
              <a:rPr lang="en-US" sz="1350" dirty="0"/>
              <a:t>C2 Periodic Table</a:t>
            </a:r>
          </a:p>
        </p:txBody>
      </p:sp>
      <p:sp>
        <p:nvSpPr>
          <p:cNvPr id="5" name="Rectangle 4">
            <a:extLst>
              <a:ext uri="{FF2B5EF4-FFF2-40B4-BE49-F238E27FC236}">
                <a16:creationId xmlns:a16="http://schemas.microsoft.com/office/drawing/2014/main" id="{A1A3FF92-27B9-2746-87F7-5D7103BCDA31}"/>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Explain why __________ is </a:t>
            </a:r>
            <a:r>
              <a:rPr lang="en-GB" sz="1350" b="1" dirty="0"/>
              <a:t>more/less </a:t>
            </a:r>
            <a:r>
              <a:rPr lang="en-GB" sz="1350" dirty="0"/>
              <a:t>reactive than _________.</a:t>
            </a:r>
            <a:endParaRPr lang="en-US" sz="1400" dirty="0"/>
          </a:p>
        </p:txBody>
      </p:sp>
      <p:sp>
        <p:nvSpPr>
          <p:cNvPr id="6" name="Rectangle 5">
            <a:extLst>
              <a:ext uri="{FF2B5EF4-FFF2-40B4-BE49-F238E27FC236}">
                <a16:creationId xmlns:a16="http://schemas.microsoft.com/office/drawing/2014/main" id="{F4FFD227-0966-9C4F-ADFD-491391063EFE}"/>
              </a:ext>
            </a:extLst>
          </p:cNvPr>
          <p:cNvSpPr/>
          <p:nvPr/>
        </p:nvSpPr>
        <p:spPr>
          <a:xfrm>
            <a:off x="1039660" y="1514957"/>
            <a:ext cx="5549030" cy="2677656"/>
          </a:xfrm>
          <a:prstGeom prst="rect">
            <a:avLst/>
          </a:prstGeom>
        </p:spPr>
        <p:txBody>
          <a:bodyPr wrap="square">
            <a:spAutoFit/>
          </a:bodyPr>
          <a:lstStyle/>
          <a:p>
            <a:pPr algn="just"/>
            <a:r>
              <a:rPr lang="en-US" sz="1350" dirty="0"/>
              <a:t>You may be asked to explain why elements in group 1 or group 7 are more or less reactive than each other.   To answer this, you will need to :</a:t>
            </a:r>
          </a:p>
          <a:p>
            <a:pPr marL="342900" indent="-342900">
              <a:buFont typeface="+mj-lt"/>
              <a:buAutoNum type="arabicPeriod"/>
            </a:pPr>
            <a:r>
              <a:rPr lang="en-US" sz="1350" dirty="0"/>
              <a:t>Identify which group the elements you have been asked about are in.</a:t>
            </a:r>
          </a:p>
          <a:p>
            <a:pPr marL="342900" indent="-342900" algn="just">
              <a:buFont typeface="+mj-lt"/>
              <a:buAutoNum type="arabicPeriod"/>
            </a:pPr>
            <a:r>
              <a:rPr lang="en-US" sz="1350" dirty="0"/>
              <a:t>Identify the elements you have been asked to compare.</a:t>
            </a:r>
          </a:p>
          <a:p>
            <a:pPr marL="342900" indent="-342900" algn="just">
              <a:buFont typeface="+mj-lt"/>
              <a:buAutoNum type="arabicPeriod"/>
            </a:pPr>
            <a:r>
              <a:rPr lang="en-US" sz="1350" dirty="0"/>
              <a:t>State that as you go down the group the atom gets bigger.</a:t>
            </a:r>
          </a:p>
          <a:p>
            <a:pPr marL="342900" indent="-342900" algn="just">
              <a:buFont typeface="+mj-lt"/>
              <a:buAutoNum type="arabicPeriod"/>
            </a:pPr>
            <a:r>
              <a:rPr lang="en-US" sz="1350" dirty="0"/>
              <a:t>State that the outermost electron gets further from the nucleus.</a:t>
            </a:r>
          </a:p>
          <a:p>
            <a:pPr marL="342900" indent="-342900" algn="just">
              <a:buFont typeface="+mj-lt"/>
              <a:buAutoNum type="arabicPeriod"/>
            </a:pPr>
            <a:r>
              <a:rPr lang="en-US" sz="1350" dirty="0"/>
              <a:t>State that there is a weaker force of attraction between the nucleus and the outer electrons.</a:t>
            </a:r>
          </a:p>
          <a:p>
            <a:pPr marL="342900" indent="-342900" algn="just">
              <a:buFont typeface="+mj-lt"/>
              <a:buAutoNum type="arabicPeriod"/>
            </a:pPr>
            <a:r>
              <a:rPr lang="en-US" sz="1350" dirty="0"/>
              <a:t>If the element in in group 1 state “it is easier to lose an electron and so reactivity increases down the group” while if the element is in group 7 state “it is harder to gain an electron and so reactivity decreases down the group”</a:t>
            </a:r>
          </a:p>
        </p:txBody>
      </p:sp>
      <p:sp>
        <p:nvSpPr>
          <p:cNvPr id="7" name="Rectangle 6">
            <a:extLst>
              <a:ext uri="{FF2B5EF4-FFF2-40B4-BE49-F238E27FC236}">
                <a16:creationId xmlns:a16="http://schemas.microsoft.com/office/drawing/2014/main" id="{7F6EDBF2-0E6A-0249-9A60-F1F43A24A9EC}"/>
              </a:ext>
            </a:extLst>
          </p:cNvPr>
          <p:cNvSpPr/>
          <p:nvPr/>
        </p:nvSpPr>
        <p:spPr>
          <a:xfrm>
            <a:off x="1027134" y="4470093"/>
            <a:ext cx="5574082" cy="954107"/>
          </a:xfrm>
          <a:prstGeom prst="rect">
            <a:avLst/>
          </a:prstGeom>
        </p:spPr>
        <p:txBody>
          <a:bodyPr wrap="square">
            <a:spAutoFit/>
          </a:bodyPr>
          <a:lstStyle/>
          <a:p>
            <a:pPr algn="just"/>
            <a:r>
              <a:rPr lang="en-US" sz="1350" b="1" dirty="0"/>
              <a:t>Group 1</a:t>
            </a:r>
            <a:r>
              <a:rPr lang="en-US" sz="1350" dirty="0"/>
              <a:t>: Reactivity </a:t>
            </a:r>
            <a:r>
              <a:rPr lang="en-US" sz="1350" b="1" dirty="0"/>
              <a:t>increases</a:t>
            </a:r>
            <a:r>
              <a:rPr lang="en-US" sz="1350" dirty="0"/>
              <a:t> down the group, they </a:t>
            </a:r>
            <a:r>
              <a:rPr lang="en-US" sz="1350" b="1" dirty="0"/>
              <a:t>lose</a:t>
            </a:r>
            <a:r>
              <a:rPr lang="en-US" sz="1350" dirty="0"/>
              <a:t> one electron in their outer shell</a:t>
            </a:r>
          </a:p>
          <a:p>
            <a:pPr algn="just"/>
            <a:r>
              <a:rPr lang="en-US" sz="1350" b="1" dirty="0"/>
              <a:t>Group 7</a:t>
            </a:r>
            <a:r>
              <a:rPr lang="en-US" sz="1350" dirty="0"/>
              <a:t>: Reactivity </a:t>
            </a:r>
            <a:r>
              <a:rPr lang="en-US" sz="1350" b="1" dirty="0"/>
              <a:t>decreases</a:t>
            </a:r>
            <a:r>
              <a:rPr lang="en-US" sz="1350" dirty="0"/>
              <a:t> down the group, they </a:t>
            </a:r>
            <a:r>
              <a:rPr lang="en-US" sz="1350" b="1" dirty="0"/>
              <a:t>gain</a:t>
            </a:r>
            <a:r>
              <a:rPr lang="en-US" sz="1350" dirty="0"/>
              <a:t> one electron in their outer shell</a:t>
            </a:r>
          </a:p>
        </p:txBody>
      </p:sp>
      <p:sp>
        <p:nvSpPr>
          <p:cNvPr id="8" name="Rectangle 7">
            <a:extLst>
              <a:ext uri="{FF2B5EF4-FFF2-40B4-BE49-F238E27FC236}">
                <a16:creationId xmlns:a16="http://schemas.microsoft.com/office/drawing/2014/main" id="{6586B1AC-8705-CD4B-BBD7-A773840F2FDD}"/>
              </a:ext>
            </a:extLst>
          </p:cNvPr>
          <p:cNvSpPr/>
          <p:nvPr/>
        </p:nvSpPr>
        <p:spPr>
          <a:xfrm>
            <a:off x="1052186" y="6071226"/>
            <a:ext cx="5549030" cy="2215991"/>
          </a:xfrm>
          <a:prstGeom prst="rect">
            <a:avLst/>
          </a:prstGeom>
        </p:spPr>
        <p:txBody>
          <a:bodyPr wrap="square">
            <a:spAutoFit/>
          </a:bodyPr>
          <a:lstStyle/>
          <a:p>
            <a:pPr algn="just"/>
            <a:r>
              <a:rPr lang="en-GB" sz="1350" b="1" dirty="0"/>
              <a:t>Explain why potassium is more reactive than lithium.</a:t>
            </a:r>
          </a:p>
          <a:p>
            <a:pPr algn="just"/>
            <a:endParaRPr lang="en-GB" sz="1350" b="1" dirty="0"/>
          </a:p>
          <a:p>
            <a:pPr marL="342900" indent="-342900" algn="just">
              <a:buFont typeface="+mj-lt"/>
              <a:buAutoNum type="arabicPeriod"/>
            </a:pPr>
            <a:r>
              <a:rPr lang="en-GB" sz="1350" i="1" dirty="0"/>
              <a:t>Lithium and potassium are in group 1 in the periodic table. </a:t>
            </a:r>
          </a:p>
          <a:p>
            <a:pPr marL="342900" indent="-342900" algn="just">
              <a:buFont typeface="+mj-lt"/>
              <a:buAutoNum type="arabicPeriod"/>
            </a:pPr>
            <a:r>
              <a:rPr lang="en-GB" sz="1350" i="1" dirty="0"/>
              <a:t>Potassium is more reactive than lithium because .......</a:t>
            </a:r>
          </a:p>
          <a:p>
            <a:pPr marL="342900" indent="-342900" algn="just">
              <a:buFont typeface="+mj-lt"/>
              <a:buAutoNum type="arabicPeriod"/>
            </a:pPr>
            <a:r>
              <a:rPr lang="en-US" sz="1350" i="1" dirty="0"/>
              <a:t>...as you go down the group the atom gets bigger</a:t>
            </a:r>
          </a:p>
          <a:p>
            <a:pPr marL="342900" indent="-342900" algn="just">
              <a:buFont typeface="+mj-lt"/>
              <a:buAutoNum type="arabicPeriod"/>
            </a:pPr>
            <a:r>
              <a:rPr lang="en-US" sz="1350" i="1" dirty="0"/>
              <a:t>The outermost electron is further away from the nucleus</a:t>
            </a:r>
          </a:p>
          <a:p>
            <a:pPr marL="342900" indent="-342900" algn="just">
              <a:buFont typeface="+mj-lt"/>
              <a:buAutoNum type="arabicPeriod"/>
            </a:pPr>
            <a:r>
              <a:rPr lang="en-US" sz="1350" i="1" dirty="0"/>
              <a:t>There is a weaker force of attraction between the nucleus and the outer electrons.</a:t>
            </a:r>
          </a:p>
          <a:p>
            <a:pPr marL="342900" indent="-342900" algn="just">
              <a:buFont typeface="+mj-lt"/>
              <a:buAutoNum type="arabicPeriod"/>
            </a:pPr>
            <a:r>
              <a:rPr lang="en-US" sz="1350" i="1" dirty="0"/>
              <a:t>It is easier to lose an electron and so reactivity increases down the group</a:t>
            </a:r>
          </a:p>
        </p:txBody>
      </p:sp>
      <p:sp>
        <p:nvSpPr>
          <p:cNvPr id="9" name="Rectangle 8">
            <a:extLst>
              <a:ext uri="{FF2B5EF4-FFF2-40B4-BE49-F238E27FC236}">
                <a16:creationId xmlns:a16="http://schemas.microsoft.com/office/drawing/2014/main" id="{4FAAA86F-548C-A344-B948-D8BCA924CEB3}"/>
              </a:ext>
            </a:extLst>
          </p:cNvPr>
          <p:cNvSpPr/>
          <p:nvPr/>
        </p:nvSpPr>
        <p:spPr>
          <a:xfrm>
            <a:off x="1052186" y="8625061"/>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t>Explain why chlorine is less reactive than fluorine</a:t>
            </a:r>
          </a:p>
          <a:p>
            <a:pPr marL="342900" lvl="0" indent="-342900" algn="just" defTabSz="685800">
              <a:buFont typeface="+mj-lt"/>
              <a:buAutoNum type="arabicPeriod"/>
              <a:defRPr/>
            </a:pPr>
            <a:r>
              <a:rPr lang="en-GB" sz="1350" dirty="0"/>
              <a:t>Explain why sodium is less reactive than potassium</a:t>
            </a:r>
          </a:p>
          <a:p>
            <a:pPr marL="342900" lvl="0" indent="-342900" algn="just" defTabSz="685800">
              <a:buFont typeface="+mj-lt"/>
              <a:buAutoNum type="arabicPeriod"/>
              <a:defRPr/>
            </a:pPr>
            <a:r>
              <a:rPr lang="en-GB" sz="1350" dirty="0"/>
              <a:t>Explain why chlorine is more reactive than iodine</a:t>
            </a:r>
          </a:p>
          <a:p>
            <a:pPr marL="342900" lvl="0" indent="-342900" algn="just" defTabSz="685800">
              <a:buFont typeface="+mj-lt"/>
              <a:buAutoNum type="arabicPeriod"/>
              <a:defRPr/>
            </a:pPr>
            <a:r>
              <a:rPr lang="en-GB" sz="1350" dirty="0"/>
              <a:t>Explain why reactivity increases down group 1</a:t>
            </a:r>
          </a:p>
          <a:p>
            <a:pPr marL="342900" lvl="0" indent="-342900" algn="just" defTabSz="685800">
              <a:buFont typeface="+mj-lt"/>
              <a:buAutoNum type="arabicPeriod"/>
              <a:defRPr/>
            </a:pPr>
            <a:r>
              <a:rPr lang="en-GB" sz="1350" dirty="0"/>
              <a:t>Explain why reactivity decreases down group 7</a:t>
            </a:r>
          </a:p>
        </p:txBody>
      </p:sp>
    </p:spTree>
    <p:extLst>
      <p:ext uri="{BB962C8B-B14F-4D97-AF65-F5344CB8AC3E}">
        <p14:creationId xmlns:p14="http://schemas.microsoft.com/office/powerpoint/2010/main" val="3656692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78304A-12AB-FA45-8A7C-48D2AD9C87C9}"/>
              </a:ext>
            </a:extLst>
          </p:cNvPr>
          <p:cNvSpPr txBox="1"/>
          <p:nvPr/>
        </p:nvSpPr>
        <p:spPr>
          <a:xfrm>
            <a:off x="1052186" y="275573"/>
            <a:ext cx="1385957" cy="300082"/>
          </a:xfrm>
          <a:prstGeom prst="rect">
            <a:avLst/>
          </a:prstGeom>
          <a:noFill/>
        </p:spPr>
        <p:txBody>
          <a:bodyPr wrap="none" rtlCol="0">
            <a:spAutoFit/>
          </a:bodyPr>
          <a:lstStyle/>
          <a:p>
            <a:r>
              <a:rPr lang="en-US" sz="1350" dirty="0"/>
              <a:t>C2 Periodic Table</a:t>
            </a:r>
          </a:p>
        </p:txBody>
      </p:sp>
      <p:sp>
        <p:nvSpPr>
          <p:cNvPr id="4" name="Rectangle 3">
            <a:extLst>
              <a:ext uri="{FF2B5EF4-FFF2-40B4-BE49-F238E27FC236}">
                <a16:creationId xmlns:a16="http://schemas.microsoft.com/office/drawing/2014/main" id="{0E157336-75F8-6243-8B6D-97D7D86E278F}"/>
              </a:ext>
            </a:extLst>
          </p:cNvPr>
          <p:cNvSpPr/>
          <p:nvPr/>
        </p:nvSpPr>
        <p:spPr>
          <a:xfrm>
            <a:off x="1036420" y="647428"/>
            <a:ext cx="5549030" cy="715581"/>
          </a:xfrm>
          <a:prstGeom prst="rect">
            <a:avLst/>
          </a:prstGeom>
        </p:spPr>
        <p:txBody>
          <a:bodyPr wrap="square">
            <a:spAutoFit/>
          </a:bodyPr>
          <a:lstStyle/>
          <a:p>
            <a:r>
              <a:rPr lang="en-GB" sz="1350" dirty="0">
                <a:solidFill>
                  <a:srgbClr val="222222"/>
                </a:solidFill>
                <a:latin typeface="Calibri" panose="020F0502020204030204" pitchFamily="34" charset="0"/>
                <a:cs typeface="Calibri" panose="020F0502020204030204" pitchFamily="34" charset="0"/>
              </a:rPr>
              <a:t>Explain the arrangement of the first 20 elements in todays periodic table.</a:t>
            </a:r>
          </a:p>
          <a:p>
            <a:r>
              <a:rPr lang="en-GB" sz="1350" dirty="0">
                <a:solidFill>
                  <a:srgbClr val="222222"/>
                </a:solidFill>
                <a:latin typeface="Calibri" panose="020F0502020204030204" pitchFamily="34" charset="0"/>
                <a:cs typeface="Calibri" panose="020F0502020204030204" pitchFamily="34" charset="0"/>
              </a:rPr>
              <a:t>Identify and explain the changes that Mendeleev made to the periodic table.</a:t>
            </a:r>
          </a:p>
          <a:p>
            <a:pPr algn="just"/>
            <a:r>
              <a:rPr lang="en-GB" sz="1350" dirty="0">
                <a:latin typeface="Calibri" panose="020F0502020204030204" pitchFamily="34" charset="0"/>
                <a:cs typeface="Calibri" panose="020F0502020204030204" pitchFamily="34" charset="0"/>
              </a:rPr>
              <a:t>Explain why Mendeleev’s periodic table was accepted over time.</a:t>
            </a:r>
            <a:endParaRPr lang="en-US" sz="1350"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9F37E81C-72A6-7D48-9554-6B59FC5FE867}"/>
              </a:ext>
            </a:extLst>
          </p:cNvPr>
          <p:cNvSpPr/>
          <p:nvPr/>
        </p:nvSpPr>
        <p:spPr>
          <a:xfrm>
            <a:off x="1052186" y="3022770"/>
            <a:ext cx="5549030" cy="923330"/>
          </a:xfrm>
          <a:prstGeom prst="rect">
            <a:avLst/>
          </a:prstGeom>
        </p:spPr>
        <p:txBody>
          <a:bodyPr wrap="square">
            <a:spAutoFit/>
          </a:bodyPr>
          <a:lstStyle/>
          <a:p>
            <a:r>
              <a:rPr lang="en-GB" sz="1350" b="1" dirty="0">
                <a:solidFill>
                  <a:srgbClr val="222222"/>
                </a:solidFill>
                <a:latin typeface="Calibri" panose="020F0502020204030204" pitchFamily="34" charset="0"/>
                <a:cs typeface="Calibri" panose="020F0502020204030204" pitchFamily="34" charset="0"/>
              </a:rPr>
              <a:t>Explain the arrangement of the first 20 elements in todays periodic table.</a:t>
            </a:r>
            <a:endParaRPr lang="en-US" sz="1350" b="1" dirty="0">
              <a:latin typeface="Calibri" panose="020F0502020204030204" pitchFamily="34" charset="0"/>
              <a:cs typeface="Calibri" panose="020F0502020204030204" pitchFamily="34" charset="0"/>
            </a:endParaRP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The elements are arranged in order of their </a:t>
            </a:r>
            <a:r>
              <a:rPr lang="en-US" sz="1350" b="1" dirty="0">
                <a:latin typeface="Calibri" panose="020F0502020204030204" pitchFamily="34" charset="0"/>
                <a:cs typeface="Calibri" panose="020F0502020204030204" pitchFamily="34" charset="0"/>
              </a:rPr>
              <a:t>atomic number</a:t>
            </a:r>
            <a:r>
              <a:rPr lang="en-US" sz="1350" dirty="0">
                <a:latin typeface="Calibri" panose="020F0502020204030204" pitchFamily="34" charset="0"/>
                <a:cs typeface="Calibri" panose="020F0502020204030204" pitchFamily="34" charset="0"/>
              </a:rPr>
              <a:t>. Elements in the same group have the </a:t>
            </a:r>
            <a:r>
              <a:rPr lang="en-US" sz="1350" b="1" dirty="0">
                <a:latin typeface="Calibri" panose="020F0502020204030204" pitchFamily="34" charset="0"/>
                <a:cs typeface="Calibri" panose="020F0502020204030204" pitchFamily="34" charset="0"/>
              </a:rPr>
              <a:t>same number of electrons </a:t>
            </a:r>
            <a:r>
              <a:rPr lang="en-US" sz="1350" dirty="0">
                <a:latin typeface="Calibri" panose="020F0502020204030204" pitchFamily="34" charset="0"/>
                <a:cs typeface="Calibri" panose="020F0502020204030204" pitchFamily="34" charset="0"/>
              </a:rPr>
              <a:t>in their </a:t>
            </a:r>
            <a:r>
              <a:rPr lang="en-US" sz="1350" b="1" dirty="0">
                <a:latin typeface="Calibri" panose="020F0502020204030204" pitchFamily="34" charset="0"/>
                <a:cs typeface="Calibri" panose="020F0502020204030204" pitchFamily="34" charset="0"/>
              </a:rPr>
              <a:t>outermost shell</a:t>
            </a:r>
            <a:r>
              <a:rPr lang="en-US" sz="1350" dirty="0">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29491C9B-E59F-8E48-9FBD-00F165372A75}"/>
              </a:ext>
            </a:extLst>
          </p:cNvPr>
          <p:cNvSpPr/>
          <p:nvPr/>
        </p:nvSpPr>
        <p:spPr>
          <a:xfrm>
            <a:off x="1052186" y="5010705"/>
            <a:ext cx="5549030" cy="1338828"/>
          </a:xfrm>
          <a:prstGeom prst="rect">
            <a:avLst/>
          </a:prstGeom>
        </p:spPr>
        <p:txBody>
          <a:bodyPr wrap="square">
            <a:spAutoFit/>
          </a:bodyPr>
          <a:lstStyle/>
          <a:p>
            <a:pPr algn="just"/>
            <a:r>
              <a:rPr lang="en-GB" sz="1350" b="1" dirty="0">
                <a:solidFill>
                  <a:srgbClr val="222222"/>
                </a:solidFill>
                <a:latin typeface="Calibri" panose="020F0502020204030204" pitchFamily="34" charset="0"/>
                <a:cs typeface="Calibri" panose="020F0502020204030204" pitchFamily="34" charset="0"/>
              </a:rPr>
              <a:t>Identify and explain the changes that Mendeleev made to the periodic table.</a:t>
            </a: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Mendeleev </a:t>
            </a:r>
            <a:r>
              <a:rPr lang="en-US" sz="1350" b="1" dirty="0">
                <a:latin typeface="Calibri" panose="020F0502020204030204" pitchFamily="34" charset="0"/>
                <a:cs typeface="Calibri" panose="020F0502020204030204" pitchFamily="34" charset="0"/>
              </a:rPr>
              <a:t>left gaps </a:t>
            </a:r>
            <a:r>
              <a:rPr lang="en-US" sz="1350" dirty="0">
                <a:latin typeface="Calibri" panose="020F0502020204030204" pitchFamily="34" charset="0"/>
                <a:cs typeface="Calibri" panose="020F0502020204030204" pitchFamily="34" charset="0"/>
              </a:rPr>
              <a:t>for the discovery of new elements. He also rearranged the position of some of the elements so that the properties fitted other elements in the same group.</a:t>
            </a:r>
          </a:p>
        </p:txBody>
      </p:sp>
      <p:sp>
        <p:nvSpPr>
          <p:cNvPr id="7" name="Rectangle 6">
            <a:extLst>
              <a:ext uri="{FF2B5EF4-FFF2-40B4-BE49-F238E27FC236}">
                <a16:creationId xmlns:a16="http://schemas.microsoft.com/office/drawing/2014/main" id="{774C6A1D-BE8A-4648-A736-895CBA4710DB}"/>
              </a:ext>
            </a:extLst>
          </p:cNvPr>
          <p:cNvSpPr/>
          <p:nvPr/>
        </p:nvSpPr>
        <p:spPr>
          <a:xfrm>
            <a:off x="1052186" y="7291450"/>
            <a:ext cx="5549030" cy="1338828"/>
          </a:xfrm>
          <a:prstGeom prst="rect">
            <a:avLst/>
          </a:prstGeom>
        </p:spPr>
        <p:txBody>
          <a:bodyPr wrap="square">
            <a:spAutoFit/>
          </a:bodyPr>
          <a:lstStyle/>
          <a:p>
            <a:pPr algn="just"/>
            <a:r>
              <a:rPr lang="en-GB" sz="1350" b="1" dirty="0">
                <a:latin typeface="Calibri" panose="020F0502020204030204" pitchFamily="34" charset="0"/>
                <a:cs typeface="Calibri" panose="020F0502020204030204" pitchFamily="34" charset="0"/>
              </a:rPr>
              <a:t>Explain why Mendeleev’s periodic table was accepted over time.</a:t>
            </a:r>
            <a:endParaRPr lang="en-US" sz="1350" b="1" dirty="0">
              <a:latin typeface="Calibri" panose="020F0502020204030204" pitchFamily="34" charset="0"/>
              <a:cs typeface="Calibri" panose="020F0502020204030204" pitchFamily="34" charset="0"/>
            </a:endParaRP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New elements were discovered that fitted into the gaps that Mendeleev had predicted. Also, when the </a:t>
            </a:r>
            <a:r>
              <a:rPr lang="en-US" sz="1350" b="1" dirty="0">
                <a:latin typeface="Calibri" panose="020F0502020204030204" pitchFamily="34" charset="0"/>
                <a:cs typeface="Calibri" panose="020F0502020204030204" pitchFamily="34" charset="0"/>
              </a:rPr>
              <a:t>neutron</a:t>
            </a:r>
            <a:r>
              <a:rPr lang="en-US" sz="1350" dirty="0">
                <a:latin typeface="Calibri" panose="020F0502020204030204" pitchFamily="34" charset="0"/>
                <a:cs typeface="Calibri" panose="020F0502020204030204" pitchFamily="34" charset="0"/>
              </a:rPr>
              <a:t> was discovered, this led to an understanding of </a:t>
            </a:r>
            <a:r>
              <a:rPr lang="en-US" sz="1350" b="1" dirty="0">
                <a:latin typeface="Calibri" panose="020F0502020204030204" pitchFamily="34" charset="0"/>
                <a:cs typeface="Calibri" panose="020F0502020204030204" pitchFamily="34" charset="0"/>
              </a:rPr>
              <a:t>isotopes</a:t>
            </a:r>
            <a:r>
              <a:rPr lang="en-US" sz="1350" dirty="0">
                <a:latin typeface="Calibri" panose="020F0502020204030204" pitchFamily="34" charset="0"/>
                <a:cs typeface="Calibri" panose="020F0502020204030204" pitchFamily="34" charset="0"/>
              </a:rPr>
              <a:t> which explained why Mendeleev needed to swap the position of some elements.</a:t>
            </a:r>
          </a:p>
        </p:txBody>
      </p:sp>
    </p:spTree>
    <p:extLst>
      <p:ext uri="{BB962C8B-B14F-4D97-AF65-F5344CB8AC3E}">
        <p14:creationId xmlns:p14="http://schemas.microsoft.com/office/powerpoint/2010/main" val="1332466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BC93B-53DB-9A41-B32A-6C8A9C6FF537}"/>
              </a:ext>
            </a:extLst>
          </p:cNvPr>
          <p:cNvSpPr txBox="1"/>
          <p:nvPr/>
        </p:nvSpPr>
        <p:spPr>
          <a:xfrm>
            <a:off x="1052186" y="275573"/>
            <a:ext cx="1987339" cy="300082"/>
          </a:xfrm>
          <a:prstGeom prst="rect">
            <a:avLst/>
          </a:prstGeom>
          <a:noFill/>
        </p:spPr>
        <p:txBody>
          <a:bodyPr wrap="none" rtlCol="0">
            <a:spAutoFit/>
          </a:bodyPr>
          <a:lstStyle/>
          <a:p>
            <a:r>
              <a:rPr lang="en-US" sz="1350" dirty="0"/>
              <a:t>C3 Structure and Bonding</a:t>
            </a:r>
          </a:p>
        </p:txBody>
      </p:sp>
      <p:sp>
        <p:nvSpPr>
          <p:cNvPr id="4" name="Rectangle 3">
            <a:extLst>
              <a:ext uri="{FF2B5EF4-FFF2-40B4-BE49-F238E27FC236}">
                <a16:creationId xmlns:a16="http://schemas.microsoft.com/office/drawing/2014/main" id="{28E1574C-8676-E548-9319-7F3421763E22}"/>
              </a:ext>
            </a:extLst>
          </p:cNvPr>
          <p:cNvSpPr/>
          <p:nvPr/>
        </p:nvSpPr>
        <p:spPr>
          <a:xfrm>
            <a:off x="1052186" y="710492"/>
            <a:ext cx="5549030" cy="300082"/>
          </a:xfrm>
          <a:prstGeom prst="rect">
            <a:avLst/>
          </a:prstGeom>
        </p:spPr>
        <p:txBody>
          <a:bodyPr wrap="square">
            <a:spAutoFit/>
          </a:bodyPr>
          <a:lstStyle/>
          <a:p>
            <a:pPr lvl="0" algn="just" defTabSz="685800">
              <a:defRPr/>
            </a:pPr>
            <a:r>
              <a:rPr lang="en-GB" sz="1350" dirty="0"/>
              <a:t>Explain the properties of _______________</a:t>
            </a:r>
            <a:endParaRPr lang="en-US" sz="1400" dirty="0"/>
          </a:p>
        </p:txBody>
      </p:sp>
      <p:sp>
        <p:nvSpPr>
          <p:cNvPr id="5" name="Rectangle 4">
            <a:extLst>
              <a:ext uri="{FF2B5EF4-FFF2-40B4-BE49-F238E27FC236}">
                <a16:creationId xmlns:a16="http://schemas.microsoft.com/office/drawing/2014/main" id="{A545BF2F-464A-7747-A98E-FFF00628BEDB}"/>
              </a:ext>
            </a:extLst>
          </p:cNvPr>
          <p:cNvSpPr/>
          <p:nvPr/>
        </p:nvSpPr>
        <p:spPr>
          <a:xfrm>
            <a:off x="1052186" y="1325983"/>
            <a:ext cx="5549030" cy="2793072"/>
          </a:xfrm>
          <a:prstGeom prst="rect">
            <a:avLst/>
          </a:prstGeom>
        </p:spPr>
        <p:txBody>
          <a:bodyPr wrap="square">
            <a:spAutoFit/>
          </a:bodyPr>
          <a:lstStyle/>
          <a:p>
            <a:pPr algn="just"/>
            <a:r>
              <a:rPr lang="en-US" sz="1350" dirty="0"/>
              <a:t>You could be asked to explain the properties of different materials.  Examples of materials include:</a:t>
            </a:r>
          </a:p>
          <a:p>
            <a:pPr marL="285750" indent="-285750" algn="just">
              <a:buFont typeface="Arial" panose="020B0604020202020204" pitchFamily="34" charset="0"/>
              <a:buChar char="•"/>
            </a:pPr>
            <a:r>
              <a:rPr lang="en-US" sz="1350" dirty="0"/>
              <a:t>Any named salt</a:t>
            </a:r>
          </a:p>
          <a:p>
            <a:pPr marL="285750" indent="-285750" algn="just">
              <a:buFont typeface="Arial" panose="020B0604020202020204" pitchFamily="34" charset="0"/>
              <a:buChar char="•"/>
            </a:pPr>
            <a:r>
              <a:rPr lang="en-US" sz="1350" dirty="0"/>
              <a:t>Any named metal</a:t>
            </a:r>
          </a:p>
          <a:p>
            <a:pPr marL="285750" indent="-285750" algn="just">
              <a:buFont typeface="Arial" panose="020B0604020202020204" pitchFamily="34" charset="0"/>
              <a:buChar char="•"/>
            </a:pPr>
            <a:r>
              <a:rPr lang="en-US" sz="1350" dirty="0"/>
              <a:t>Diamond</a:t>
            </a:r>
          </a:p>
          <a:p>
            <a:pPr marL="285750" indent="-285750" algn="just">
              <a:buFont typeface="Arial" panose="020B0604020202020204" pitchFamily="34" charset="0"/>
              <a:buChar char="•"/>
            </a:pPr>
            <a:r>
              <a:rPr lang="en-US" sz="1350" dirty="0"/>
              <a:t>Graphite</a:t>
            </a:r>
          </a:p>
          <a:p>
            <a:pPr marL="285750" indent="-285750" algn="just">
              <a:buFont typeface="Arial" panose="020B0604020202020204" pitchFamily="34" charset="0"/>
              <a:buChar char="•"/>
            </a:pPr>
            <a:endParaRPr lang="en-US" sz="1350" dirty="0"/>
          </a:p>
          <a:p>
            <a:r>
              <a:rPr lang="en-US" sz="1350" dirty="0"/>
              <a:t>To answer this question, you will need to do the following:</a:t>
            </a:r>
          </a:p>
          <a:p>
            <a:pPr marL="342900" indent="-342900">
              <a:buFont typeface="+mj-lt"/>
              <a:buAutoNum type="arabicPeriod"/>
            </a:pPr>
            <a:r>
              <a:rPr lang="en-US" sz="1350" dirty="0"/>
              <a:t>Identify the type of bond involved.</a:t>
            </a:r>
          </a:p>
          <a:p>
            <a:pPr marL="342900" indent="-342900">
              <a:buFont typeface="+mj-lt"/>
              <a:buAutoNum type="arabicPeriod"/>
            </a:pPr>
            <a:r>
              <a:rPr lang="en-US" sz="1350" dirty="0"/>
              <a:t>Describe the structure of the material.</a:t>
            </a:r>
          </a:p>
          <a:p>
            <a:pPr marL="342900" indent="-342900">
              <a:buFont typeface="+mj-lt"/>
              <a:buAutoNum type="arabicPeriod"/>
            </a:pPr>
            <a:r>
              <a:rPr lang="en-US" sz="1350" dirty="0"/>
              <a:t>Identify a property of the material</a:t>
            </a:r>
          </a:p>
          <a:p>
            <a:pPr marL="342900" indent="-342900">
              <a:buFont typeface="+mj-lt"/>
              <a:buAutoNum type="arabicPeriod"/>
            </a:pPr>
            <a:r>
              <a:rPr lang="en-US" sz="1350" dirty="0"/>
              <a:t>Explain why it has this property linking back to its structure.</a:t>
            </a:r>
          </a:p>
          <a:p>
            <a:pPr marL="342900" indent="-342900">
              <a:buFont typeface="+mj-lt"/>
              <a:buAutoNum type="arabicPeriod"/>
            </a:pPr>
            <a:r>
              <a:rPr lang="en-US" sz="1350" dirty="0"/>
              <a:t>Repeat steps 3 and 4 until you have no more properties.</a:t>
            </a:r>
          </a:p>
        </p:txBody>
      </p:sp>
      <p:sp>
        <p:nvSpPr>
          <p:cNvPr id="6" name="Rectangle 5">
            <a:extLst>
              <a:ext uri="{FF2B5EF4-FFF2-40B4-BE49-F238E27FC236}">
                <a16:creationId xmlns:a16="http://schemas.microsoft.com/office/drawing/2014/main" id="{F8D5589D-A100-9243-9CDA-F719B53756DA}"/>
              </a:ext>
            </a:extLst>
          </p:cNvPr>
          <p:cNvSpPr/>
          <p:nvPr/>
        </p:nvSpPr>
        <p:spPr>
          <a:xfrm>
            <a:off x="1027134" y="4482547"/>
            <a:ext cx="5574082" cy="954107"/>
          </a:xfrm>
          <a:prstGeom prst="rect">
            <a:avLst/>
          </a:prstGeom>
        </p:spPr>
        <p:txBody>
          <a:bodyPr wrap="square">
            <a:spAutoFit/>
          </a:bodyPr>
          <a:lstStyle/>
          <a:p>
            <a:pPr algn="just"/>
            <a:r>
              <a:rPr lang="en-US" sz="1350" dirty="0"/>
              <a:t>Went explaining why a material does or does not conduct electricity by careful. When talking about materials with covalent or metallic bonds you need to use the key term </a:t>
            </a:r>
            <a:r>
              <a:rPr lang="en-US" sz="1350" b="1" dirty="0"/>
              <a:t>“electron”, </a:t>
            </a:r>
            <a:r>
              <a:rPr lang="en-US" sz="1350" dirty="0"/>
              <a:t>when you are discussing a material with ionic bonds you need to use the key term </a:t>
            </a:r>
            <a:r>
              <a:rPr lang="en-US" sz="1350" b="1" dirty="0"/>
              <a:t>“ion”.</a:t>
            </a:r>
          </a:p>
        </p:txBody>
      </p:sp>
      <p:sp>
        <p:nvSpPr>
          <p:cNvPr id="7" name="Rectangle 6">
            <a:extLst>
              <a:ext uri="{FF2B5EF4-FFF2-40B4-BE49-F238E27FC236}">
                <a16:creationId xmlns:a16="http://schemas.microsoft.com/office/drawing/2014/main" id="{77B1848C-9252-234E-A7D5-87A1382AB2A8}"/>
              </a:ext>
            </a:extLst>
          </p:cNvPr>
          <p:cNvSpPr/>
          <p:nvPr/>
        </p:nvSpPr>
        <p:spPr>
          <a:xfrm>
            <a:off x="1027134" y="5871573"/>
            <a:ext cx="5549030" cy="2585323"/>
          </a:xfrm>
          <a:prstGeom prst="rect">
            <a:avLst/>
          </a:prstGeom>
        </p:spPr>
        <p:txBody>
          <a:bodyPr wrap="square">
            <a:spAutoFit/>
          </a:bodyPr>
          <a:lstStyle/>
          <a:p>
            <a:pPr algn="just"/>
            <a:r>
              <a:rPr lang="en-GB" sz="1350" b="1" dirty="0"/>
              <a:t>Explain the properties of graphite.</a:t>
            </a:r>
          </a:p>
          <a:p>
            <a:pPr algn="just"/>
            <a:endParaRPr lang="en-GB" sz="1350" b="1" dirty="0"/>
          </a:p>
          <a:p>
            <a:pPr marL="342900" indent="-342900" algn="just">
              <a:buFont typeface="+mj-lt"/>
              <a:buAutoNum type="arabicPeriod"/>
            </a:pPr>
            <a:r>
              <a:rPr lang="en-US" sz="1350" i="1" dirty="0"/>
              <a:t>Graphite has covalent bonds.</a:t>
            </a:r>
          </a:p>
          <a:p>
            <a:pPr marL="342900" lvl="0" indent="-342900" algn="just" defTabSz="685800">
              <a:buFont typeface="+mj-lt"/>
              <a:buAutoNum type="arabicPeriod"/>
              <a:defRPr/>
            </a:pPr>
            <a:r>
              <a:rPr lang="en-US" sz="1350" i="1" dirty="0"/>
              <a:t>Graphite is made up of layers of carbon </a:t>
            </a:r>
            <a:r>
              <a:rPr lang="en-US" sz="1350" dirty="0"/>
              <a:t>atoms. </a:t>
            </a:r>
            <a:r>
              <a:rPr lang="en-GB" sz="1350" dirty="0"/>
              <a:t>Each carbon atom is covalently bonded to 3 others in a giant structure.</a:t>
            </a:r>
          </a:p>
          <a:p>
            <a:pPr marL="342900" lvl="0" indent="-342900" algn="just" defTabSz="685800">
              <a:buFont typeface="+mj-lt"/>
              <a:buAutoNum type="arabicPeriod"/>
              <a:defRPr/>
            </a:pPr>
            <a:r>
              <a:rPr lang="en-GB" sz="1350" dirty="0"/>
              <a:t>Graphite conducts electricity.</a:t>
            </a:r>
          </a:p>
          <a:p>
            <a:pPr marL="342900" lvl="0" indent="-342900" algn="just" defTabSz="685800">
              <a:buFont typeface="+mj-lt"/>
              <a:buAutoNum type="arabicPeriod"/>
              <a:defRPr/>
            </a:pPr>
            <a:r>
              <a:rPr lang="en-GB" sz="1350" dirty="0"/>
              <a:t>It conducts electricity because it has delocalised electrons which are able to move.</a:t>
            </a:r>
          </a:p>
          <a:p>
            <a:pPr marL="342900" lvl="0" indent="-342900" algn="just" defTabSz="685800">
              <a:buFont typeface="+mj-lt"/>
              <a:buAutoNum type="arabicPeriod"/>
              <a:defRPr/>
            </a:pPr>
            <a:r>
              <a:rPr lang="en-GB" sz="1350" dirty="0"/>
              <a:t>Graphite is slippery and soft. It </a:t>
            </a:r>
            <a:r>
              <a:rPr lang="en-GB" sz="1350" i="1" dirty="0"/>
              <a:t>is slippery and soft because it is made up of layers that can slide over each other. Graphite also has high melting and boiling points. This is because  it has strong covalent bonds between atoms which take lots of energy to overcome</a:t>
            </a:r>
            <a:r>
              <a:rPr lang="en-US" sz="1350" i="1" dirty="0"/>
              <a:t>.</a:t>
            </a:r>
            <a:endParaRPr lang="en-GB" sz="1350" i="1" dirty="0"/>
          </a:p>
        </p:txBody>
      </p:sp>
      <p:sp>
        <p:nvSpPr>
          <p:cNvPr id="8" name="Rectangle 7">
            <a:extLst>
              <a:ext uri="{FF2B5EF4-FFF2-40B4-BE49-F238E27FC236}">
                <a16:creationId xmlns:a16="http://schemas.microsoft.com/office/drawing/2014/main" id="{6AD29A15-0CC8-874D-B9E6-18B1833C856C}"/>
              </a:ext>
            </a:extLst>
          </p:cNvPr>
          <p:cNvSpPr/>
          <p:nvPr/>
        </p:nvSpPr>
        <p:spPr>
          <a:xfrm>
            <a:off x="1052186" y="8625061"/>
            <a:ext cx="5549030" cy="1131079"/>
          </a:xfrm>
          <a:prstGeom prst="rect">
            <a:avLst/>
          </a:prstGeom>
        </p:spPr>
        <p:txBody>
          <a:bodyPr wrap="square">
            <a:spAutoFit/>
          </a:bodyPr>
          <a:lstStyle/>
          <a:p>
            <a:pPr marL="342900" indent="-342900" algn="just" defTabSz="685800">
              <a:buFont typeface="+mj-lt"/>
              <a:buAutoNum type="arabicPeriod"/>
              <a:defRPr/>
            </a:pPr>
            <a:r>
              <a:rPr lang="en-GB" sz="1350" dirty="0"/>
              <a:t>Learn and practice the model answer above.</a:t>
            </a:r>
          </a:p>
          <a:p>
            <a:pPr marL="342900" lvl="0" indent="-342900" algn="just" defTabSz="685800">
              <a:buFont typeface="+mj-lt"/>
              <a:buAutoNum type="arabicPeriod"/>
              <a:defRPr/>
            </a:pPr>
            <a:r>
              <a:rPr lang="en-GB" sz="1350" dirty="0"/>
              <a:t>Explain the properties of diamond</a:t>
            </a:r>
          </a:p>
          <a:p>
            <a:pPr marL="342900" lvl="0" indent="-342900" algn="just" defTabSz="685800">
              <a:buFont typeface="+mj-lt"/>
              <a:buAutoNum type="arabicPeriod"/>
              <a:defRPr/>
            </a:pPr>
            <a:r>
              <a:rPr lang="en-GB" sz="1350" dirty="0"/>
              <a:t>Explain the properties of the metal copper</a:t>
            </a:r>
          </a:p>
          <a:p>
            <a:pPr marL="342900" lvl="0" indent="-342900" algn="just" defTabSz="685800">
              <a:buFont typeface="+mj-lt"/>
              <a:buAutoNum type="arabicPeriod"/>
              <a:defRPr/>
            </a:pPr>
            <a:r>
              <a:rPr lang="en-GB" sz="1350" dirty="0"/>
              <a:t>Explain the properties of sodium chloride</a:t>
            </a:r>
          </a:p>
          <a:p>
            <a:pPr marL="342900" lvl="0" indent="-342900" algn="just" defTabSz="685800">
              <a:buFont typeface="+mj-lt"/>
              <a:buAutoNum type="arabicPeriod"/>
              <a:defRPr/>
            </a:pPr>
            <a:r>
              <a:rPr lang="en-GB" sz="1350" dirty="0"/>
              <a:t>Explain the properties of carbon nanotubes.</a:t>
            </a:r>
          </a:p>
        </p:txBody>
      </p:sp>
    </p:spTree>
    <p:extLst>
      <p:ext uri="{BB962C8B-B14F-4D97-AF65-F5344CB8AC3E}">
        <p14:creationId xmlns:p14="http://schemas.microsoft.com/office/powerpoint/2010/main" val="1967072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78304A-12AB-FA45-8A7C-48D2AD9C87C9}"/>
              </a:ext>
            </a:extLst>
          </p:cNvPr>
          <p:cNvSpPr txBox="1"/>
          <p:nvPr/>
        </p:nvSpPr>
        <p:spPr>
          <a:xfrm>
            <a:off x="1052186" y="275573"/>
            <a:ext cx="1680653" cy="300082"/>
          </a:xfrm>
          <a:prstGeom prst="rect">
            <a:avLst/>
          </a:prstGeom>
          <a:noFill/>
        </p:spPr>
        <p:txBody>
          <a:bodyPr wrap="none" rtlCol="0">
            <a:spAutoFit/>
          </a:bodyPr>
          <a:lstStyle/>
          <a:p>
            <a:r>
              <a:rPr lang="en-US" sz="1350" dirty="0"/>
              <a:t>C5 Chemical Changes</a:t>
            </a:r>
          </a:p>
        </p:txBody>
      </p:sp>
      <p:sp>
        <p:nvSpPr>
          <p:cNvPr id="4" name="Rectangle 3">
            <a:extLst>
              <a:ext uri="{FF2B5EF4-FFF2-40B4-BE49-F238E27FC236}">
                <a16:creationId xmlns:a16="http://schemas.microsoft.com/office/drawing/2014/main" id="{0E157336-75F8-6243-8B6D-97D7D86E278F}"/>
              </a:ext>
            </a:extLst>
          </p:cNvPr>
          <p:cNvSpPr/>
          <p:nvPr/>
        </p:nvSpPr>
        <p:spPr>
          <a:xfrm>
            <a:off x="1036420" y="647428"/>
            <a:ext cx="5549030" cy="715581"/>
          </a:xfrm>
          <a:prstGeom prst="rect">
            <a:avLst/>
          </a:prstGeom>
        </p:spPr>
        <p:txBody>
          <a:bodyPr wrap="square">
            <a:spAutoFit/>
          </a:bodyPr>
          <a:lstStyle/>
          <a:p>
            <a:r>
              <a:rPr lang="en-GB" sz="1350" dirty="0">
                <a:solidFill>
                  <a:srgbClr val="222222"/>
                </a:solidFill>
                <a:latin typeface="Calibri" panose="020F0502020204030204" pitchFamily="34" charset="0"/>
                <a:cs typeface="Calibri" panose="020F0502020204030204" pitchFamily="34" charset="0"/>
              </a:rPr>
              <a:t>Explain what you would observe when a metal is added to an acid.</a:t>
            </a:r>
          </a:p>
          <a:p>
            <a:r>
              <a:rPr lang="en-GB" sz="1350" dirty="0">
                <a:latin typeface="Calibri" panose="020F0502020204030204" pitchFamily="34" charset="0"/>
                <a:cs typeface="Calibri" panose="020F0502020204030204" pitchFamily="34" charset="0"/>
              </a:rPr>
              <a:t>Explain what happens when any acid reacts with any alkali.</a:t>
            </a:r>
          </a:p>
          <a:p>
            <a:pPr algn="just"/>
            <a:r>
              <a:rPr lang="en-US" sz="1350" dirty="0">
                <a:latin typeface="Calibri" panose="020F0502020204030204" pitchFamily="34" charset="0"/>
                <a:cs typeface="Calibri" panose="020F0502020204030204" pitchFamily="34" charset="0"/>
              </a:rPr>
              <a:t>Describe how you could determine the pH of a substance.</a:t>
            </a:r>
          </a:p>
        </p:txBody>
      </p:sp>
      <p:sp>
        <p:nvSpPr>
          <p:cNvPr id="5" name="Rectangle 4">
            <a:extLst>
              <a:ext uri="{FF2B5EF4-FFF2-40B4-BE49-F238E27FC236}">
                <a16:creationId xmlns:a16="http://schemas.microsoft.com/office/drawing/2014/main" id="{9F37E81C-72A6-7D48-9554-6B59FC5FE867}"/>
              </a:ext>
            </a:extLst>
          </p:cNvPr>
          <p:cNvSpPr/>
          <p:nvPr/>
        </p:nvSpPr>
        <p:spPr>
          <a:xfrm>
            <a:off x="1052186" y="2508416"/>
            <a:ext cx="5549030" cy="1754326"/>
          </a:xfrm>
          <a:prstGeom prst="rect">
            <a:avLst/>
          </a:prstGeom>
        </p:spPr>
        <p:txBody>
          <a:bodyPr wrap="square">
            <a:spAutoFit/>
          </a:bodyPr>
          <a:lstStyle/>
          <a:p>
            <a:r>
              <a:rPr lang="en-US" sz="1350" b="1" dirty="0">
                <a:solidFill>
                  <a:srgbClr val="222222"/>
                </a:solidFill>
                <a:latin typeface="Calibri" panose="020F0502020204030204" pitchFamily="34" charset="0"/>
                <a:cs typeface="Calibri" panose="020F0502020204030204" pitchFamily="34" charset="0"/>
              </a:rPr>
              <a:t>Explain what you would observe when a metal is added to an acid.</a:t>
            </a:r>
            <a:endParaRPr lang="en-US" sz="1350" b="1" dirty="0">
              <a:latin typeface="Calibri" panose="020F0502020204030204" pitchFamily="34" charset="0"/>
              <a:cs typeface="Calibri" panose="020F0502020204030204" pitchFamily="34" charset="0"/>
            </a:endParaRP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When a metal is added to an acid, I would predict that I would observe </a:t>
            </a:r>
            <a:r>
              <a:rPr lang="en-US" sz="1350" b="1" dirty="0">
                <a:latin typeface="Calibri" panose="020F0502020204030204" pitchFamily="34" charset="0"/>
                <a:cs typeface="Calibri" panose="020F0502020204030204" pitchFamily="34" charset="0"/>
              </a:rPr>
              <a:t>bubbles</a:t>
            </a:r>
            <a:r>
              <a:rPr lang="en-US" sz="1350" dirty="0">
                <a:latin typeface="Calibri" panose="020F0502020204030204" pitchFamily="34" charset="0"/>
                <a:cs typeface="Calibri" panose="020F0502020204030204" pitchFamily="34" charset="0"/>
              </a:rPr>
              <a:t>. This is because when a metal is added to an acid </a:t>
            </a:r>
            <a:r>
              <a:rPr lang="en-US" sz="1350" b="1" dirty="0">
                <a:latin typeface="Calibri" panose="020F0502020204030204" pitchFamily="34" charset="0"/>
                <a:cs typeface="Calibri" panose="020F0502020204030204" pitchFamily="34" charset="0"/>
              </a:rPr>
              <a:t>hydrogen</a:t>
            </a:r>
            <a:r>
              <a:rPr lang="en-US" sz="1350" dirty="0">
                <a:latin typeface="Calibri" panose="020F0502020204030204" pitchFamily="34" charset="0"/>
                <a:cs typeface="Calibri" panose="020F0502020204030204" pitchFamily="34" charset="0"/>
              </a:rPr>
              <a:t> is produced. I would also expect the container to </a:t>
            </a:r>
            <a:r>
              <a:rPr lang="en-US" sz="1350" b="1" dirty="0">
                <a:latin typeface="Calibri" panose="020F0502020204030204" pitchFamily="34" charset="0"/>
                <a:cs typeface="Calibri" panose="020F0502020204030204" pitchFamily="34" charset="0"/>
              </a:rPr>
              <a:t>feel warm</a:t>
            </a:r>
            <a:r>
              <a:rPr lang="en-US" sz="1350" dirty="0">
                <a:latin typeface="Calibri" panose="020F0502020204030204" pitchFamily="34" charset="0"/>
                <a:cs typeface="Calibri" panose="020F0502020204030204" pitchFamily="34" charset="0"/>
              </a:rPr>
              <a:t>, this is because a metal reacting with an acid is an </a:t>
            </a:r>
            <a:r>
              <a:rPr lang="en-US" sz="1350" b="1" dirty="0">
                <a:latin typeface="Calibri" panose="020F0502020204030204" pitchFamily="34" charset="0"/>
                <a:cs typeface="Calibri" panose="020F0502020204030204" pitchFamily="34" charset="0"/>
              </a:rPr>
              <a:t>exothermic reaction</a:t>
            </a:r>
            <a:r>
              <a:rPr lang="en-US" sz="1350" dirty="0">
                <a:latin typeface="Calibri" panose="020F0502020204030204" pitchFamily="34" charset="0"/>
                <a:cs typeface="Calibri" panose="020F0502020204030204" pitchFamily="34" charset="0"/>
              </a:rPr>
              <a:t>. Finally, I would expect the metal to disappear over time. This is because it is reacting and making the </a:t>
            </a:r>
            <a:r>
              <a:rPr lang="en-US" sz="1350" b="1" dirty="0">
                <a:latin typeface="Calibri" panose="020F0502020204030204" pitchFamily="34" charset="0"/>
                <a:cs typeface="Calibri" panose="020F0502020204030204" pitchFamily="34" charset="0"/>
              </a:rPr>
              <a:t>salt</a:t>
            </a:r>
            <a:r>
              <a:rPr lang="en-US" sz="1350" dirty="0">
                <a:latin typeface="Calibri" panose="020F0502020204030204" pitchFamily="34" charset="0"/>
                <a:cs typeface="Calibri" panose="020F0502020204030204" pitchFamily="34" charset="0"/>
              </a:rPr>
              <a:t> which would </a:t>
            </a:r>
            <a:r>
              <a:rPr lang="en-US" sz="1350" b="1" dirty="0">
                <a:latin typeface="Calibri" panose="020F0502020204030204" pitchFamily="34" charset="0"/>
                <a:cs typeface="Calibri" panose="020F0502020204030204" pitchFamily="34" charset="0"/>
              </a:rPr>
              <a:t>dissolve</a:t>
            </a:r>
            <a:r>
              <a:rPr lang="en-US" sz="1350" dirty="0">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29491C9B-E59F-8E48-9FBD-00F165372A75}"/>
              </a:ext>
            </a:extLst>
          </p:cNvPr>
          <p:cNvSpPr/>
          <p:nvPr/>
        </p:nvSpPr>
        <p:spPr>
          <a:xfrm>
            <a:off x="1052186" y="5010705"/>
            <a:ext cx="5549030" cy="923330"/>
          </a:xfrm>
          <a:prstGeom prst="rect">
            <a:avLst/>
          </a:prstGeom>
        </p:spPr>
        <p:txBody>
          <a:bodyPr wrap="square">
            <a:spAutoFit/>
          </a:bodyPr>
          <a:lstStyle/>
          <a:p>
            <a:r>
              <a:rPr lang="en-GB" sz="1350" b="1" dirty="0">
                <a:latin typeface="Calibri" panose="020F0502020204030204" pitchFamily="34" charset="0"/>
                <a:cs typeface="Calibri" panose="020F0502020204030204" pitchFamily="34" charset="0"/>
              </a:rPr>
              <a:t>Explain what happens when any acid reacts with any alkali.</a:t>
            </a:r>
          </a:p>
          <a:p>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When an acid and alkali react the </a:t>
            </a:r>
            <a:r>
              <a:rPr lang="en-US" sz="1350" b="1" dirty="0">
                <a:latin typeface="Calibri" panose="020F0502020204030204" pitchFamily="34" charset="0"/>
                <a:cs typeface="Calibri" panose="020F0502020204030204" pitchFamily="34" charset="0"/>
              </a:rPr>
              <a:t>H</a:t>
            </a:r>
            <a:r>
              <a:rPr lang="en-US" sz="1350" b="1" baseline="30000" dirty="0">
                <a:latin typeface="Calibri" panose="020F0502020204030204" pitchFamily="34" charset="0"/>
                <a:cs typeface="Calibri" panose="020F0502020204030204" pitchFamily="34" charset="0"/>
              </a:rPr>
              <a:t>+</a:t>
            </a:r>
            <a:r>
              <a:rPr lang="en-US" sz="1350" b="1" dirty="0">
                <a:latin typeface="Calibri" panose="020F0502020204030204" pitchFamily="34" charset="0"/>
                <a:cs typeface="Calibri" panose="020F0502020204030204" pitchFamily="34" charset="0"/>
              </a:rPr>
              <a:t> ions </a:t>
            </a:r>
            <a:r>
              <a:rPr lang="en-US" sz="1350" dirty="0">
                <a:latin typeface="Calibri" panose="020F0502020204030204" pitchFamily="34" charset="0"/>
                <a:cs typeface="Calibri" panose="020F0502020204030204" pitchFamily="34" charset="0"/>
              </a:rPr>
              <a:t>from the acid react with the alkalis </a:t>
            </a:r>
            <a:r>
              <a:rPr lang="en-US" sz="1350" b="1" dirty="0">
                <a:latin typeface="Calibri" panose="020F0502020204030204" pitchFamily="34" charset="0"/>
                <a:cs typeface="Calibri" panose="020F0502020204030204" pitchFamily="34" charset="0"/>
              </a:rPr>
              <a:t>OH</a:t>
            </a:r>
            <a:r>
              <a:rPr lang="en-US" sz="1350" b="1" baseline="30000" dirty="0">
                <a:latin typeface="Calibri" panose="020F0502020204030204" pitchFamily="34" charset="0"/>
                <a:cs typeface="Calibri" panose="020F0502020204030204" pitchFamily="34" charset="0"/>
              </a:rPr>
              <a:t>- </a:t>
            </a:r>
            <a:r>
              <a:rPr lang="en-US" sz="1350" b="1" dirty="0">
                <a:latin typeface="Calibri" panose="020F0502020204030204" pitchFamily="34" charset="0"/>
                <a:cs typeface="Calibri" panose="020F0502020204030204" pitchFamily="34" charset="0"/>
              </a:rPr>
              <a:t>ions </a:t>
            </a:r>
            <a:r>
              <a:rPr lang="en-US" sz="1350" dirty="0">
                <a:latin typeface="Calibri" panose="020F0502020204030204" pitchFamily="34" charset="0"/>
                <a:cs typeface="Calibri" panose="020F0502020204030204" pitchFamily="34" charset="0"/>
              </a:rPr>
              <a:t>to make </a:t>
            </a:r>
            <a:r>
              <a:rPr lang="en-US" sz="1350" b="1" dirty="0">
                <a:latin typeface="Calibri" panose="020F0502020204030204" pitchFamily="34" charset="0"/>
                <a:cs typeface="Calibri" panose="020F0502020204030204" pitchFamily="34" charset="0"/>
              </a:rPr>
              <a:t>water</a:t>
            </a:r>
            <a:r>
              <a:rPr lang="en-US" sz="135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774C6A1D-BE8A-4648-A736-895CBA4710DB}"/>
              </a:ext>
            </a:extLst>
          </p:cNvPr>
          <p:cNvSpPr/>
          <p:nvPr/>
        </p:nvSpPr>
        <p:spPr>
          <a:xfrm>
            <a:off x="1052186" y="7291450"/>
            <a:ext cx="5549030" cy="1338828"/>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Describe how you could determine the pH of a solution.</a:t>
            </a: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To determine the pH of a solution you could add </a:t>
            </a:r>
            <a:r>
              <a:rPr lang="en-US" sz="1350" b="1" dirty="0">
                <a:latin typeface="Calibri" panose="020F0502020204030204" pitchFamily="34" charset="0"/>
                <a:cs typeface="Calibri" panose="020F0502020204030204" pitchFamily="34" charset="0"/>
              </a:rPr>
              <a:t>universal indicator</a:t>
            </a:r>
            <a:r>
              <a:rPr lang="en-US" sz="1350" dirty="0">
                <a:latin typeface="Calibri" panose="020F0502020204030204" pitchFamily="34" charset="0"/>
                <a:cs typeface="Calibri" panose="020F0502020204030204" pitchFamily="34" charset="0"/>
              </a:rPr>
              <a:t>. You would observe the colour that the indicator turned and use a chart to identify the pH. You could alternatively use a </a:t>
            </a:r>
            <a:r>
              <a:rPr lang="en-US" sz="1350" b="1" dirty="0">
                <a:latin typeface="Calibri" panose="020F0502020204030204" pitchFamily="34" charset="0"/>
                <a:cs typeface="Calibri" panose="020F0502020204030204" pitchFamily="34" charset="0"/>
              </a:rPr>
              <a:t>pH probe </a:t>
            </a:r>
            <a:r>
              <a:rPr lang="en-US" sz="1350" dirty="0">
                <a:latin typeface="Calibri" panose="020F0502020204030204" pitchFamily="34" charset="0"/>
                <a:cs typeface="Calibri" panose="020F0502020204030204" pitchFamily="34" charset="0"/>
              </a:rPr>
              <a:t>by dipping this into the solution and recording the value on the digital display.</a:t>
            </a:r>
          </a:p>
        </p:txBody>
      </p:sp>
    </p:spTree>
    <p:extLst>
      <p:ext uri="{BB962C8B-B14F-4D97-AF65-F5344CB8AC3E}">
        <p14:creationId xmlns:p14="http://schemas.microsoft.com/office/powerpoint/2010/main" val="3668219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459A37-8E24-FF4D-90BA-2D6C25CC35E2}"/>
              </a:ext>
            </a:extLst>
          </p:cNvPr>
          <p:cNvSpPr txBox="1"/>
          <p:nvPr/>
        </p:nvSpPr>
        <p:spPr>
          <a:xfrm>
            <a:off x="1052186" y="275573"/>
            <a:ext cx="1188530" cy="300082"/>
          </a:xfrm>
          <a:prstGeom prst="rect">
            <a:avLst/>
          </a:prstGeom>
          <a:noFill/>
        </p:spPr>
        <p:txBody>
          <a:bodyPr wrap="none" rtlCol="0">
            <a:spAutoFit/>
          </a:bodyPr>
          <a:lstStyle/>
          <a:p>
            <a:r>
              <a:rPr lang="en-US" sz="1350" dirty="0"/>
              <a:t>C6 Electrolysis</a:t>
            </a:r>
          </a:p>
        </p:txBody>
      </p:sp>
      <p:sp>
        <p:nvSpPr>
          <p:cNvPr id="4" name="Rectangle 3">
            <a:extLst>
              <a:ext uri="{FF2B5EF4-FFF2-40B4-BE49-F238E27FC236}">
                <a16:creationId xmlns:a16="http://schemas.microsoft.com/office/drawing/2014/main" id="{A1CE13F1-21A6-CD49-8389-16E900D64879}"/>
              </a:ext>
            </a:extLst>
          </p:cNvPr>
          <p:cNvSpPr/>
          <p:nvPr/>
        </p:nvSpPr>
        <p:spPr>
          <a:xfrm>
            <a:off x="1052186" y="637581"/>
            <a:ext cx="5549030" cy="507831"/>
          </a:xfrm>
          <a:prstGeom prst="rect">
            <a:avLst/>
          </a:prstGeom>
        </p:spPr>
        <p:txBody>
          <a:bodyPr wrap="square">
            <a:spAutoFit/>
          </a:bodyPr>
          <a:lstStyle/>
          <a:p>
            <a:pPr lvl="0" algn="just" defTabSz="685800">
              <a:defRPr/>
            </a:pPr>
            <a:r>
              <a:rPr lang="en-GB" sz="1350" dirty="0"/>
              <a:t>Identify what forms at the __________ electrode and explain how this happens.</a:t>
            </a:r>
            <a:endParaRPr lang="en-US" sz="1350" dirty="0"/>
          </a:p>
        </p:txBody>
      </p:sp>
      <p:sp>
        <p:nvSpPr>
          <p:cNvPr id="5" name="Rectangle 4">
            <a:extLst>
              <a:ext uri="{FF2B5EF4-FFF2-40B4-BE49-F238E27FC236}">
                <a16:creationId xmlns:a16="http://schemas.microsoft.com/office/drawing/2014/main" id="{B24015A8-07B3-4C41-A799-98D7A912E4A8}"/>
              </a:ext>
            </a:extLst>
          </p:cNvPr>
          <p:cNvSpPr/>
          <p:nvPr/>
        </p:nvSpPr>
        <p:spPr>
          <a:xfrm>
            <a:off x="1039660" y="1516652"/>
            <a:ext cx="5549030" cy="2331407"/>
          </a:xfrm>
          <a:prstGeom prst="rect">
            <a:avLst/>
          </a:prstGeom>
        </p:spPr>
        <p:txBody>
          <a:bodyPr wrap="square">
            <a:spAutoFit/>
          </a:bodyPr>
          <a:lstStyle/>
          <a:p>
            <a:pPr algn="just"/>
            <a:r>
              <a:rPr lang="en-US" sz="1350" dirty="0"/>
              <a:t>You will usually be given a diagram of the electrolysis and the name of the solution that is undergoing electrolysis.  You will then be asked what forms at one or both electrodes and be asked to explain how this happens.</a:t>
            </a:r>
          </a:p>
          <a:p>
            <a:pPr algn="just"/>
            <a:endParaRPr lang="en-US" sz="1050" dirty="0"/>
          </a:p>
          <a:p>
            <a:pPr algn="just"/>
            <a:r>
              <a:rPr lang="en-US" sz="1350" dirty="0"/>
              <a:t>To answer this question:</a:t>
            </a:r>
          </a:p>
          <a:p>
            <a:pPr marL="342900" indent="-342900" algn="just">
              <a:buFont typeface="+mj-lt"/>
              <a:buAutoNum type="arabicPeriod"/>
            </a:pPr>
            <a:r>
              <a:rPr lang="en-US" sz="1350" dirty="0"/>
              <a:t>Identify what forms at the electrode. You can use the tips below to help you with this.</a:t>
            </a:r>
          </a:p>
          <a:p>
            <a:pPr marL="342900" indent="-342900" algn="just">
              <a:buFont typeface="+mj-lt"/>
              <a:buAutoNum type="arabicPeriod"/>
            </a:pPr>
            <a:r>
              <a:rPr lang="en-US" sz="1350" dirty="0"/>
              <a:t>Identify the charge of the ion.</a:t>
            </a:r>
          </a:p>
          <a:p>
            <a:pPr marL="342900" indent="-342900" algn="just">
              <a:buFont typeface="+mj-lt"/>
              <a:buAutoNum type="arabicPeriod"/>
            </a:pPr>
            <a:r>
              <a:rPr lang="en-US" sz="1350" dirty="0"/>
              <a:t>Identify that they are attracted to the oppositely charged electrode.</a:t>
            </a:r>
          </a:p>
          <a:p>
            <a:pPr marL="342900" indent="-342900" algn="just">
              <a:buFont typeface="+mj-lt"/>
              <a:buAutoNum type="arabicPeriod"/>
            </a:pPr>
            <a:r>
              <a:rPr lang="en-US" sz="1350" dirty="0"/>
              <a:t>Identify if the ion loses or gains electrons. </a:t>
            </a:r>
          </a:p>
          <a:p>
            <a:pPr marL="342900" indent="-342900" algn="just">
              <a:buFont typeface="+mj-lt"/>
              <a:buAutoNum type="arabicPeriod"/>
            </a:pPr>
            <a:r>
              <a:rPr lang="en-US" sz="1350" dirty="0"/>
              <a:t>Identify (again) what is formed</a:t>
            </a:r>
          </a:p>
        </p:txBody>
      </p:sp>
      <p:sp>
        <p:nvSpPr>
          <p:cNvPr id="6" name="Rectangle 5">
            <a:extLst>
              <a:ext uri="{FF2B5EF4-FFF2-40B4-BE49-F238E27FC236}">
                <a16:creationId xmlns:a16="http://schemas.microsoft.com/office/drawing/2014/main" id="{A2EC84A2-5D60-8742-A1F7-B6DF273E13BA}"/>
              </a:ext>
            </a:extLst>
          </p:cNvPr>
          <p:cNvSpPr/>
          <p:nvPr/>
        </p:nvSpPr>
        <p:spPr>
          <a:xfrm>
            <a:off x="1027134" y="4297712"/>
            <a:ext cx="5574082" cy="1338828"/>
          </a:xfrm>
          <a:prstGeom prst="rect">
            <a:avLst/>
          </a:prstGeom>
        </p:spPr>
        <p:txBody>
          <a:bodyPr wrap="square">
            <a:spAutoFit/>
          </a:bodyPr>
          <a:lstStyle/>
          <a:p>
            <a:pPr algn="just"/>
            <a:r>
              <a:rPr lang="en-US" sz="1350" dirty="0"/>
              <a:t>Anode: At the </a:t>
            </a:r>
            <a:r>
              <a:rPr lang="en-US" sz="1350" b="1" dirty="0"/>
              <a:t>positive electrode </a:t>
            </a:r>
            <a:r>
              <a:rPr lang="en-US" sz="1350" dirty="0"/>
              <a:t>negative ions </a:t>
            </a:r>
            <a:r>
              <a:rPr lang="en-US" sz="1350" b="1" dirty="0"/>
              <a:t>lose</a:t>
            </a:r>
            <a:r>
              <a:rPr lang="en-US" sz="1350" dirty="0"/>
              <a:t> their electrons..  If the solution doesn’t contain halides oxygen is made. This oxygen then reacts with the carbon in the electrode to make carbon dioxide.</a:t>
            </a:r>
            <a:endParaRPr lang="en-US" sz="1350" b="1" dirty="0"/>
          </a:p>
          <a:p>
            <a:pPr algn="just"/>
            <a:r>
              <a:rPr lang="en-US" sz="1350" dirty="0"/>
              <a:t>Cathode: At the </a:t>
            </a:r>
            <a:r>
              <a:rPr lang="en-US" sz="1350" b="1" dirty="0"/>
              <a:t>negative electrode</a:t>
            </a:r>
            <a:r>
              <a:rPr lang="en-US" sz="1350" dirty="0"/>
              <a:t> positive ions </a:t>
            </a:r>
            <a:r>
              <a:rPr lang="en-US" sz="1350" b="1" dirty="0"/>
              <a:t>gain</a:t>
            </a:r>
            <a:r>
              <a:rPr lang="en-US" sz="1350" dirty="0"/>
              <a:t> electrons.  If the metal is more reactive than hydrogen, then hydrogen forms at the electrode instead.</a:t>
            </a:r>
          </a:p>
        </p:txBody>
      </p:sp>
      <p:sp>
        <p:nvSpPr>
          <p:cNvPr id="7" name="Rectangle 6">
            <a:extLst>
              <a:ext uri="{FF2B5EF4-FFF2-40B4-BE49-F238E27FC236}">
                <a16:creationId xmlns:a16="http://schemas.microsoft.com/office/drawing/2014/main" id="{CA5FF2A9-6AE2-2F4F-920C-5A475B02BD0E}"/>
              </a:ext>
            </a:extLst>
          </p:cNvPr>
          <p:cNvSpPr/>
          <p:nvPr/>
        </p:nvSpPr>
        <p:spPr>
          <a:xfrm>
            <a:off x="1027134" y="5599194"/>
            <a:ext cx="5549030" cy="2693045"/>
          </a:xfrm>
          <a:prstGeom prst="rect">
            <a:avLst/>
          </a:prstGeom>
        </p:spPr>
        <p:txBody>
          <a:bodyPr wrap="square">
            <a:spAutoFit/>
          </a:bodyPr>
          <a:lstStyle/>
          <a:p>
            <a:pPr algn="just"/>
            <a:r>
              <a:rPr lang="en-GB" sz="1300" b="1" dirty="0"/>
              <a:t>Explain what forms at the cathode during the electrolysis of copper sulfate.</a:t>
            </a:r>
          </a:p>
          <a:p>
            <a:pPr marL="342900" indent="-342900" algn="just">
              <a:buFont typeface="+mj-lt"/>
              <a:buAutoNum type="arabicPeriod"/>
            </a:pPr>
            <a:r>
              <a:rPr lang="en-US" sz="1300" i="1" dirty="0"/>
              <a:t>Copper forms at the negative electrode.</a:t>
            </a:r>
          </a:p>
          <a:p>
            <a:pPr marL="342900" indent="-342900" algn="just">
              <a:buFont typeface="+mj-lt"/>
              <a:buAutoNum type="arabicPeriod"/>
            </a:pPr>
            <a:r>
              <a:rPr lang="en-US" sz="1300" i="1" dirty="0"/>
              <a:t>Copper ions have a positive charge...</a:t>
            </a:r>
          </a:p>
          <a:p>
            <a:pPr marL="342900" indent="-342900" algn="just">
              <a:buFont typeface="+mj-lt"/>
              <a:buAutoNum type="arabicPeriod"/>
            </a:pPr>
            <a:r>
              <a:rPr lang="en-US" sz="1300" i="1" dirty="0"/>
              <a:t>...and so are are attracted to the oppositely charged negative electrode.</a:t>
            </a:r>
          </a:p>
          <a:p>
            <a:pPr marL="342900" indent="-342900" algn="just">
              <a:buFont typeface="+mj-lt"/>
              <a:buAutoNum type="arabicPeriod"/>
            </a:pPr>
            <a:r>
              <a:rPr lang="en-US" sz="1300" i="1" dirty="0"/>
              <a:t>The copper ions gain electrons...</a:t>
            </a:r>
          </a:p>
          <a:p>
            <a:pPr marL="342900" indent="-342900" algn="just">
              <a:buFont typeface="+mj-lt"/>
              <a:buAutoNum type="arabicPeriod"/>
            </a:pPr>
            <a:r>
              <a:rPr lang="en-US" sz="1300" i="1" dirty="0"/>
              <a:t>..to form copper</a:t>
            </a:r>
          </a:p>
          <a:p>
            <a:pPr algn="just"/>
            <a:r>
              <a:rPr lang="en-GB" sz="1300" b="1" dirty="0"/>
              <a:t>Explain what forms at the anode during the electrolysis of copper sulfate.</a:t>
            </a:r>
          </a:p>
          <a:p>
            <a:pPr marL="342900" indent="-342900" algn="just">
              <a:buFont typeface="+mj-lt"/>
              <a:buAutoNum type="arabicPeriod"/>
            </a:pPr>
            <a:r>
              <a:rPr lang="en-US" sz="1300" i="1" dirty="0"/>
              <a:t>Oxygen forms at the negative electrode.</a:t>
            </a:r>
          </a:p>
          <a:p>
            <a:pPr marL="342900" indent="-342900" algn="just">
              <a:buFont typeface="+mj-lt"/>
              <a:buAutoNum type="arabicPeriod"/>
            </a:pPr>
            <a:r>
              <a:rPr lang="en-US" sz="1300" i="1" dirty="0"/>
              <a:t>Oxygen ions have a negative charge...</a:t>
            </a:r>
          </a:p>
          <a:p>
            <a:pPr marL="342900" indent="-342900" algn="just">
              <a:buFont typeface="+mj-lt"/>
              <a:buAutoNum type="arabicPeriod"/>
            </a:pPr>
            <a:r>
              <a:rPr lang="en-US" sz="1300" i="1" dirty="0"/>
              <a:t>...and so are are attracted to the oppositely charged positive electrode.</a:t>
            </a:r>
          </a:p>
          <a:p>
            <a:pPr marL="342900" indent="-342900" algn="just">
              <a:buFont typeface="+mj-lt"/>
              <a:buAutoNum type="arabicPeriod"/>
            </a:pPr>
            <a:r>
              <a:rPr lang="en-US" sz="1300" i="1" dirty="0"/>
              <a:t>The oxygen ions lose electrons...</a:t>
            </a:r>
          </a:p>
          <a:p>
            <a:pPr marL="342900" indent="-342900" algn="just">
              <a:buFont typeface="+mj-lt"/>
              <a:buAutoNum type="arabicPeriod"/>
            </a:pPr>
            <a:r>
              <a:rPr lang="en-US" sz="1300" i="1" dirty="0"/>
              <a:t>..to form oxygen. The oxygen then goes on to react with carbon in the electrode to make carbon dioxide gas.</a:t>
            </a:r>
            <a:endParaRPr lang="en-GB" sz="1300" i="1" dirty="0"/>
          </a:p>
        </p:txBody>
      </p:sp>
      <p:sp>
        <p:nvSpPr>
          <p:cNvPr id="8" name="Rectangle 7">
            <a:extLst>
              <a:ext uri="{FF2B5EF4-FFF2-40B4-BE49-F238E27FC236}">
                <a16:creationId xmlns:a16="http://schemas.microsoft.com/office/drawing/2014/main" id="{293350A9-4B93-3947-B726-1C077466AB9F}"/>
              </a:ext>
            </a:extLst>
          </p:cNvPr>
          <p:cNvSpPr/>
          <p:nvPr/>
        </p:nvSpPr>
        <p:spPr>
          <a:xfrm>
            <a:off x="1052186" y="8613338"/>
            <a:ext cx="5549030" cy="1131079"/>
          </a:xfrm>
          <a:prstGeom prst="rect">
            <a:avLst/>
          </a:prstGeom>
        </p:spPr>
        <p:txBody>
          <a:bodyPr wrap="square">
            <a:spAutoFit/>
          </a:bodyPr>
          <a:lstStyle/>
          <a:p>
            <a:pPr marL="342900" lvl="0" indent="-342900" algn="just" defTabSz="685800">
              <a:buFont typeface="+mj-lt"/>
              <a:buAutoNum type="arabicPeriod"/>
              <a:defRPr/>
            </a:pPr>
            <a:r>
              <a:rPr lang="en-GB" sz="1350" dirty="0"/>
              <a:t>Explain what forms at the electrodes during electrolysis of iron sulfate</a:t>
            </a:r>
          </a:p>
          <a:p>
            <a:pPr marL="342900" lvl="0" indent="-342900" algn="just" defTabSz="685800">
              <a:buFont typeface="+mj-lt"/>
              <a:buAutoNum type="arabicPeriod"/>
              <a:defRPr/>
            </a:pPr>
            <a:r>
              <a:rPr lang="en-GB" sz="1350" dirty="0"/>
              <a:t>Explain what forms at the electrodes during electrolysis of copper chloride</a:t>
            </a:r>
          </a:p>
          <a:p>
            <a:pPr marL="342900" lvl="0" indent="-342900" algn="just" defTabSz="685800">
              <a:buFont typeface="+mj-lt"/>
              <a:buAutoNum type="arabicPeriod"/>
              <a:defRPr/>
            </a:pPr>
            <a:r>
              <a:rPr lang="en-GB" sz="1350" dirty="0"/>
              <a:t>Explain what forms at the electrodes during electrolysis of sodium chloride</a:t>
            </a:r>
          </a:p>
        </p:txBody>
      </p:sp>
    </p:spTree>
    <p:extLst>
      <p:ext uri="{BB962C8B-B14F-4D97-AF65-F5344CB8AC3E}">
        <p14:creationId xmlns:p14="http://schemas.microsoft.com/office/powerpoint/2010/main" val="1905214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78304A-12AB-FA45-8A7C-48D2AD9C87C9}"/>
              </a:ext>
            </a:extLst>
          </p:cNvPr>
          <p:cNvSpPr txBox="1"/>
          <p:nvPr/>
        </p:nvSpPr>
        <p:spPr>
          <a:xfrm>
            <a:off x="1052186" y="275573"/>
            <a:ext cx="1188530" cy="300082"/>
          </a:xfrm>
          <a:prstGeom prst="rect">
            <a:avLst/>
          </a:prstGeom>
          <a:noFill/>
        </p:spPr>
        <p:txBody>
          <a:bodyPr wrap="none" rtlCol="0">
            <a:spAutoFit/>
          </a:bodyPr>
          <a:lstStyle/>
          <a:p>
            <a:r>
              <a:rPr lang="en-US" sz="1350" dirty="0"/>
              <a:t>C6 Electrolysis</a:t>
            </a:r>
          </a:p>
        </p:txBody>
      </p:sp>
      <p:sp>
        <p:nvSpPr>
          <p:cNvPr id="4" name="Rectangle 3">
            <a:extLst>
              <a:ext uri="{FF2B5EF4-FFF2-40B4-BE49-F238E27FC236}">
                <a16:creationId xmlns:a16="http://schemas.microsoft.com/office/drawing/2014/main" id="{0E157336-75F8-6243-8B6D-97D7D86E278F}"/>
              </a:ext>
            </a:extLst>
          </p:cNvPr>
          <p:cNvSpPr/>
          <p:nvPr/>
        </p:nvSpPr>
        <p:spPr>
          <a:xfrm>
            <a:off x="1036420" y="647428"/>
            <a:ext cx="5549030" cy="715581"/>
          </a:xfrm>
          <a:prstGeom prst="rect">
            <a:avLst/>
          </a:prstGeom>
        </p:spPr>
        <p:txBody>
          <a:bodyPr wrap="square">
            <a:spAutoFit/>
          </a:bodyPr>
          <a:lstStyle/>
          <a:p>
            <a:pPr algn="just"/>
            <a:r>
              <a:rPr lang="en-US" sz="1350" dirty="0">
                <a:solidFill>
                  <a:srgbClr val="222222"/>
                </a:solidFill>
                <a:latin typeface="Calibri" panose="020F0502020204030204" pitchFamily="34" charset="0"/>
                <a:cs typeface="Calibri" panose="020F0502020204030204" pitchFamily="34" charset="0"/>
              </a:rPr>
              <a:t>Explain why the electrodes are replaced when O</a:t>
            </a:r>
            <a:r>
              <a:rPr lang="en-US" sz="1350" baseline="-25000" dirty="0">
                <a:solidFill>
                  <a:srgbClr val="222222"/>
                </a:solidFill>
                <a:latin typeface="Calibri" panose="020F0502020204030204" pitchFamily="34" charset="0"/>
                <a:cs typeface="Calibri" panose="020F0502020204030204" pitchFamily="34" charset="0"/>
              </a:rPr>
              <a:t>2</a:t>
            </a:r>
            <a:r>
              <a:rPr lang="en-US" sz="1350" dirty="0">
                <a:solidFill>
                  <a:srgbClr val="222222"/>
                </a:solidFill>
                <a:latin typeface="Calibri" panose="020F0502020204030204" pitchFamily="34" charset="0"/>
                <a:cs typeface="Calibri" panose="020F0502020204030204" pitchFamily="34" charset="0"/>
              </a:rPr>
              <a:t> is formed at electrolysis. </a:t>
            </a:r>
            <a:endParaRPr lang="en-GB" sz="1350" dirty="0">
              <a:solidFill>
                <a:srgbClr val="222222"/>
              </a:solidFill>
              <a:latin typeface="Calibri" panose="020F0502020204030204" pitchFamily="34" charset="0"/>
              <a:cs typeface="Calibri" panose="020F0502020204030204" pitchFamily="34" charset="0"/>
            </a:endParaRPr>
          </a:p>
          <a:p>
            <a:pPr algn="just"/>
            <a:r>
              <a:rPr lang="en-GB" sz="1350" dirty="0">
                <a:latin typeface="Calibri" panose="020F0502020204030204" pitchFamily="34" charset="0"/>
                <a:cs typeface="Calibri" panose="020F0502020204030204" pitchFamily="34" charset="0"/>
              </a:rPr>
              <a:t>Explain when hydrogen gas forms at the negative electrode.</a:t>
            </a:r>
          </a:p>
          <a:p>
            <a:pPr algn="just"/>
            <a:r>
              <a:rPr lang="en-US" sz="1350" dirty="0">
                <a:latin typeface="Calibri" panose="020F0502020204030204" pitchFamily="34" charset="0"/>
                <a:cs typeface="Calibri" panose="020F0502020204030204" pitchFamily="34" charset="0"/>
              </a:rPr>
              <a:t>Explain how halogen gases can be formed at the positive electrode.</a:t>
            </a:r>
          </a:p>
        </p:txBody>
      </p:sp>
      <p:sp>
        <p:nvSpPr>
          <p:cNvPr id="5" name="Rectangle 4">
            <a:extLst>
              <a:ext uri="{FF2B5EF4-FFF2-40B4-BE49-F238E27FC236}">
                <a16:creationId xmlns:a16="http://schemas.microsoft.com/office/drawing/2014/main" id="{9F37E81C-72A6-7D48-9554-6B59FC5FE867}"/>
              </a:ext>
            </a:extLst>
          </p:cNvPr>
          <p:cNvSpPr/>
          <p:nvPr/>
        </p:nvSpPr>
        <p:spPr>
          <a:xfrm>
            <a:off x="1052186" y="2721776"/>
            <a:ext cx="5549030" cy="1338828"/>
          </a:xfrm>
          <a:prstGeom prst="rect">
            <a:avLst/>
          </a:prstGeom>
        </p:spPr>
        <p:txBody>
          <a:bodyPr wrap="square">
            <a:spAutoFit/>
          </a:bodyPr>
          <a:lstStyle/>
          <a:p>
            <a:pPr algn="just"/>
            <a:r>
              <a:rPr lang="en-US" sz="1350" b="1" dirty="0">
                <a:solidFill>
                  <a:srgbClr val="222222"/>
                </a:solidFill>
                <a:latin typeface="Calibri" panose="020F0502020204030204" pitchFamily="34" charset="0"/>
                <a:cs typeface="Calibri" panose="020F0502020204030204" pitchFamily="34" charset="0"/>
              </a:rPr>
              <a:t>Explain why the electrodes are replaced when O</a:t>
            </a:r>
            <a:r>
              <a:rPr lang="en-US" sz="1350" b="1" baseline="-25000" dirty="0">
                <a:solidFill>
                  <a:srgbClr val="222222"/>
                </a:solidFill>
                <a:latin typeface="Calibri" panose="020F0502020204030204" pitchFamily="34" charset="0"/>
                <a:cs typeface="Calibri" panose="020F0502020204030204" pitchFamily="34" charset="0"/>
              </a:rPr>
              <a:t>2</a:t>
            </a:r>
            <a:r>
              <a:rPr lang="en-US" sz="1350" b="1" dirty="0">
                <a:solidFill>
                  <a:srgbClr val="222222"/>
                </a:solidFill>
                <a:latin typeface="Calibri" panose="020F0502020204030204" pitchFamily="34" charset="0"/>
                <a:cs typeface="Calibri" panose="020F0502020204030204" pitchFamily="34" charset="0"/>
              </a:rPr>
              <a:t> is formed at electrolysis. </a:t>
            </a:r>
            <a:endParaRPr lang="en-GB" sz="1350" b="1" dirty="0">
              <a:solidFill>
                <a:srgbClr val="222222"/>
              </a:solidFill>
              <a:latin typeface="Calibri" panose="020F0502020204030204" pitchFamily="34" charset="0"/>
              <a:cs typeface="Calibri" panose="020F0502020204030204" pitchFamily="34" charset="0"/>
            </a:endParaRPr>
          </a:p>
          <a:p>
            <a:endParaRPr lang="en-GB" sz="1350" b="1" dirty="0">
              <a:solidFill>
                <a:srgbClr val="222222"/>
              </a:solidFill>
              <a:latin typeface="Calibri" panose="020F0502020204030204" pitchFamily="34" charset="0"/>
              <a:cs typeface="Calibri" panose="020F0502020204030204" pitchFamily="34" charset="0"/>
            </a:endParaRPr>
          </a:p>
          <a:p>
            <a:pPr algn="just"/>
            <a:r>
              <a:rPr lang="en-GB" sz="1350" dirty="0">
                <a:solidFill>
                  <a:srgbClr val="222222"/>
                </a:solidFill>
                <a:latin typeface="Calibri" panose="020F0502020204030204" pitchFamily="34" charset="0"/>
                <a:cs typeface="Calibri" panose="020F0502020204030204" pitchFamily="34" charset="0"/>
              </a:rPr>
              <a:t>During electrolysis the </a:t>
            </a:r>
            <a:r>
              <a:rPr lang="en-GB" sz="1350" b="1" dirty="0">
                <a:solidFill>
                  <a:srgbClr val="222222"/>
                </a:solidFill>
                <a:latin typeface="Calibri" panose="020F0502020204030204" pitchFamily="34" charset="0"/>
                <a:cs typeface="Calibri" panose="020F0502020204030204" pitchFamily="34" charset="0"/>
              </a:rPr>
              <a:t>negative oxygen ions </a:t>
            </a:r>
            <a:r>
              <a:rPr lang="en-GB" sz="1350" dirty="0">
                <a:solidFill>
                  <a:srgbClr val="222222"/>
                </a:solidFill>
                <a:latin typeface="Calibri" panose="020F0502020204030204" pitchFamily="34" charset="0"/>
                <a:cs typeface="Calibri" panose="020F0502020204030204" pitchFamily="34" charset="0"/>
              </a:rPr>
              <a:t>will be attracted to the </a:t>
            </a:r>
            <a:r>
              <a:rPr lang="en-GB" sz="1350" b="1" dirty="0">
                <a:solidFill>
                  <a:srgbClr val="222222"/>
                </a:solidFill>
                <a:latin typeface="Calibri" panose="020F0502020204030204" pitchFamily="34" charset="0"/>
                <a:cs typeface="Calibri" panose="020F0502020204030204" pitchFamily="34" charset="0"/>
              </a:rPr>
              <a:t>positive electrode </a:t>
            </a:r>
            <a:r>
              <a:rPr lang="en-GB" sz="1350" dirty="0">
                <a:solidFill>
                  <a:srgbClr val="222222"/>
                </a:solidFill>
                <a:latin typeface="Calibri" panose="020F0502020204030204" pitchFamily="34" charset="0"/>
                <a:cs typeface="Calibri" panose="020F0502020204030204" pitchFamily="34" charset="0"/>
              </a:rPr>
              <a:t>that is made of </a:t>
            </a:r>
            <a:r>
              <a:rPr lang="en-GB" sz="1350" b="1" dirty="0">
                <a:solidFill>
                  <a:srgbClr val="222222"/>
                </a:solidFill>
                <a:latin typeface="Calibri" panose="020F0502020204030204" pitchFamily="34" charset="0"/>
                <a:cs typeface="Calibri" panose="020F0502020204030204" pitchFamily="34" charset="0"/>
              </a:rPr>
              <a:t>carbon</a:t>
            </a:r>
            <a:r>
              <a:rPr lang="en-GB" sz="1350" dirty="0">
                <a:solidFill>
                  <a:srgbClr val="222222"/>
                </a:solidFill>
                <a:latin typeface="Calibri" panose="020F0502020204030204" pitchFamily="34" charset="0"/>
                <a:cs typeface="Calibri" panose="020F0502020204030204" pitchFamily="34" charset="0"/>
              </a:rPr>
              <a:t>. The oxygen will then react with the carbon electrode </a:t>
            </a:r>
            <a:r>
              <a:rPr lang="en-GB" sz="1350" b="1" dirty="0">
                <a:solidFill>
                  <a:srgbClr val="222222"/>
                </a:solidFill>
                <a:latin typeface="Calibri" panose="020F0502020204030204" pitchFamily="34" charset="0"/>
                <a:cs typeface="Calibri" panose="020F0502020204030204" pitchFamily="34" charset="0"/>
              </a:rPr>
              <a:t>forming carbon dioxide </a:t>
            </a:r>
            <a:r>
              <a:rPr lang="en-GB" sz="1350" dirty="0">
                <a:solidFill>
                  <a:srgbClr val="222222"/>
                </a:solidFill>
                <a:latin typeface="Calibri" panose="020F0502020204030204" pitchFamily="34" charset="0"/>
                <a:cs typeface="Calibri" panose="020F0502020204030204" pitchFamily="34" charset="0"/>
              </a:rPr>
              <a:t>due to the </a:t>
            </a:r>
            <a:r>
              <a:rPr lang="en-GB" sz="1350" b="1" dirty="0">
                <a:solidFill>
                  <a:srgbClr val="222222"/>
                </a:solidFill>
                <a:latin typeface="Calibri" panose="020F0502020204030204" pitchFamily="34" charset="0"/>
                <a:cs typeface="Calibri" panose="020F0502020204030204" pitchFamily="34" charset="0"/>
              </a:rPr>
              <a:t>high temperatures</a:t>
            </a:r>
            <a:r>
              <a:rPr lang="en-GB" sz="1350" dirty="0">
                <a:solidFill>
                  <a:srgbClr val="222222"/>
                </a:solidFill>
                <a:latin typeface="Calibri" panose="020F0502020204030204" pitchFamily="34" charset="0"/>
                <a:cs typeface="Calibri" panose="020F0502020204030204" pitchFamily="34" charset="0"/>
              </a:rPr>
              <a:t>. This means that over time the electrode will </a:t>
            </a:r>
            <a:r>
              <a:rPr lang="en-GB" sz="1350" b="1" dirty="0">
                <a:solidFill>
                  <a:srgbClr val="222222"/>
                </a:solidFill>
                <a:latin typeface="Calibri" panose="020F0502020204030204" pitchFamily="34" charset="0"/>
                <a:cs typeface="Calibri" panose="020F0502020204030204" pitchFamily="34" charset="0"/>
              </a:rPr>
              <a:t>wear away</a:t>
            </a:r>
            <a:r>
              <a:rPr lang="en-GB" sz="1350" dirty="0">
                <a:solidFill>
                  <a:srgbClr val="222222"/>
                </a:solidFill>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29491C9B-E59F-8E48-9FBD-00F165372A75}"/>
              </a:ext>
            </a:extLst>
          </p:cNvPr>
          <p:cNvSpPr/>
          <p:nvPr/>
        </p:nvSpPr>
        <p:spPr>
          <a:xfrm>
            <a:off x="1052186" y="5010705"/>
            <a:ext cx="5549030" cy="1338828"/>
          </a:xfrm>
          <a:prstGeom prst="rect">
            <a:avLst/>
          </a:prstGeom>
        </p:spPr>
        <p:txBody>
          <a:bodyPr wrap="square">
            <a:spAutoFit/>
          </a:bodyPr>
          <a:lstStyle/>
          <a:p>
            <a:pPr algn="just"/>
            <a:r>
              <a:rPr lang="en-GB" sz="1350" b="1" dirty="0">
                <a:latin typeface="Calibri" panose="020F0502020204030204" pitchFamily="34" charset="0"/>
                <a:cs typeface="Calibri" panose="020F0502020204030204" pitchFamily="34" charset="0"/>
              </a:rPr>
              <a:t>Explain when hydrogen gas forms at the negative electrode.</a:t>
            </a: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During electrolysis water breaks down to form hydrogen </a:t>
            </a:r>
            <a:r>
              <a:rPr lang="en-US" sz="1350" b="1" dirty="0">
                <a:latin typeface="Calibri" panose="020F0502020204030204" pitchFamily="34" charset="0"/>
                <a:cs typeface="Calibri" panose="020F0502020204030204" pitchFamily="34" charset="0"/>
              </a:rPr>
              <a:t>H</a:t>
            </a:r>
            <a:r>
              <a:rPr lang="en-US" sz="1350" b="1" baseline="30000" dirty="0">
                <a:latin typeface="Calibri" panose="020F0502020204030204" pitchFamily="34" charset="0"/>
                <a:cs typeface="Calibri" panose="020F0502020204030204" pitchFamily="34" charset="0"/>
              </a:rPr>
              <a:t>+ </a:t>
            </a:r>
            <a:r>
              <a:rPr lang="en-US" sz="1350" b="1" dirty="0">
                <a:latin typeface="Calibri" panose="020F0502020204030204" pitchFamily="34" charset="0"/>
                <a:cs typeface="Calibri" panose="020F0502020204030204" pitchFamily="34" charset="0"/>
              </a:rPr>
              <a:t>ions</a:t>
            </a:r>
            <a:r>
              <a:rPr lang="en-US" sz="1350" dirty="0">
                <a:latin typeface="Calibri" panose="020F0502020204030204" pitchFamily="34" charset="0"/>
                <a:cs typeface="Calibri" panose="020F0502020204030204" pitchFamily="34" charset="0"/>
              </a:rPr>
              <a:t>. If the metal ions produced during electrolysis are </a:t>
            </a:r>
            <a:r>
              <a:rPr lang="en-US" sz="1350" b="1" dirty="0">
                <a:latin typeface="Calibri" panose="020F0502020204030204" pitchFamily="34" charset="0"/>
                <a:cs typeface="Calibri" panose="020F0502020204030204" pitchFamily="34" charset="0"/>
              </a:rPr>
              <a:t>less reactive than hydrogen</a:t>
            </a:r>
            <a:r>
              <a:rPr lang="en-US" sz="1350" dirty="0">
                <a:latin typeface="Calibri" panose="020F0502020204030204" pitchFamily="34" charset="0"/>
                <a:cs typeface="Calibri" panose="020F0502020204030204" pitchFamily="34" charset="0"/>
              </a:rPr>
              <a:t>, then it is the hydrogen ions that are </a:t>
            </a:r>
            <a:r>
              <a:rPr lang="en-US" sz="1350" b="1" dirty="0">
                <a:latin typeface="Calibri" panose="020F0502020204030204" pitchFamily="34" charset="0"/>
                <a:cs typeface="Calibri" panose="020F0502020204030204" pitchFamily="34" charset="0"/>
              </a:rPr>
              <a:t>discharged</a:t>
            </a:r>
            <a:r>
              <a:rPr lang="en-US" sz="1350" dirty="0">
                <a:latin typeface="Calibri" panose="020F0502020204030204" pitchFamily="34" charset="0"/>
                <a:cs typeface="Calibri" panose="020F0502020204030204" pitchFamily="34" charset="0"/>
              </a:rPr>
              <a:t> at the negative electrode. Here they </a:t>
            </a:r>
            <a:r>
              <a:rPr lang="en-US" sz="1350" b="1" dirty="0">
                <a:latin typeface="Calibri" panose="020F0502020204030204" pitchFamily="34" charset="0"/>
                <a:cs typeface="Calibri" panose="020F0502020204030204" pitchFamily="34" charset="0"/>
              </a:rPr>
              <a:t>gain electrons </a:t>
            </a:r>
            <a:r>
              <a:rPr lang="en-US" sz="1350" dirty="0">
                <a:latin typeface="Calibri" panose="020F0502020204030204" pitchFamily="34" charset="0"/>
                <a:cs typeface="Calibri" panose="020F0502020204030204" pitchFamily="34" charset="0"/>
              </a:rPr>
              <a:t>to form hydrogen </a:t>
            </a:r>
            <a:r>
              <a:rPr lang="en-US" sz="1350" b="1" dirty="0">
                <a:latin typeface="Calibri" panose="020F0502020204030204" pitchFamily="34" charset="0"/>
                <a:cs typeface="Calibri" panose="020F0502020204030204" pitchFamily="34" charset="0"/>
              </a:rPr>
              <a:t>molecules</a:t>
            </a:r>
            <a:r>
              <a:rPr lang="en-US" sz="1350" dirty="0">
                <a:latin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774C6A1D-BE8A-4648-A736-895CBA4710DB}"/>
              </a:ext>
            </a:extLst>
          </p:cNvPr>
          <p:cNvSpPr/>
          <p:nvPr/>
        </p:nvSpPr>
        <p:spPr>
          <a:xfrm>
            <a:off x="1052186" y="7291450"/>
            <a:ext cx="5549030" cy="1131079"/>
          </a:xfrm>
          <a:prstGeom prst="rect">
            <a:avLst/>
          </a:prstGeom>
        </p:spPr>
        <p:txBody>
          <a:bodyPr wrap="square">
            <a:spAutoFit/>
          </a:bodyPr>
          <a:lstStyle/>
          <a:p>
            <a:pPr algn="just"/>
            <a:r>
              <a:rPr lang="en-US" sz="1350" b="1" dirty="0">
                <a:latin typeface="Calibri" panose="020F0502020204030204" pitchFamily="34" charset="0"/>
                <a:cs typeface="Calibri" panose="020F0502020204030204" pitchFamily="34" charset="0"/>
              </a:rPr>
              <a:t>Explain how halogen gases can be formed at the positive electrode.</a:t>
            </a:r>
          </a:p>
          <a:p>
            <a:pPr algn="just"/>
            <a:endParaRPr lang="en-GB" sz="1350" b="1" dirty="0">
              <a:solidFill>
                <a:srgbClr val="222222"/>
              </a:solidFill>
              <a:latin typeface="Calibri" panose="020F0502020204030204" pitchFamily="34" charset="0"/>
              <a:cs typeface="Calibri" panose="020F0502020204030204" pitchFamily="34" charset="0"/>
            </a:endParaRPr>
          </a:p>
          <a:p>
            <a:pPr algn="just"/>
            <a:r>
              <a:rPr lang="en-US" sz="1350" dirty="0">
                <a:latin typeface="Calibri" panose="020F0502020204030204" pitchFamily="34" charset="0"/>
                <a:cs typeface="Calibri" panose="020F0502020204030204" pitchFamily="34" charset="0"/>
              </a:rPr>
              <a:t>Halide ions are </a:t>
            </a:r>
            <a:r>
              <a:rPr lang="en-US" sz="1350" b="1" dirty="0">
                <a:latin typeface="Calibri" panose="020F0502020204030204" pitchFamily="34" charset="0"/>
                <a:cs typeface="Calibri" panose="020F0502020204030204" pitchFamily="34" charset="0"/>
              </a:rPr>
              <a:t>negatively charged </a:t>
            </a:r>
            <a:r>
              <a:rPr lang="en-US" sz="1350" dirty="0">
                <a:latin typeface="Calibri" panose="020F0502020204030204" pitchFamily="34" charset="0"/>
                <a:cs typeface="Calibri" panose="020F0502020204030204" pitchFamily="34" charset="0"/>
              </a:rPr>
              <a:t>and so will be attracted to the </a:t>
            </a:r>
            <a:r>
              <a:rPr lang="en-US" sz="1350" b="1" dirty="0">
                <a:latin typeface="Calibri" panose="020F0502020204030204" pitchFamily="34" charset="0"/>
                <a:cs typeface="Calibri" panose="020F0502020204030204" pitchFamily="34" charset="0"/>
              </a:rPr>
              <a:t>positive electrode</a:t>
            </a:r>
            <a:r>
              <a:rPr lang="en-US" sz="1350" dirty="0">
                <a:latin typeface="Calibri" panose="020F0502020204030204" pitchFamily="34" charset="0"/>
                <a:cs typeface="Calibri" panose="020F0502020204030204" pitchFamily="34" charset="0"/>
              </a:rPr>
              <a:t>. Here the halide will </a:t>
            </a:r>
            <a:r>
              <a:rPr lang="en-US" sz="1350" b="1" dirty="0">
                <a:latin typeface="Calibri" panose="020F0502020204030204" pitchFamily="34" charset="0"/>
                <a:cs typeface="Calibri" panose="020F0502020204030204" pitchFamily="34" charset="0"/>
              </a:rPr>
              <a:t>lose electrons</a:t>
            </a:r>
            <a:r>
              <a:rPr lang="en-US" sz="1350" dirty="0">
                <a:latin typeface="Calibri" panose="020F0502020204030204" pitchFamily="34" charset="0"/>
                <a:cs typeface="Calibri" panose="020F0502020204030204" pitchFamily="34" charset="0"/>
              </a:rPr>
              <a:t> and </a:t>
            </a:r>
            <a:r>
              <a:rPr lang="en-US" sz="1350" b="1" dirty="0">
                <a:latin typeface="Calibri" panose="020F0502020204030204" pitchFamily="34" charset="0"/>
                <a:cs typeface="Calibri" panose="020F0502020204030204" pitchFamily="34" charset="0"/>
              </a:rPr>
              <a:t>form molecules</a:t>
            </a:r>
            <a:r>
              <a:rPr lang="en-US" sz="1350" dirty="0">
                <a:latin typeface="Calibri" panose="020F0502020204030204" pitchFamily="34" charset="0"/>
                <a:cs typeface="Calibri" panose="020F0502020204030204" pitchFamily="34" charset="0"/>
              </a:rPr>
              <a:t>. For example, chloride ions will form chlorine gas.</a:t>
            </a:r>
          </a:p>
        </p:txBody>
      </p:sp>
    </p:spTree>
    <p:extLst>
      <p:ext uri="{BB962C8B-B14F-4D97-AF65-F5344CB8AC3E}">
        <p14:creationId xmlns:p14="http://schemas.microsoft.com/office/powerpoint/2010/main" val="398403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5"/>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75" name="Google Shape;75;p15"/>
          <p:cNvPicPr preferRelativeResize="0"/>
          <p:nvPr/>
        </p:nvPicPr>
        <p:blipFill>
          <a:blip r:embed="rId3">
            <a:alphaModFix/>
          </a:blip>
          <a:stretch>
            <a:fillRect/>
          </a:stretch>
        </p:blipFill>
        <p:spPr>
          <a:xfrm>
            <a:off x="116367" y="8465591"/>
            <a:ext cx="1190926" cy="1190926"/>
          </a:xfrm>
          <a:prstGeom prst="rect">
            <a:avLst/>
          </a:prstGeom>
          <a:noFill/>
          <a:ln>
            <a:noFill/>
          </a:ln>
        </p:spPr>
      </p:pic>
      <p:pic>
        <p:nvPicPr>
          <p:cNvPr id="12" name="Picture 11" descr="A picture containing drawing&#10;&#10;Description automatically generated">
            <a:extLst>
              <a:ext uri="{FF2B5EF4-FFF2-40B4-BE49-F238E27FC236}">
                <a16:creationId xmlns:a16="http://schemas.microsoft.com/office/drawing/2014/main" id="{E24A5C54-7086-BC44-9897-2183A6F6A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4224" y="1711115"/>
            <a:ext cx="1170409" cy="2144538"/>
          </a:xfrm>
          <a:prstGeom prst="rect">
            <a:avLst/>
          </a:prstGeom>
        </p:spPr>
      </p:pic>
      <p:sp>
        <p:nvSpPr>
          <p:cNvPr id="3" name="Rectangle 2">
            <a:extLst>
              <a:ext uri="{FF2B5EF4-FFF2-40B4-BE49-F238E27FC236}">
                <a16:creationId xmlns:a16="http://schemas.microsoft.com/office/drawing/2014/main" id="{1176517C-3222-4440-8129-1D0558C3B707}"/>
              </a:ext>
            </a:extLst>
          </p:cNvPr>
          <p:cNvSpPr/>
          <p:nvPr/>
        </p:nvSpPr>
        <p:spPr>
          <a:xfrm>
            <a:off x="299305" y="973528"/>
            <a:ext cx="1717305" cy="1097480"/>
          </a:xfrm>
          <a:prstGeom prst="rect">
            <a:avLst/>
          </a:prstGeom>
        </p:spPr>
        <p:txBody>
          <a:bodyPr wrap="square">
            <a:spAutoFit/>
          </a:bodyPr>
          <a:lstStyle/>
          <a:p>
            <a:pPr lvl="0" algn="ctr"/>
            <a:r>
              <a:rPr lang="en-US" sz="1633" b="1" dirty="0">
                <a:latin typeface="Cabin"/>
                <a:ea typeface="Cabin"/>
                <a:cs typeface="Cabin"/>
                <a:sym typeface="Cabin"/>
              </a:rPr>
              <a:t>1</a:t>
            </a:r>
          </a:p>
          <a:p>
            <a:pPr lvl="0" algn="ctr"/>
            <a:r>
              <a:rPr lang="en-US" sz="1633" dirty="0">
                <a:latin typeface="Cabin"/>
                <a:ea typeface="Cabin"/>
                <a:cs typeface="Cabin"/>
                <a:sym typeface="Cabin"/>
              </a:rPr>
              <a:t>Add the insoluble base in excess to warmed acid. </a:t>
            </a:r>
          </a:p>
        </p:txBody>
      </p:sp>
      <p:sp>
        <p:nvSpPr>
          <p:cNvPr id="14" name="Rectangle 13">
            <a:extLst>
              <a:ext uri="{FF2B5EF4-FFF2-40B4-BE49-F238E27FC236}">
                <a16:creationId xmlns:a16="http://schemas.microsoft.com/office/drawing/2014/main" id="{F2B9BA7C-A8F4-544B-96EF-105072B9FB0C}"/>
              </a:ext>
            </a:extLst>
          </p:cNvPr>
          <p:cNvSpPr/>
          <p:nvPr/>
        </p:nvSpPr>
        <p:spPr>
          <a:xfrm>
            <a:off x="2819817" y="900864"/>
            <a:ext cx="1717305" cy="1097480"/>
          </a:xfrm>
          <a:prstGeom prst="rect">
            <a:avLst/>
          </a:prstGeom>
        </p:spPr>
        <p:txBody>
          <a:bodyPr wrap="square">
            <a:spAutoFit/>
          </a:bodyPr>
          <a:lstStyle/>
          <a:p>
            <a:pPr lvl="0" algn="ctr"/>
            <a:r>
              <a:rPr lang="en-US" sz="1633" b="1" dirty="0">
                <a:latin typeface="Cabin"/>
                <a:ea typeface="Cabin"/>
                <a:cs typeface="Cabin"/>
                <a:sym typeface="Cabin"/>
              </a:rPr>
              <a:t>2</a:t>
            </a:r>
          </a:p>
          <a:p>
            <a:pPr lvl="0" algn="ctr"/>
            <a:r>
              <a:rPr lang="en-US" sz="1633" dirty="0">
                <a:latin typeface="Cabin"/>
                <a:ea typeface="Cabin"/>
                <a:cs typeface="Cabin"/>
                <a:sym typeface="Cabin"/>
              </a:rPr>
              <a:t>Stir the solution until no more base will react.</a:t>
            </a:r>
          </a:p>
        </p:txBody>
      </p:sp>
      <p:sp>
        <p:nvSpPr>
          <p:cNvPr id="15" name="Rectangle 14">
            <a:extLst>
              <a:ext uri="{FF2B5EF4-FFF2-40B4-BE49-F238E27FC236}">
                <a16:creationId xmlns:a16="http://schemas.microsoft.com/office/drawing/2014/main" id="{14281D57-1F1B-0D46-A217-A673BF8FBBF0}"/>
              </a:ext>
            </a:extLst>
          </p:cNvPr>
          <p:cNvSpPr/>
          <p:nvPr/>
        </p:nvSpPr>
        <p:spPr>
          <a:xfrm>
            <a:off x="4841392" y="1624851"/>
            <a:ext cx="1717305" cy="1348767"/>
          </a:xfrm>
          <a:prstGeom prst="rect">
            <a:avLst/>
          </a:prstGeom>
        </p:spPr>
        <p:txBody>
          <a:bodyPr wrap="square">
            <a:spAutoFit/>
          </a:bodyPr>
          <a:lstStyle/>
          <a:p>
            <a:pPr lvl="0" algn="ctr"/>
            <a:r>
              <a:rPr lang="en-US" sz="1633" b="1" dirty="0">
                <a:latin typeface="Cabin"/>
                <a:ea typeface="Cabin"/>
                <a:cs typeface="Cabin"/>
                <a:sym typeface="Cabin"/>
              </a:rPr>
              <a:t>3</a:t>
            </a:r>
          </a:p>
          <a:p>
            <a:pPr lvl="0" algn="ctr"/>
            <a:r>
              <a:rPr lang="en-US" sz="1633" dirty="0">
                <a:latin typeface="Cabin"/>
                <a:ea typeface="Cabin"/>
                <a:cs typeface="Cabin"/>
                <a:sym typeface="Cabin"/>
              </a:rPr>
              <a:t>Filter the contents to remove the excess base.</a:t>
            </a:r>
          </a:p>
        </p:txBody>
      </p:sp>
      <p:pic>
        <p:nvPicPr>
          <p:cNvPr id="19" name="Picture 18" descr="A picture containing laptop, computer, sitting, bridge&#10;&#10;Description automatically generated">
            <a:extLst>
              <a:ext uri="{FF2B5EF4-FFF2-40B4-BE49-F238E27FC236}">
                <a16:creationId xmlns:a16="http://schemas.microsoft.com/office/drawing/2014/main" id="{BE2A58F7-D04A-8A4C-931B-E8D78D2B96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4839" y="2965057"/>
            <a:ext cx="1048585" cy="1987944"/>
          </a:xfrm>
          <a:prstGeom prst="rect">
            <a:avLst/>
          </a:prstGeom>
        </p:spPr>
      </p:pic>
      <p:sp>
        <p:nvSpPr>
          <p:cNvPr id="20" name="Rectangle 19">
            <a:extLst>
              <a:ext uri="{FF2B5EF4-FFF2-40B4-BE49-F238E27FC236}">
                <a16:creationId xmlns:a16="http://schemas.microsoft.com/office/drawing/2014/main" id="{A77209B7-37AC-3041-8609-DF729EFA3816}"/>
              </a:ext>
            </a:extLst>
          </p:cNvPr>
          <p:cNvSpPr/>
          <p:nvPr/>
        </p:nvSpPr>
        <p:spPr>
          <a:xfrm>
            <a:off x="3946449" y="5659629"/>
            <a:ext cx="2842852" cy="1348767"/>
          </a:xfrm>
          <a:prstGeom prst="rect">
            <a:avLst/>
          </a:prstGeom>
        </p:spPr>
        <p:txBody>
          <a:bodyPr wrap="square">
            <a:spAutoFit/>
          </a:bodyPr>
          <a:lstStyle/>
          <a:p>
            <a:pPr lvl="0" algn="ctr"/>
            <a:r>
              <a:rPr lang="en-US" sz="1633" b="1" dirty="0">
                <a:latin typeface="Cabin"/>
                <a:ea typeface="Cabin"/>
                <a:cs typeface="Cabin"/>
                <a:sym typeface="Cabin"/>
              </a:rPr>
              <a:t>4</a:t>
            </a:r>
          </a:p>
          <a:p>
            <a:pPr lvl="0" algn="ctr"/>
            <a:r>
              <a:rPr lang="en-US" sz="1633" dirty="0">
                <a:latin typeface="Cabin"/>
                <a:ea typeface="Cabin"/>
                <a:cs typeface="Cabin"/>
                <a:sym typeface="Cabin"/>
              </a:rPr>
              <a:t>Pour the filtered solution into an evaporating basin and evaporate the water using a water bath.</a:t>
            </a:r>
          </a:p>
        </p:txBody>
      </p:sp>
      <p:pic>
        <p:nvPicPr>
          <p:cNvPr id="21" name="Picture 20" descr="A screen shot of a computer&#10;&#10;Description automatically generated">
            <a:extLst>
              <a:ext uri="{FF2B5EF4-FFF2-40B4-BE49-F238E27FC236}">
                <a16:creationId xmlns:a16="http://schemas.microsoft.com/office/drawing/2014/main" id="{03F15BF4-043E-1542-AF54-D2BD546542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9040" y="7056942"/>
            <a:ext cx="1060605" cy="2532597"/>
          </a:xfrm>
          <a:prstGeom prst="rect">
            <a:avLst/>
          </a:prstGeom>
        </p:spPr>
      </p:pic>
      <p:sp>
        <p:nvSpPr>
          <p:cNvPr id="22" name="Rectangle 21">
            <a:extLst>
              <a:ext uri="{FF2B5EF4-FFF2-40B4-BE49-F238E27FC236}">
                <a16:creationId xmlns:a16="http://schemas.microsoft.com/office/drawing/2014/main" id="{1948862A-7F7F-754E-AAAB-BA57D0912D8D}"/>
              </a:ext>
            </a:extLst>
          </p:cNvPr>
          <p:cNvSpPr/>
          <p:nvPr/>
        </p:nvSpPr>
        <p:spPr>
          <a:xfrm>
            <a:off x="2156663" y="6678693"/>
            <a:ext cx="1717305" cy="1097480"/>
          </a:xfrm>
          <a:prstGeom prst="rect">
            <a:avLst/>
          </a:prstGeom>
        </p:spPr>
        <p:txBody>
          <a:bodyPr wrap="square">
            <a:spAutoFit/>
          </a:bodyPr>
          <a:lstStyle/>
          <a:p>
            <a:pPr lvl="0" algn="ctr"/>
            <a:r>
              <a:rPr lang="en-US" sz="1633" b="1" dirty="0">
                <a:latin typeface="Cabin"/>
                <a:ea typeface="Cabin"/>
                <a:cs typeface="Cabin"/>
                <a:sym typeface="Cabin"/>
              </a:rPr>
              <a:t>5</a:t>
            </a:r>
          </a:p>
          <a:p>
            <a:pPr lvl="0" algn="ctr"/>
            <a:r>
              <a:rPr lang="en-US" sz="1633" dirty="0">
                <a:latin typeface="Cabin"/>
                <a:ea typeface="Cabin"/>
                <a:cs typeface="Cabin"/>
                <a:sym typeface="Cabin"/>
              </a:rPr>
              <a:t>Stop heating when crystals start to appear.</a:t>
            </a:r>
          </a:p>
        </p:txBody>
      </p:sp>
      <p:sp>
        <p:nvSpPr>
          <p:cNvPr id="23" name="Rectangle 22">
            <a:extLst>
              <a:ext uri="{FF2B5EF4-FFF2-40B4-BE49-F238E27FC236}">
                <a16:creationId xmlns:a16="http://schemas.microsoft.com/office/drawing/2014/main" id="{50789274-8E04-EA4F-9F43-58FFE17938E5}"/>
              </a:ext>
            </a:extLst>
          </p:cNvPr>
          <p:cNvSpPr/>
          <p:nvPr/>
        </p:nvSpPr>
        <p:spPr>
          <a:xfrm>
            <a:off x="36551" y="4359560"/>
            <a:ext cx="2120111" cy="1097480"/>
          </a:xfrm>
          <a:prstGeom prst="rect">
            <a:avLst/>
          </a:prstGeom>
        </p:spPr>
        <p:txBody>
          <a:bodyPr wrap="square">
            <a:spAutoFit/>
          </a:bodyPr>
          <a:lstStyle/>
          <a:p>
            <a:pPr lvl="0" algn="ctr"/>
            <a:r>
              <a:rPr lang="en-US" sz="1633" b="1" dirty="0">
                <a:latin typeface="Cabin"/>
                <a:ea typeface="Cabin"/>
                <a:cs typeface="Cabin"/>
                <a:sym typeface="Cabin"/>
              </a:rPr>
              <a:t>6</a:t>
            </a:r>
          </a:p>
          <a:p>
            <a:pPr lvl="0" algn="ctr">
              <a:defRPr/>
            </a:pPr>
            <a:r>
              <a:rPr lang="en-US" sz="1633" dirty="0">
                <a:latin typeface="Cabin"/>
                <a:ea typeface="Cabin"/>
                <a:cs typeface="Cabin"/>
                <a:sym typeface="Cabin"/>
              </a:rPr>
              <a:t>Leave the remaining solution to crystallise over time.</a:t>
            </a:r>
          </a:p>
        </p:txBody>
      </p:sp>
      <p:pic>
        <p:nvPicPr>
          <p:cNvPr id="24" name="Picture 23" descr="A picture containing drawing&#10;&#10;Description automatically generated">
            <a:extLst>
              <a:ext uri="{FF2B5EF4-FFF2-40B4-BE49-F238E27FC236}">
                <a16:creationId xmlns:a16="http://schemas.microsoft.com/office/drawing/2014/main" id="{4D4AD2DA-B104-7548-8CAB-DC8A292F1F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924" y="5416249"/>
            <a:ext cx="1870256" cy="1304830"/>
          </a:xfrm>
          <a:prstGeom prst="rect">
            <a:avLst/>
          </a:prstGeom>
        </p:spPr>
      </p:pic>
      <p:cxnSp>
        <p:nvCxnSpPr>
          <p:cNvPr id="5" name="Straight Arrow Connector 4">
            <a:extLst>
              <a:ext uri="{FF2B5EF4-FFF2-40B4-BE49-F238E27FC236}">
                <a16:creationId xmlns:a16="http://schemas.microsoft.com/office/drawing/2014/main" id="{5C7F10CE-6599-1E46-A46E-5DFECB817889}"/>
              </a:ext>
            </a:extLst>
          </p:cNvPr>
          <p:cNvCxnSpPr>
            <a:cxnSpLocks/>
          </p:cNvCxnSpPr>
          <p:nvPr/>
        </p:nvCxnSpPr>
        <p:spPr>
          <a:xfrm>
            <a:off x="1944223" y="1561054"/>
            <a:ext cx="1062813"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11FC4F5A-1E4E-7541-9079-8BB0C7A5862D}"/>
              </a:ext>
            </a:extLst>
          </p:cNvPr>
          <p:cNvCxnSpPr>
            <a:cxnSpLocks/>
          </p:cNvCxnSpPr>
          <p:nvPr/>
        </p:nvCxnSpPr>
        <p:spPr>
          <a:xfrm>
            <a:off x="4433144" y="1517986"/>
            <a:ext cx="958783" cy="30916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4ACC6850-FF70-FA4D-92A7-0220B66A8997}"/>
              </a:ext>
            </a:extLst>
          </p:cNvPr>
          <p:cNvCxnSpPr>
            <a:cxnSpLocks/>
            <a:endCxn id="20" idx="0"/>
          </p:cNvCxnSpPr>
          <p:nvPr/>
        </p:nvCxnSpPr>
        <p:spPr>
          <a:xfrm flipH="1">
            <a:off x="5367875" y="5067493"/>
            <a:ext cx="244396" cy="59213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3262A809-E340-B145-957E-B88FF0387D3D}"/>
              </a:ext>
            </a:extLst>
          </p:cNvPr>
          <p:cNvCxnSpPr>
            <a:cxnSpLocks/>
          </p:cNvCxnSpPr>
          <p:nvPr/>
        </p:nvCxnSpPr>
        <p:spPr>
          <a:xfrm flipH="1">
            <a:off x="3240341" y="6413410"/>
            <a:ext cx="802443" cy="47166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430B31DE-9D36-F245-8569-E24519A5D34A}"/>
              </a:ext>
            </a:extLst>
          </p:cNvPr>
          <p:cNvCxnSpPr>
            <a:cxnSpLocks/>
          </p:cNvCxnSpPr>
          <p:nvPr/>
        </p:nvCxnSpPr>
        <p:spPr>
          <a:xfrm flipH="1" flipV="1">
            <a:off x="2084180" y="6249968"/>
            <a:ext cx="609775" cy="56167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5" name="Google Shape;70;p15">
            <a:extLst>
              <a:ext uri="{FF2B5EF4-FFF2-40B4-BE49-F238E27FC236}">
                <a16:creationId xmlns:a16="http://schemas.microsoft.com/office/drawing/2014/main" id="{CF081A71-5BF1-F24D-8DA4-664219C987E6}"/>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6" name="Oval 25">
            <a:extLst>
              <a:ext uri="{FF2B5EF4-FFF2-40B4-BE49-F238E27FC236}">
                <a16:creationId xmlns:a16="http://schemas.microsoft.com/office/drawing/2014/main" id="{FDD68D55-849F-554D-BFA3-78D95283884B}"/>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D6F6B4-1C3F-394F-8915-D3705EA9D77B}"/>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RP8</a:t>
            </a:r>
          </a:p>
        </p:txBody>
      </p:sp>
      <p:sp>
        <p:nvSpPr>
          <p:cNvPr id="29" name="TextBox 28">
            <a:extLst>
              <a:ext uri="{FF2B5EF4-FFF2-40B4-BE49-F238E27FC236}">
                <a16:creationId xmlns:a16="http://schemas.microsoft.com/office/drawing/2014/main" id="{6DD82AF4-3FE7-7048-A2B4-9A5BB289898C}"/>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Making Salts</a:t>
            </a:r>
          </a:p>
        </p:txBody>
      </p:sp>
    </p:spTree>
    <p:extLst>
      <p:ext uri="{BB962C8B-B14F-4D97-AF65-F5344CB8AC3E}">
        <p14:creationId xmlns:p14="http://schemas.microsoft.com/office/powerpoint/2010/main" val="338353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A chemical reaction between an acid and a base in which a salt and water are formed.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A separation technique used to remove an insoluble substance from a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A separation technique used to remove water from a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A technique that follows evaporation in which crystals form.</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To make sure that all of the acid has reacted and is neutralised.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To increase the rate or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To increase the rate of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Sulfuric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Hydrochloric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Nitric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Filtration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Salt and water.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Evaporation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Metal, metal hydroxide, metal oxide, metal carbonate, alkali.</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Warm the solution and stir.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Wear safety goggles.</a:t>
            </a: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neutralisation?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filtration?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evaporation?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crystallisation?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the insoluble base added in excess?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the  insoluble base added to warm acid?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is the mixture stirred?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type of acid would you need to use if you wanted to make a sulfate?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type of acid would you need to use if you wanted to make a chloride?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type of acid would you need to use if you wanted to make a nitrate?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is the remaining insoluble base removed from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made during neutralisation?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is the water removed from the salt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substances can react with an acid to make a soluble salt?</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we make sure that all the substances have reacted when making salts?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safety precautions should you use when making salts?</a:t>
            </a:r>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RP8: Making Salts Practical</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3609198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C68D444-1BF0-CB43-ADA5-6AB9FC177497}"/>
              </a:ext>
            </a:extLst>
          </p:cNvPr>
          <p:cNvGraphicFramePr>
            <a:graphicFrameLocks noGrp="1"/>
          </p:cNvGraphicFramePr>
          <p:nvPr>
            <p:extLst>
              <p:ext uri="{D42A27DB-BD31-4B8C-83A1-F6EECF244321}">
                <p14:modId xmlns:p14="http://schemas.microsoft.com/office/powerpoint/2010/main" val="2761252595"/>
              </p:ext>
            </p:extLst>
          </p:nvPr>
        </p:nvGraphicFramePr>
        <p:xfrm>
          <a:off x="253467" y="363498"/>
          <a:ext cx="6351065" cy="9179003"/>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389335">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RP8 Making Salts</a:t>
                      </a:r>
                    </a:p>
                  </a:txBody>
                  <a:tcPr marL="89533" marR="89533" marT="44767" marB="44767" anchor="ctr"/>
                </a:tc>
                <a:extLst>
                  <a:ext uri="{0D108BD9-81ED-4DB2-BD59-A6C34878D82A}">
                    <a16:rowId xmlns:a16="http://schemas.microsoft.com/office/drawing/2014/main" val="1109385184"/>
                  </a:ext>
                </a:extLst>
              </a:tr>
              <a:tr h="389335">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sz="1400" b="0">
                          <a:latin typeface="Calibri" panose="020F0502020204030204" pitchFamily="34" charset="0"/>
                          <a:cs typeface="Calibri" panose="020F0502020204030204" pitchFamily="34" charset="0"/>
                        </a:rPr>
                        <a:t>Explain how you could make a pure dry sample of ___________.</a:t>
                      </a:r>
                    </a:p>
                  </a:txBody>
                  <a:tcPr marL="89533" marR="89533" marT="44767" marB="44767" anchor="ctr"/>
                </a:tc>
                <a:extLst>
                  <a:ext uri="{0D108BD9-81ED-4DB2-BD59-A6C34878D82A}">
                    <a16:rowId xmlns:a16="http://schemas.microsoft.com/office/drawing/2014/main" val="319181968"/>
                  </a:ext>
                </a:extLst>
              </a:tr>
              <a:tr h="3553578">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r>
                        <a:rPr lang="en-US" sz="1400" dirty="0">
                          <a:latin typeface="Calibri" panose="020F0502020204030204" pitchFamily="34" charset="0"/>
                          <a:cs typeface="Calibri" panose="020F0502020204030204" pitchFamily="34" charset="0"/>
                        </a:rPr>
                        <a:t>You could be asked this question for lots of different salts.  Some that have come up in the past include: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Magnesium Sulfate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Calcium Chloride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Potassium Chloride</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Sodium Sulfate</a:t>
                      </a:r>
                    </a:p>
                    <a:p>
                      <a:pPr marL="285750" indent="-285750">
                        <a:buFont typeface="Arial" panose="020B0604020202020204" pitchFamily="34" charset="0"/>
                        <a:buChar char="•"/>
                      </a:pPr>
                      <a:endParaRPr lang="en-US" sz="1400" dirty="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400" dirty="0">
                          <a:latin typeface="Calibri" panose="020F0502020204030204" pitchFamily="34" charset="0"/>
                          <a:cs typeface="Calibri" panose="020F0502020204030204" pitchFamily="34" charset="0"/>
                        </a:rPr>
                        <a:t>Identify the base and acid that you would add together.</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you would ensure all the base had reacted.</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you would remove the unreacted base.</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you will make sure all the water is removed from the salt.</a:t>
                      </a:r>
                    </a:p>
                  </a:txBody>
                  <a:tcPr marL="89533" marR="89533" marT="44767" marB="44767" anchor="ctr"/>
                </a:tc>
                <a:extLst>
                  <a:ext uri="{0D108BD9-81ED-4DB2-BD59-A6C34878D82A}">
                    <a16:rowId xmlns:a16="http://schemas.microsoft.com/office/drawing/2014/main" val="337813050"/>
                  </a:ext>
                </a:extLst>
              </a:tr>
              <a:tr h="1310746">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Sometimes you can be asked to write a method, while sometimes they give you a method and ask you to improve it – watch out here that they are adding the correct chemicals together.</a:t>
                      </a:r>
                      <a:endParaRPr lang="en-US" sz="1400" b="1" dirty="0">
                        <a:latin typeface="Calibri" panose="020F0502020204030204" pitchFamily="34" charset="0"/>
                        <a:cs typeface="Calibri" panose="020F0502020204030204" pitchFamily="34" charset="0"/>
                      </a:endParaRPr>
                    </a:p>
                    <a:p>
                      <a:pPr marL="0" indent="0" algn="l">
                        <a:buFont typeface="+mj-lt"/>
                        <a:buNone/>
                      </a:pPr>
                      <a:endParaRPr lang="en-US" sz="140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544007">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Explain how you could make a pure dry sample of magnesium sulfate.</a:t>
                      </a:r>
                    </a:p>
                    <a:p>
                      <a:pPr marL="0" indent="0" algn="l">
                        <a:buFont typeface="+mj-lt"/>
                        <a:buNone/>
                      </a:pPr>
                      <a:endParaRPr lang="en-US" sz="1400" dirty="0">
                        <a:latin typeface="Calibri" panose="020F0502020204030204" pitchFamily="34" charset="0"/>
                        <a:cs typeface="Calibri" panose="020F0502020204030204" pitchFamily="34" charset="0"/>
                      </a:endParaRPr>
                    </a:p>
                    <a:p>
                      <a:pPr marL="0" marR="0" lvl="0" indent="0" algn="just" defTabSz="685800" rtl="0" eaLnBrk="1" fontAlgn="auto" latinLnBrk="0" hangingPunct="1">
                        <a:lnSpc>
                          <a:spcPct val="100000"/>
                        </a:lnSpc>
                        <a:spcBef>
                          <a:spcPts val="0"/>
                        </a:spcBef>
                        <a:spcAft>
                          <a:spcPts val="0"/>
                        </a:spcAft>
                        <a:buClrTx/>
                        <a:buSzTx/>
                        <a:buFont typeface="+mj-lt"/>
                        <a:buNone/>
                        <a:tabLst/>
                        <a:defRPr/>
                      </a:pPr>
                      <a:r>
                        <a:rPr lang="en-US" sz="1400" i="1" dirty="0">
                          <a:latin typeface="Calibri" panose="020F0502020204030204" pitchFamily="34" charset="0"/>
                          <a:cs typeface="Calibri" panose="020F0502020204030204" pitchFamily="34" charset="0"/>
                        </a:rPr>
                        <a:t>I would add magnesium oxide in excess to warmed sulfuric acid.  This would be stirred until no more magnesium oxide will react.  To remove the excess magnesium oxide the solution should be filtered using a funnel and filter paper. The solution will then be warmed in an evaporating dish using a water bath to evaporate the water.  As soon a crystals start to form the solution will be removed from the heat so that crystallisation can occur.</a:t>
                      </a:r>
                      <a:endParaRPr lang="en-GB" sz="1400" i="1"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971397409"/>
                  </a:ext>
                </a:extLst>
              </a:tr>
              <a:tr h="992002">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explain how you would make pure dry samples of calcium chloride, potassium chloride and sodium sulfate.</a:t>
                      </a:r>
                    </a:p>
                  </a:txBody>
                  <a:tcPr marL="89533" marR="89533" marT="44767" marB="44767" anchor="ctr"/>
                </a:tc>
                <a:extLst>
                  <a:ext uri="{0D108BD9-81ED-4DB2-BD59-A6C34878D82A}">
                    <a16:rowId xmlns:a16="http://schemas.microsoft.com/office/drawing/2014/main" val="413239812"/>
                  </a:ext>
                </a:extLst>
              </a:tr>
            </a:tbl>
          </a:graphicData>
        </a:graphic>
      </p:graphicFrame>
    </p:spTree>
    <p:extLst>
      <p:ext uri="{BB962C8B-B14F-4D97-AF65-F5344CB8AC3E}">
        <p14:creationId xmlns:p14="http://schemas.microsoft.com/office/powerpoint/2010/main" val="2991130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6" name="Google Shape;96;p17"/>
          <p:cNvSpPr txBox="1"/>
          <p:nvPr/>
        </p:nvSpPr>
        <p:spPr>
          <a:xfrm>
            <a:off x="1277751" y="1314765"/>
            <a:ext cx="4556591" cy="312383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pPr algn="ctr"/>
            <a:endParaRPr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Set up equipment as shown in the diagram:</a:t>
            </a: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Add the test solution to the beaker.</a:t>
            </a: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Dip the electrodes attached to a power supply into the beaker to complete the circuit.</a:t>
            </a: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endParaRPr lang="en-GB" sz="1633" dirty="0">
              <a:latin typeface="Cabin"/>
              <a:ea typeface="Cabin"/>
              <a:cs typeface="Cabin"/>
              <a:sym typeface="Cabin"/>
            </a:endParaRPr>
          </a:p>
          <a:p>
            <a:pPr marL="311079" indent="-311079" algn="ctr">
              <a:buClr>
                <a:schemeClr val="dk1"/>
              </a:buClr>
              <a:buSzPct val="100000"/>
              <a:buFont typeface="+mj-lt"/>
              <a:buAutoNum type="arabicPeriod"/>
            </a:pPr>
            <a:r>
              <a:rPr lang="en-GB" sz="1633" dirty="0">
                <a:latin typeface="Cabin"/>
                <a:ea typeface="Cabin"/>
                <a:cs typeface="Cabin"/>
                <a:sym typeface="Cabin"/>
              </a:rPr>
              <a:t>Observe and record what happens at the electrodes.</a:t>
            </a:r>
          </a:p>
          <a:p>
            <a:pPr marL="311079" indent="-311079">
              <a:buClr>
                <a:schemeClr val="dk1"/>
              </a:buClr>
              <a:buSzPct val="100000"/>
              <a:buFont typeface="+mj-lt"/>
              <a:buAutoNum type="arabicPeriod"/>
            </a:pPr>
            <a:endParaRPr lang="en-GB" sz="1633" dirty="0">
              <a:latin typeface="Cabin"/>
              <a:ea typeface="Cabin"/>
              <a:cs typeface="Cabin"/>
              <a:sym typeface="Cabin"/>
            </a:endParaRPr>
          </a:p>
          <a:p>
            <a:pPr marL="311079" indent="-311079">
              <a:buClr>
                <a:schemeClr val="dk1"/>
              </a:buClr>
              <a:buSzPct val="100000"/>
              <a:buFont typeface="+mj-lt"/>
              <a:buAutoNum type="arabicPeriod"/>
            </a:pPr>
            <a:endParaRPr lang="en-GB" sz="1633" dirty="0">
              <a:latin typeface="Cabin"/>
              <a:ea typeface="Cabin"/>
              <a:cs typeface="Cabin"/>
              <a:sym typeface="Cabin"/>
            </a:endParaRPr>
          </a:p>
          <a:p>
            <a:pPr marL="311079" indent="-311079">
              <a:buClr>
                <a:schemeClr val="dk1"/>
              </a:buClr>
              <a:buSzPct val="100000"/>
              <a:buFont typeface="+mj-lt"/>
              <a:buAutoNum type="arabicPeriod"/>
            </a:pPr>
            <a:endParaRPr lang="en-GB" sz="1633" dirty="0">
              <a:latin typeface="Cabin"/>
              <a:ea typeface="Cabin"/>
              <a:cs typeface="Cabin"/>
              <a:sym typeface="Cabin"/>
            </a:endParaRPr>
          </a:p>
          <a:p>
            <a:pPr marL="311079" indent="-311079">
              <a:buClr>
                <a:schemeClr val="dk1"/>
              </a:buClr>
              <a:buSzPct val="100000"/>
              <a:buFont typeface="+mj-lt"/>
              <a:buAutoNum type="arabicPeriod"/>
            </a:pPr>
            <a:endParaRPr sz="1633" dirty="0">
              <a:latin typeface="Cabin"/>
              <a:ea typeface="Cabin"/>
              <a:cs typeface="Cabin"/>
              <a:sym typeface="Cabin"/>
            </a:endParaRPr>
          </a:p>
          <a:p>
            <a:pPr>
              <a:buClr>
                <a:schemeClr val="dk1"/>
              </a:buClr>
              <a:buSzPts val="1100"/>
            </a:pPr>
            <a:endParaRPr sz="1633" dirty="0">
              <a:latin typeface="Cabin"/>
              <a:ea typeface="Cabin"/>
              <a:cs typeface="Cabin"/>
              <a:sym typeface="Cabin"/>
            </a:endParaRPr>
          </a:p>
        </p:txBody>
      </p:sp>
      <p:sp>
        <p:nvSpPr>
          <p:cNvPr id="13" name="Google Shape;69;p15">
            <a:extLst>
              <a:ext uri="{FF2B5EF4-FFF2-40B4-BE49-F238E27FC236}">
                <a16:creationId xmlns:a16="http://schemas.microsoft.com/office/drawing/2014/main" id="{3977B54F-E558-B44F-B6CC-C6A345E64A94}"/>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99" name="Google Shape;99;p17"/>
          <p:cNvPicPr preferRelativeResize="0"/>
          <p:nvPr/>
        </p:nvPicPr>
        <p:blipFill>
          <a:blip r:embed="rId3">
            <a:alphaModFix/>
          </a:blip>
          <a:stretch>
            <a:fillRect/>
          </a:stretch>
        </p:blipFill>
        <p:spPr>
          <a:xfrm>
            <a:off x="86825" y="8445532"/>
            <a:ext cx="1190926" cy="1190926"/>
          </a:xfrm>
          <a:prstGeom prst="rect">
            <a:avLst/>
          </a:prstGeom>
          <a:noFill/>
          <a:ln>
            <a:noFill/>
          </a:ln>
        </p:spPr>
      </p:pic>
      <p:pic>
        <p:nvPicPr>
          <p:cNvPr id="44" name="Picture 43" descr="A picture containing clock&#10;&#10;Description automatically generated">
            <a:extLst>
              <a:ext uri="{FF2B5EF4-FFF2-40B4-BE49-F238E27FC236}">
                <a16:creationId xmlns:a16="http://schemas.microsoft.com/office/drawing/2014/main" id="{F250FC0E-332B-844A-B67E-C007EA02F3BE}"/>
              </a:ext>
            </a:extLst>
          </p:cNvPr>
          <p:cNvPicPr>
            <a:picLocks noChangeAspect="1"/>
          </p:cNvPicPr>
          <p:nvPr/>
        </p:nvPicPr>
        <p:blipFill>
          <a:blip r:embed="rId4"/>
          <a:stretch>
            <a:fillRect/>
          </a:stretch>
        </p:blipFill>
        <p:spPr>
          <a:xfrm>
            <a:off x="1846587" y="1947694"/>
            <a:ext cx="3529337" cy="3656520"/>
          </a:xfrm>
          <a:prstGeom prst="rect">
            <a:avLst/>
          </a:prstGeom>
        </p:spPr>
      </p:pic>
      <p:cxnSp>
        <p:nvCxnSpPr>
          <p:cNvPr id="53" name="Straight Arrow Connector 52">
            <a:extLst>
              <a:ext uri="{FF2B5EF4-FFF2-40B4-BE49-F238E27FC236}">
                <a16:creationId xmlns:a16="http://schemas.microsoft.com/office/drawing/2014/main" id="{DA6B1B42-AF7A-4C41-88D4-4E7AF3B83F85}"/>
              </a:ext>
            </a:extLst>
          </p:cNvPr>
          <p:cNvCxnSpPr>
            <a:cxnSpLocks/>
          </p:cNvCxnSpPr>
          <p:nvPr/>
        </p:nvCxnSpPr>
        <p:spPr>
          <a:xfrm>
            <a:off x="3614699" y="5604214"/>
            <a:ext cx="0" cy="44041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4E454949-4749-4D45-AA2C-9688BA07E0A9}"/>
              </a:ext>
            </a:extLst>
          </p:cNvPr>
          <p:cNvCxnSpPr>
            <a:cxnSpLocks/>
          </p:cNvCxnSpPr>
          <p:nvPr/>
        </p:nvCxnSpPr>
        <p:spPr>
          <a:xfrm>
            <a:off x="3614699" y="6336964"/>
            <a:ext cx="0" cy="72053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0C8F7189-6F1D-ED48-8EBE-6C9413A30820}"/>
              </a:ext>
            </a:extLst>
          </p:cNvPr>
          <p:cNvCxnSpPr>
            <a:cxnSpLocks/>
          </p:cNvCxnSpPr>
          <p:nvPr/>
        </p:nvCxnSpPr>
        <p:spPr>
          <a:xfrm>
            <a:off x="3634781" y="7567429"/>
            <a:ext cx="0" cy="72053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0" name="Google Shape;70;p15">
            <a:extLst>
              <a:ext uri="{FF2B5EF4-FFF2-40B4-BE49-F238E27FC236}">
                <a16:creationId xmlns:a16="http://schemas.microsoft.com/office/drawing/2014/main" id="{D7999585-BF95-7541-B129-CFECE8EC8EC9}"/>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12" name="Oval 11">
            <a:extLst>
              <a:ext uri="{FF2B5EF4-FFF2-40B4-BE49-F238E27FC236}">
                <a16:creationId xmlns:a16="http://schemas.microsoft.com/office/drawing/2014/main" id="{96BE0DD9-7EA4-A345-B87E-31618203F6EF}"/>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B1DDD2F-45EA-9F4C-8FC2-9904CB4D96BC}"/>
              </a:ext>
            </a:extLst>
          </p:cNvPr>
          <p:cNvSpPr txBox="1"/>
          <p:nvPr/>
        </p:nvSpPr>
        <p:spPr>
          <a:xfrm>
            <a:off x="330412" y="288783"/>
            <a:ext cx="786213" cy="483209"/>
          </a:xfrm>
          <a:prstGeom prst="rect">
            <a:avLst/>
          </a:prstGeom>
          <a:noFill/>
        </p:spPr>
        <p:txBody>
          <a:bodyPr wrap="square" rtlCol="0">
            <a:spAutoFit/>
          </a:bodyPr>
          <a:lstStyle/>
          <a:p>
            <a:pPr algn="ctr"/>
            <a:r>
              <a:rPr lang="en-US" sz="2540" b="1" dirty="0">
                <a:solidFill>
                  <a:schemeClr val="bg1"/>
                </a:solidFill>
              </a:rPr>
              <a:t>RP9</a:t>
            </a:r>
          </a:p>
        </p:txBody>
      </p:sp>
      <p:sp>
        <p:nvSpPr>
          <p:cNvPr id="15" name="TextBox 14">
            <a:extLst>
              <a:ext uri="{FF2B5EF4-FFF2-40B4-BE49-F238E27FC236}">
                <a16:creationId xmlns:a16="http://schemas.microsoft.com/office/drawing/2014/main" id="{C812E265-3B65-8548-AA97-3F6FF07E6CB6}"/>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Electrolysis</a:t>
            </a:r>
          </a:p>
        </p:txBody>
      </p:sp>
    </p:spTree>
    <p:extLst>
      <p:ext uri="{BB962C8B-B14F-4D97-AF65-F5344CB8AC3E}">
        <p14:creationId xmlns:p14="http://schemas.microsoft.com/office/powerpoint/2010/main" val="1955439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Breakdown of a substance using electricity.</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A liquid containing free moving ions which is broken down by electricity during electrolysis.</a:t>
            </a:r>
          </a:p>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The solution contains ions which are free to move.</a:t>
            </a:r>
          </a:p>
          <a:p>
            <a:pPr marL="223832" indent="-223832" algn="just">
              <a:buFont typeface="+mj-lt"/>
              <a:buAutoNum type="arabicPeriod"/>
            </a:pPr>
            <a:endParaRPr lang="en-GB" sz="998" dirty="0">
              <a:latin typeface="Calibri" panose="020F0502020204030204" pitchFamily="34" charset="0"/>
              <a:ea typeface="Cabin"/>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Anode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Cathode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Graphite</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They are attracted to the cathode and are reduced (gain electrons).</a:t>
            </a: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They are attracted to the anode and are oxidised (lose electrons).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the metal is less reactive than 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the metal is more reactive than 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Potassium, Sodium, Calcium, Magnesium, Aluminium, Zinc, Iron, Tin, Lead.</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Copper, Silver, Gold</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Copper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 copper ions which give the solution its colour have moved to the cathode and formed copper metal.  There are fewer copper ions in the solution and so the colour will fade.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 metal ions are more reactive than hydrogen and so are not removed from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Chlorine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Bromine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Iodine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Oxygen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Oxygen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the negative ion is not a group 7 halide.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They don’t have a scale so can't be used to measure volume.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Small measuring cylinder.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The chemicals in the solution, volume of pure water used, the concentration of the solution, the volume of the solution, the distance between electrodes, the material of the electrodes, same depth of electrodes in the solution, constant power supply, the amount the solution is stirred, </a:t>
            </a: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electrolysis?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an electrolyte?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For the electrolysis of an aqueous solution why is it able to conduct electricity?</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positive electrode known as?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the negative electrode known as?</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are the electrodes made from?</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happens to the positive ions in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happens to the negative ions in the solution?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is a metal formed at the cathode during electrolysis of an aqueous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is hydrogen formed at the cathode during electrolysis of an aqueous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Which metals are more reactive than hydrogen?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Which metals are less reactive than hydrogen?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would be formed at the cathode if any metal except copper, silver or gold were in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would be formed at the cathode if the solution contained copper?</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would a solution containing copper appear to fade in colour during electrolysis?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would solutions containing any metal apart from copper, silver and gold not appear to fade in colour over time?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chloride?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bromide?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iodide?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nitrate?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will form at the anode if the negative ion is a sulfate?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does oxygen form at the anode during electrolysis of an aqueous solution?</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asked to collect a gas during electrolysis why would you not use a test tube?</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asked to collect a gas during electrolysis what equipment should you use to collect it?</a:t>
            </a: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investigating a hypothesis for electrolysis what are the possible variables, one you could change, and the others you would need to keep the same?</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11164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RP9: Electrolysis Practical</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655914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lock&#10;&#10;Description automatically generated">
            <a:extLst>
              <a:ext uri="{FF2B5EF4-FFF2-40B4-BE49-F238E27FC236}">
                <a16:creationId xmlns:a16="http://schemas.microsoft.com/office/drawing/2014/main" id="{CAAA723A-BABF-D249-B836-9F364897FF97}"/>
              </a:ext>
            </a:extLst>
          </p:cNvPr>
          <p:cNvPicPr>
            <a:picLocks noChangeAspect="1"/>
          </p:cNvPicPr>
          <p:nvPr/>
        </p:nvPicPr>
        <p:blipFill>
          <a:blip r:embed="rId2"/>
          <a:stretch>
            <a:fillRect/>
          </a:stretch>
        </p:blipFill>
        <p:spPr>
          <a:xfrm>
            <a:off x="4886334" y="6790391"/>
            <a:ext cx="1780494" cy="1844656"/>
          </a:xfrm>
          <a:prstGeom prst="rect">
            <a:avLst/>
          </a:prstGeom>
        </p:spPr>
      </p:pic>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2174272761"/>
              </p:ext>
            </p:extLst>
          </p:nvPr>
        </p:nvGraphicFramePr>
        <p:xfrm>
          <a:off x="222253" y="372803"/>
          <a:ext cx="6351065" cy="9385554"/>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408867">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Electrolysis Practical</a:t>
                      </a:r>
                    </a:p>
                  </a:txBody>
                  <a:tcPr marL="89533" marR="89533" marT="44767" marB="44767" anchor="ctr"/>
                </a:tc>
                <a:extLst>
                  <a:ext uri="{0D108BD9-81ED-4DB2-BD59-A6C34878D82A}">
                    <a16:rowId xmlns:a16="http://schemas.microsoft.com/office/drawing/2014/main" val="1109385184"/>
                  </a:ext>
                </a:extLst>
              </a:tr>
              <a:tr h="408867">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Describe how you would test the hypothesis</a:t>
                      </a: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_________________</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3271359">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r>
                        <a:rPr lang="en-US" sz="1400" dirty="0">
                          <a:latin typeface="Calibri" panose="020F0502020204030204" pitchFamily="34" charset="0"/>
                          <a:cs typeface="Calibri" panose="020F0502020204030204" pitchFamily="34" charset="0"/>
                        </a:rPr>
                        <a:t>You could be asked this question for some different hypothesis.  Some that have come up in the past include:</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When different salt solutions are electrolysed with inert electrodes, the product at the negative electrode is always a metal.</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When different salt solutions are electrolysed with inert electrodes, the product at the negative electrode is always hydrogen.</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buFont typeface="+mj-lt"/>
                        <a:buAutoNum type="arabicPeriod"/>
                      </a:pPr>
                      <a:r>
                        <a:rPr lang="en-US" sz="1400" dirty="0">
                          <a:latin typeface="Calibri" panose="020F0502020204030204" pitchFamily="34" charset="0"/>
                          <a:cs typeface="Calibri" panose="020F0502020204030204" pitchFamily="34" charset="0"/>
                        </a:rPr>
                        <a:t>Describe how to set up the equipment (drawing a labelled</a:t>
                      </a:r>
                      <a:r>
                        <a:rPr lang="en-US" sz="1400" baseline="0" dirty="0">
                          <a:latin typeface="Calibri" panose="020F0502020204030204" pitchFamily="34" charset="0"/>
                          <a:cs typeface="Calibri" panose="020F0502020204030204" pitchFamily="34" charset="0"/>
                        </a:rPr>
                        <a:t> diagram is even better)</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be changing</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record/measure</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control</a:t>
                      </a: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89533" marR="89533" marT="44767" marB="44767" anchor="ctr"/>
                </a:tc>
                <a:extLst>
                  <a:ext uri="{0D108BD9-81ED-4DB2-BD59-A6C34878D82A}">
                    <a16:rowId xmlns:a16="http://schemas.microsoft.com/office/drawing/2014/main" val="337813050"/>
                  </a:ext>
                </a:extLst>
              </a:tr>
              <a:tr h="1376505">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Sometimes</a:t>
                      </a:r>
                      <a:r>
                        <a:rPr lang="en-US" sz="1400" baseline="0" dirty="0">
                          <a:latin typeface="Calibri" panose="020F0502020204030204" pitchFamily="34" charset="0"/>
                          <a:cs typeface="Calibri" panose="020F0502020204030204" pitchFamily="34" charset="0"/>
                        </a:rPr>
                        <a:t> you may be asked to predict what will be formed at the electrodes.  Remember for the positive electrode chlorides make chlorine, bromides make bromine and iodides make iodine.  For every other negative ion oxygen will be made.  At the negative electrode unless you have copper or silver in the solution you will make hydrogen gas.  If you have copper or silver, you will make these metals at the electrode.</a:t>
                      </a:r>
                      <a:endParaRPr lang="en-US" sz="140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671637">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Describe how you would test the hypothesis</a:t>
                      </a:r>
                      <a:r>
                        <a:rPr lang="en-GB" sz="1400" b="1"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‘w</a:t>
                      </a: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hen different salt solutions are electrolysed with inert electrodes, the product at the negative electrode is always a metal.’</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cs typeface="Calibri" panose="020F0502020204030204" pitchFamily="34" charset="0"/>
                      </a:endParaRPr>
                    </a:p>
                  </a:txBody>
                  <a:tcPr marL="89533" marR="89533" marT="44767" marB="44767"/>
                </a:tc>
                <a:extLst>
                  <a:ext uri="{0D108BD9-81ED-4DB2-BD59-A6C34878D82A}">
                    <a16:rowId xmlns:a16="http://schemas.microsoft.com/office/drawing/2014/main" val="971397409"/>
                  </a:ext>
                </a:extLst>
              </a:tr>
              <a:tr h="1041770">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explain how you would test the hypothesis</a:t>
                      </a:r>
                      <a:r>
                        <a:rPr lang="en-GB" sz="1400" i="0" baseline="0" dirty="0">
                          <a:latin typeface="Calibri" panose="020F0502020204030204" pitchFamily="34" charset="0"/>
                          <a:cs typeface="Calibri" panose="020F0502020204030204" pitchFamily="34" charset="0"/>
                        </a:rPr>
                        <a:t> that hydrogen is always made at the negative electrode</a:t>
                      </a:r>
                      <a:endParaRPr lang="en-GB" sz="1400" i="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413239812"/>
                  </a:ext>
                </a:extLst>
              </a:tr>
            </a:tbl>
          </a:graphicData>
        </a:graphic>
      </p:graphicFrame>
      <p:sp>
        <p:nvSpPr>
          <p:cNvPr id="4" name="Rectangle 3"/>
          <p:cNvSpPr/>
          <p:nvPr/>
        </p:nvSpPr>
        <p:spPr>
          <a:xfrm>
            <a:off x="1161573" y="6731017"/>
            <a:ext cx="3746026" cy="1977080"/>
          </a:xfrm>
          <a:prstGeom prst="rect">
            <a:avLst/>
          </a:prstGeom>
        </p:spPr>
        <p:txBody>
          <a:bodyPr wrap="square">
            <a:spAutoFit/>
          </a:bodyPr>
          <a:lstStyle/>
          <a:p>
            <a:pPr algn="just" defTabSz="622158">
              <a:defRPr/>
            </a:pPr>
            <a:r>
              <a:rPr lang="en-US" sz="1361" i="1" dirty="0">
                <a:latin typeface="Calibri" panose="020F0502020204030204" pitchFamily="34" charset="0"/>
                <a:cs typeface="Calibri" panose="020F0502020204030204" pitchFamily="34" charset="0"/>
              </a:rPr>
              <a:t>Set up equipment as shown in the diagram.  Add your first test solution to the beaker, dip in the electrodes and turn on the power supply. Record observations at each electrode into results table. Repeat for different test solutions containing different metal ions.  If the hypothesis is correct a metal should form on the cathode for each test solution. Control the distance the electrodes are dipped into the solution.</a:t>
            </a:r>
            <a:endParaRPr lang="en-GB" sz="136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4804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8" name="Google Shape;108;p18"/>
          <p:cNvSpPr txBox="1"/>
          <p:nvPr/>
        </p:nvSpPr>
        <p:spPr>
          <a:xfrm>
            <a:off x="1" y="811009"/>
            <a:ext cx="6858000" cy="3382437"/>
          </a:xfrm>
          <a:prstGeom prst="rect">
            <a:avLst/>
          </a:prstGeom>
          <a:noFill/>
          <a:ln w="9525" cap="flat" cmpd="sng">
            <a:solidFill>
              <a:schemeClr val="bg1"/>
            </a:solidFill>
            <a:prstDash val="solid"/>
            <a:round/>
            <a:headEnd type="none" w="sm" len="sm"/>
            <a:tailEnd type="none" w="sm" len="sm"/>
          </a:ln>
        </p:spPr>
        <p:txBody>
          <a:bodyPr spcFirstLastPara="1" wrap="square" lIns="82939" tIns="82939" rIns="82939" bIns="82939" anchor="t" anchorCtr="0">
            <a:noAutofit/>
          </a:bodyPr>
          <a:lstStyle/>
          <a:p>
            <a:endParaRPr lang="en-GB" sz="1633"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acid into a polystyrene cup.</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Record the start temperature of the solution.</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other reactant (test solution) to the polystyrene cup.</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Add the lid and stir the solution</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Record the highest/lowest temperature that you observe.</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Calculate the temperature change.</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Repeat steps 1-6 2 more times to identify outliers and calculate an average.</a:t>
            </a:r>
          </a:p>
          <a:p>
            <a:pPr marL="311079" indent="-311079" algn="ctr">
              <a:buFont typeface="+mj-lt"/>
              <a:buAutoNum type="arabicPeriod"/>
            </a:pPr>
            <a:endParaRPr lang="en-GB" sz="2177" dirty="0">
              <a:latin typeface="Cabin"/>
              <a:ea typeface="Cabin"/>
              <a:cs typeface="Cabin"/>
              <a:sym typeface="Cabin"/>
            </a:endParaRPr>
          </a:p>
          <a:p>
            <a:pPr marL="311079" indent="-311079" algn="ctr">
              <a:buFont typeface="+mj-lt"/>
              <a:buAutoNum type="arabicPeriod"/>
            </a:pPr>
            <a:r>
              <a:rPr lang="en-GB" sz="1633" dirty="0">
                <a:latin typeface="Cabin"/>
                <a:ea typeface="Cabin"/>
                <a:cs typeface="Cabin"/>
                <a:sym typeface="Cabin"/>
              </a:rPr>
              <a:t>Repeat sets 1-7 with 4 different test solutions.</a:t>
            </a:r>
          </a:p>
          <a:p>
            <a:pPr marL="311079" indent="-311079">
              <a:buFont typeface="+mj-lt"/>
              <a:buAutoNum type="arabicPeriod"/>
            </a:pPr>
            <a:endParaRPr lang="en-GB" sz="1633" dirty="0">
              <a:latin typeface="Cabin"/>
              <a:ea typeface="Cabin"/>
              <a:cs typeface="Cabin"/>
              <a:sym typeface="Cabin"/>
            </a:endParaRPr>
          </a:p>
        </p:txBody>
      </p:sp>
      <p:pic>
        <p:nvPicPr>
          <p:cNvPr id="111" name="Google Shape;111;p18"/>
          <p:cNvPicPr preferRelativeResize="0"/>
          <p:nvPr/>
        </p:nvPicPr>
        <p:blipFill>
          <a:blip r:embed="rId3">
            <a:alphaModFix/>
          </a:blip>
          <a:stretch>
            <a:fillRect/>
          </a:stretch>
        </p:blipFill>
        <p:spPr>
          <a:xfrm>
            <a:off x="119085" y="8462813"/>
            <a:ext cx="1190926" cy="1190926"/>
          </a:xfrm>
          <a:prstGeom prst="rect">
            <a:avLst/>
          </a:prstGeom>
          <a:noFill/>
          <a:ln>
            <a:noFill/>
          </a:ln>
        </p:spPr>
      </p:pic>
      <p:sp>
        <p:nvSpPr>
          <p:cNvPr id="20" name="Google Shape;69;p15">
            <a:extLst>
              <a:ext uri="{FF2B5EF4-FFF2-40B4-BE49-F238E27FC236}">
                <a16:creationId xmlns:a16="http://schemas.microsoft.com/office/drawing/2014/main" id="{C7B645FD-ED77-934D-9507-C52EEB8CAB7A}"/>
              </a:ext>
            </a:extLst>
          </p:cNvPr>
          <p:cNvSpPr txBox="1"/>
          <p:nvPr/>
        </p:nvSpPr>
        <p:spPr>
          <a:xfrm>
            <a:off x="85843" y="8130218"/>
            <a:ext cx="2446397" cy="1587205"/>
          </a:xfrm>
          <a:prstGeom prst="rect">
            <a:avLst/>
          </a:prstGeom>
          <a:noFill/>
          <a:ln w="9525" cap="flat" cmpd="sng">
            <a:noFill/>
            <a:prstDash val="solid"/>
            <a:round/>
            <a:headEnd type="none" w="sm" len="sm"/>
            <a:tailEnd type="none" w="sm" len="sm"/>
          </a:ln>
        </p:spPr>
        <p:txBody>
          <a:bodyPr spcFirstLastPara="1" wrap="square" lIns="82939" tIns="82939" rIns="82939" bIns="82939" anchor="t" anchorCtr="0">
            <a:noAutofit/>
          </a:bodyPr>
          <a:lstStyle/>
          <a:p>
            <a:r>
              <a:rPr lang="en-US" sz="1633" b="1" dirty="0">
                <a:latin typeface="Cabin"/>
                <a:ea typeface="Cabin"/>
                <a:cs typeface="Cabin"/>
                <a:sym typeface="Cabin"/>
              </a:rPr>
              <a:t>Practical Video</a:t>
            </a:r>
            <a:endParaRPr sz="1633" b="1" dirty="0">
              <a:latin typeface="Cabin"/>
              <a:ea typeface="Cabin"/>
              <a:cs typeface="Cabin"/>
              <a:sym typeface="Cabin"/>
            </a:endParaRPr>
          </a:p>
          <a:p>
            <a:endParaRPr sz="1089" dirty="0">
              <a:latin typeface="Cabin"/>
              <a:ea typeface="Cabin"/>
              <a:cs typeface="Cabin"/>
              <a:sym typeface="Cabin"/>
            </a:endParaRPr>
          </a:p>
          <a:p>
            <a:endParaRPr sz="1089" dirty="0">
              <a:latin typeface="Cabin"/>
              <a:ea typeface="Cabin"/>
              <a:cs typeface="Cabin"/>
              <a:sym typeface="Cabin"/>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5295" y="6570723"/>
            <a:ext cx="1892359" cy="3136649"/>
          </a:xfrm>
          <a:prstGeom prst="rect">
            <a:avLst/>
          </a:prstGeom>
        </p:spPr>
      </p:pic>
      <p:cxnSp>
        <p:nvCxnSpPr>
          <p:cNvPr id="5" name="Straight Connector 4"/>
          <p:cNvCxnSpPr/>
          <p:nvPr/>
        </p:nvCxnSpPr>
        <p:spPr>
          <a:xfrm>
            <a:off x="3036236" y="7102687"/>
            <a:ext cx="1801418" cy="12380"/>
          </a:xfrm>
          <a:prstGeom prst="line">
            <a:avLst/>
          </a:prstGeom>
          <a:ln w="38100">
            <a:solidFill>
              <a:srgbClr val="A3A3A3"/>
            </a:solidFill>
          </a:ln>
        </p:spPr>
        <p:style>
          <a:lnRef idx="1">
            <a:schemeClr val="accent2"/>
          </a:lnRef>
          <a:fillRef idx="0">
            <a:schemeClr val="accent2"/>
          </a:fillRef>
          <a:effectRef idx="0">
            <a:schemeClr val="accent2"/>
          </a:effectRef>
          <a:fontRef idx="minor">
            <a:schemeClr val="tx1"/>
          </a:fontRef>
        </p:style>
      </p:cxnSp>
      <p:sp>
        <p:nvSpPr>
          <p:cNvPr id="7" name="TextBox 6"/>
          <p:cNvSpPr txBox="1"/>
          <p:nvPr/>
        </p:nvSpPr>
        <p:spPr>
          <a:xfrm>
            <a:off x="5394554" y="7476862"/>
            <a:ext cx="1386674" cy="594906"/>
          </a:xfrm>
          <a:prstGeom prst="rect">
            <a:avLst/>
          </a:prstGeom>
          <a:noFill/>
        </p:spPr>
        <p:txBody>
          <a:bodyPr wrap="square" rtlCol="0">
            <a:spAutoFit/>
          </a:bodyPr>
          <a:lstStyle/>
          <a:p>
            <a:pPr algn="ctr"/>
            <a:r>
              <a:rPr lang="en-GB" sz="1633" dirty="0"/>
              <a:t>Polystyrene Cup</a:t>
            </a:r>
          </a:p>
        </p:txBody>
      </p:sp>
      <p:sp>
        <p:nvSpPr>
          <p:cNvPr id="16" name="TextBox 15"/>
          <p:cNvSpPr txBox="1"/>
          <p:nvPr/>
        </p:nvSpPr>
        <p:spPr>
          <a:xfrm>
            <a:off x="2010675" y="5899383"/>
            <a:ext cx="1644610" cy="343620"/>
          </a:xfrm>
          <a:prstGeom prst="rect">
            <a:avLst/>
          </a:prstGeom>
          <a:noFill/>
        </p:spPr>
        <p:txBody>
          <a:bodyPr wrap="square" rtlCol="0">
            <a:spAutoFit/>
          </a:bodyPr>
          <a:lstStyle/>
          <a:p>
            <a:pPr algn="ctr"/>
            <a:r>
              <a:rPr lang="en-GB" sz="1633" dirty="0"/>
              <a:t>Thermometer </a:t>
            </a:r>
          </a:p>
        </p:txBody>
      </p:sp>
      <p:sp>
        <p:nvSpPr>
          <p:cNvPr id="17" name="TextBox 16"/>
          <p:cNvSpPr txBox="1"/>
          <p:nvPr/>
        </p:nvSpPr>
        <p:spPr>
          <a:xfrm>
            <a:off x="1787853" y="6501653"/>
            <a:ext cx="1011362" cy="594906"/>
          </a:xfrm>
          <a:prstGeom prst="rect">
            <a:avLst/>
          </a:prstGeom>
          <a:noFill/>
        </p:spPr>
        <p:txBody>
          <a:bodyPr wrap="square" rtlCol="0">
            <a:spAutoFit/>
          </a:bodyPr>
          <a:lstStyle/>
          <a:p>
            <a:pPr algn="ctr"/>
            <a:r>
              <a:rPr lang="en-GB" sz="1633" dirty="0"/>
              <a:t>Lid with hole in</a:t>
            </a:r>
          </a:p>
        </p:txBody>
      </p:sp>
      <p:cxnSp>
        <p:nvCxnSpPr>
          <p:cNvPr id="11" name="Straight Arrow Connector 10"/>
          <p:cNvCxnSpPr/>
          <p:nvPr/>
        </p:nvCxnSpPr>
        <p:spPr>
          <a:xfrm>
            <a:off x="2685294" y="6879828"/>
            <a:ext cx="623324" cy="22285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79526" y="6181472"/>
            <a:ext cx="475637" cy="4335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669360" y="7770032"/>
            <a:ext cx="86001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5BD33C7-1B6B-514B-B2C0-83B81F931E29}"/>
              </a:ext>
            </a:extLst>
          </p:cNvPr>
          <p:cNvCxnSpPr>
            <a:cxnSpLocks/>
          </p:cNvCxnSpPr>
          <p:nvPr/>
        </p:nvCxnSpPr>
        <p:spPr>
          <a:xfrm>
            <a:off x="3555163" y="139643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3B1B3E37-09D5-C847-A3FD-E4FD71CB417C}"/>
              </a:ext>
            </a:extLst>
          </p:cNvPr>
          <p:cNvCxnSpPr>
            <a:cxnSpLocks/>
          </p:cNvCxnSpPr>
          <p:nvPr/>
        </p:nvCxnSpPr>
        <p:spPr>
          <a:xfrm>
            <a:off x="3555163" y="1992786"/>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F80A65AF-B566-5F44-92B3-959BDB9E92F4}"/>
              </a:ext>
            </a:extLst>
          </p:cNvPr>
          <p:cNvCxnSpPr>
            <a:cxnSpLocks/>
          </p:cNvCxnSpPr>
          <p:nvPr/>
        </p:nvCxnSpPr>
        <p:spPr>
          <a:xfrm>
            <a:off x="3555163" y="255199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0BC85A69-42E2-3145-B0AD-1620BF62FF77}"/>
              </a:ext>
            </a:extLst>
          </p:cNvPr>
          <p:cNvCxnSpPr>
            <a:cxnSpLocks/>
          </p:cNvCxnSpPr>
          <p:nvPr/>
        </p:nvCxnSpPr>
        <p:spPr>
          <a:xfrm>
            <a:off x="3546660" y="313596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F42213C4-9B3A-394B-B077-CB1F01D0A267}"/>
              </a:ext>
            </a:extLst>
          </p:cNvPr>
          <p:cNvCxnSpPr>
            <a:cxnSpLocks/>
          </p:cNvCxnSpPr>
          <p:nvPr/>
        </p:nvCxnSpPr>
        <p:spPr>
          <a:xfrm>
            <a:off x="3566797" y="371993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A6E01CC-78F0-D246-8CF7-C6C4D49D088E}"/>
              </a:ext>
            </a:extLst>
          </p:cNvPr>
          <p:cNvCxnSpPr>
            <a:cxnSpLocks/>
          </p:cNvCxnSpPr>
          <p:nvPr/>
        </p:nvCxnSpPr>
        <p:spPr>
          <a:xfrm>
            <a:off x="3579179" y="4303905"/>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7D0F96C4-9AC7-9E48-970A-38FBA4D45A5A}"/>
              </a:ext>
            </a:extLst>
          </p:cNvPr>
          <p:cNvCxnSpPr>
            <a:cxnSpLocks/>
          </p:cNvCxnSpPr>
          <p:nvPr/>
        </p:nvCxnSpPr>
        <p:spPr>
          <a:xfrm>
            <a:off x="3582311" y="4855724"/>
            <a:ext cx="0" cy="34291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1" name="Google Shape;70;p15">
            <a:extLst>
              <a:ext uri="{FF2B5EF4-FFF2-40B4-BE49-F238E27FC236}">
                <a16:creationId xmlns:a16="http://schemas.microsoft.com/office/drawing/2014/main" id="{69ED02E4-F46F-A440-A4C0-D941DD1C1F33}"/>
              </a:ext>
            </a:extLst>
          </p:cNvPr>
          <p:cNvSpPr txBox="1"/>
          <p:nvPr/>
        </p:nvSpPr>
        <p:spPr>
          <a:xfrm>
            <a:off x="85842" y="210565"/>
            <a:ext cx="6630978" cy="536417"/>
          </a:xfrm>
          <a:prstGeom prst="rect">
            <a:avLst/>
          </a:prstGeom>
          <a:solidFill>
            <a:srgbClr val="A4A4A4"/>
          </a:solidFill>
          <a:ln w="57150">
            <a:solidFill>
              <a:schemeClr val="tx1"/>
            </a:solidFill>
          </a:ln>
        </p:spPr>
        <p:txBody>
          <a:bodyPr spcFirstLastPara="1" wrap="square" lIns="82939" tIns="82939" rIns="82939" bIns="82939" anchor="ctr" anchorCtr="0">
            <a:noAutofit/>
          </a:bodyPr>
          <a:lstStyle/>
          <a:p>
            <a:pPr algn="ctr"/>
            <a:endParaRPr sz="2540" dirty="0">
              <a:solidFill>
                <a:schemeClr val="bg1"/>
              </a:solidFill>
              <a:latin typeface="Cabin"/>
              <a:ea typeface="Cabin"/>
              <a:cs typeface="Cabin"/>
              <a:sym typeface="Cabin"/>
            </a:endParaRPr>
          </a:p>
        </p:txBody>
      </p:sp>
      <p:sp>
        <p:nvSpPr>
          <p:cNvPr id="24" name="Oval 23">
            <a:extLst>
              <a:ext uri="{FF2B5EF4-FFF2-40B4-BE49-F238E27FC236}">
                <a16:creationId xmlns:a16="http://schemas.microsoft.com/office/drawing/2014/main" id="{F1693270-E74A-C940-A45B-3B14DCC90BEA}"/>
              </a:ext>
            </a:extLst>
          </p:cNvPr>
          <p:cNvSpPr/>
          <p:nvPr/>
        </p:nvSpPr>
        <p:spPr>
          <a:xfrm>
            <a:off x="233633" y="120875"/>
            <a:ext cx="901700" cy="818135"/>
          </a:xfrm>
          <a:prstGeom prst="ellipse">
            <a:avLst/>
          </a:prstGeom>
          <a:solidFill>
            <a:schemeClr val="bg1">
              <a:lumMod val="6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378F9B5-6A8F-E24A-8BD5-0A398C57251D}"/>
              </a:ext>
            </a:extLst>
          </p:cNvPr>
          <p:cNvSpPr txBox="1"/>
          <p:nvPr/>
        </p:nvSpPr>
        <p:spPr>
          <a:xfrm>
            <a:off x="233632" y="288783"/>
            <a:ext cx="882993" cy="483209"/>
          </a:xfrm>
          <a:prstGeom prst="rect">
            <a:avLst/>
          </a:prstGeom>
          <a:noFill/>
        </p:spPr>
        <p:txBody>
          <a:bodyPr wrap="square" rtlCol="0">
            <a:spAutoFit/>
          </a:bodyPr>
          <a:lstStyle/>
          <a:p>
            <a:pPr algn="ctr"/>
            <a:r>
              <a:rPr lang="en-US" sz="2540" b="1" dirty="0">
                <a:solidFill>
                  <a:schemeClr val="bg1"/>
                </a:solidFill>
              </a:rPr>
              <a:t>RP10</a:t>
            </a:r>
          </a:p>
        </p:txBody>
      </p:sp>
      <p:sp>
        <p:nvSpPr>
          <p:cNvPr id="33" name="TextBox 32">
            <a:extLst>
              <a:ext uri="{FF2B5EF4-FFF2-40B4-BE49-F238E27FC236}">
                <a16:creationId xmlns:a16="http://schemas.microsoft.com/office/drawing/2014/main" id="{2CAB558F-48E2-3E40-86C0-5C51A23395B4}"/>
              </a:ext>
            </a:extLst>
          </p:cNvPr>
          <p:cNvSpPr txBox="1"/>
          <p:nvPr/>
        </p:nvSpPr>
        <p:spPr>
          <a:xfrm>
            <a:off x="972045" y="245943"/>
            <a:ext cx="5744776" cy="483209"/>
          </a:xfrm>
          <a:prstGeom prst="rect">
            <a:avLst/>
          </a:prstGeom>
          <a:noFill/>
        </p:spPr>
        <p:txBody>
          <a:bodyPr wrap="square" rtlCol="0">
            <a:spAutoFit/>
          </a:bodyPr>
          <a:lstStyle/>
          <a:p>
            <a:pPr algn="ctr"/>
            <a:r>
              <a:rPr lang="en-US" sz="2540" b="1" dirty="0">
                <a:solidFill>
                  <a:schemeClr val="bg1"/>
                </a:solidFill>
              </a:rPr>
              <a:t>Temperature Changes</a:t>
            </a:r>
          </a:p>
        </p:txBody>
      </p:sp>
    </p:spTree>
    <p:extLst>
      <p:ext uri="{BB962C8B-B14F-4D97-AF65-F5344CB8AC3E}">
        <p14:creationId xmlns:p14="http://schemas.microsoft.com/office/powerpoint/2010/main" val="1253771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a:extLst>
              <a:ext uri="{FF2B5EF4-FFF2-40B4-BE49-F238E27FC236}">
                <a16:creationId xmlns:a16="http://schemas.microsoft.com/office/drawing/2014/main" id="{05016D30-0691-B047-909D-B4B5209E3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r="9860"/>
          <a:stretch>
            <a:fillRect/>
          </a:stretch>
        </p:blipFill>
        <p:spPr bwMode="auto">
          <a:xfrm>
            <a:off x="2782646" y="279764"/>
            <a:ext cx="480307" cy="53315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C70330E9-1019-1E45-BEB5-A2CB2EDB248D}"/>
              </a:ext>
            </a:extLst>
          </p:cNvPr>
          <p:cNvCxnSpPr>
            <a:cxnSpLocks/>
          </p:cNvCxnSpPr>
          <p:nvPr/>
        </p:nvCxnSpPr>
        <p:spPr>
          <a:xfrm flipH="1">
            <a:off x="3396358" y="103291"/>
            <a:ext cx="9416" cy="9699419"/>
          </a:xfrm>
          <a:prstGeom prst="line">
            <a:avLst/>
          </a:prstGeom>
          <a:ln w="571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 Box 2">
            <a:extLst>
              <a:ext uri="{FF2B5EF4-FFF2-40B4-BE49-F238E27FC236}">
                <a16:creationId xmlns:a16="http://schemas.microsoft.com/office/drawing/2014/main" id="{54DBB29E-30B4-084A-ADAD-D1451C88C72B}"/>
              </a:ext>
            </a:extLst>
          </p:cNvPr>
          <p:cNvSpPr txBox="1">
            <a:spLocks noChangeArrowheads="1"/>
          </p:cNvSpPr>
          <p:nvPr/>
        </p:nvSpPr>
        <p:spPr bwMode="auto">
          <a:xfrm>
            <a:off x="3570083" y="891369"/>
            <a:ext cx="3169956" cy="8737505"/>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ea typeface="Cabin"/>
                <a:cs typeface="Calibri" panose="020F0502020204030204" pitchFamily="34" charset="0"/>
                <a:sym typeface="Cabin"/>
              </a:rPr>
              <a:t>Type of acid, concentration of acid, volume of acid, type of metal, surface area of metal, mass of metal</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Temperature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Measure the start and end temperature.  Take the start temperature away from the end temperature.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Polystyrene is a good insulator and reduces energy transfers with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Reduces energy transfers with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Add the metals to a controlled volume of acid in a polystyrene cup and record the temperature change.  The larger the temperature change the more reactive the metal.</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Measuring cylinder</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Balance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Thermometer </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temperature would decrease.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 reaction that transfers energy from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A reaction that transfers energy to the surroundings.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sym typeface="Cabin"/>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sym typeface="Cabin"/>
              </a:rPr>
              <a:t>The temperature would increase.</a:t>
            </a:r>
            <a:endParaRPr lang="en-GB" sz="998" dirty="0">
              <a:latin typeface="Calibri" panose="020F0502020204030204" pitchFamily="34" charset="0"/>
              <a:cs typeface="Calibri" panose="020F0502020204030204" pitchFamily="34" charset="0"/>
            </a:endParaRPr>
          </a:p>
          <a:p>
            <a:pPr defTabSz="895327" eaLnBrk="0" fontAlgn="base" hangingPunct="0">
              <a:spcBef>
                <a:spcPct val="0"/>
              </a:spcBef>
              <a:spcAft>
                <a:spcPct val="0"/>
              </a:spcAft>
            </a:pPr>
            <a:endParaRPr lang="en-US" altLang="en-US" sz="1077"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
        <p:nvSpPr>
          <p:cNvPr id="7" name="Text Box 3">
            <a:extLst>
              <a:ext uri="{FF2B5EF4-FFF2-40B4-BE49-F238E27FC236}">
                <a16:creationId xmlns:a16="http://schemas.microsoft.com/office/drawing/2014/main" id="{6E8FBB77-4D2D-5643-960B-855F7BB29F56}"/>
              </a:ext>
            </a:extLst>
          </p:cNvPr>
          <p:cNvSpPr txBox="1">
            <a:spLocks noChangeArrowheads="1"/>
          </p:cNvSpPr>
          <p:nvPr/>
        </p:nvSpPr>
        <p:spPr bwMode="auto">
          <a:xfrm>
            <a:off x="117962" y="891370"/>
            <a:ext cx="3109175" cy="8734867"/>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are investigating the effect of a particular factor on the temperature change what are the possible variables, one you could change, and the others you would need to keep the same?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When investigating the effect of a particular factor on temperature change what will be your dependent variable?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do you determine temperature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should a polystyrene cup be used when investigating temperature change?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Why should the polystyrene cup used have a lid?</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can you use temperature change to determine the reactivity of some metals?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equipment would you use to measure the volume of your solutions?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If you were adding a solid to the acid, what equipment would you use to measure the mass?</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equipment would you use to measure the start and end temperature?</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would you know if the reaction was endothermic?</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an endothermic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What is an exothermic reaction?</a:t>
            </a:r>
          </a:p>
          <a:p>
            <a:pPr marL="223832" indent="-223832" algn="just">
              <a:buFont typeface="+mj-lt"/>
              <a:buAutoNum type="arabicPeriod"/>
            </a:pPr>
            <a:endParaRPr lang="en-GB" sz="998" dirty="0">
              <a:latin typeface="Calibri" panose="020F0502020204030204" pitchFamily="34" charset="0"/>
              <a:cs typeface="Calibri" panose="020F0502020204030204" pitchFamily="34" charset="0"/>
            </a:endParaRPr>
          </a:p>
          <a:p>
            <a:pPr marL="223832" indent="-223832" algn="just">
              <a:buFont typeface="+mj-lt"/>
              <a:buAutoNum type="arabicPeriod"/>
            </a:pPr>
            <a:r>
              <a:rPr lang="en-GB" sz="998" dirty="0">
                <a:latin typeface="Calibri" panose="020F0502020204030204" pitchFamily="34" charset="0"/>
                <a:cs typeface="Calibri" panose="020F0502020204030204" pitchFamily="34" charset="0"/>
              </a:rPr>
              <a:t>How would you know if the reaction was exothermic?</a:t>
            </a:r>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998"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endParaRPr lang="en-GB" sz="1371" dirty="0"/>
          </a:p>
          <a:p>
            <a:pPr marL="223832" indent="-223832" algn="just">
              <a:buFont typeface="+mj-lt"/>
              <a:buAutoNum type="arabicPeriod"/>
            </a:pPr>
            <a:endParaRPr lang="en-GB" sz="1077" dirty="0"/>
          </a:p>
          <a:p>
            <a:r>
              <a:rPr lang="en-GB" sz="1371" b="1" dirty="0"/>
              <a:t> </a:t>
            </a:r>
            <a:endParaRPr lang="en-GB" sz="1371" dirty="0"/>
          </a:p>
          <a:p>
            <a:r>
              <a:rPr lang="en-GB" sz="1371" b="1" dirty="0"/>
              <a:t> </a:t>
            </a:r>
            <a:endParaRPr lang="en-GB" sz="1371" dirty="0"/>
          </a:p>
          <a:p>
            <a:pPr defTabSz="895327" eaLnBrk="0" fontAlgn="base" hangingPunct="0">
              <a:spcBef>
                <a:spcPct val="0"/>
              </a:spcBef>
              <a:spcAft>
                <a:spcPct val="0"/>
              </a:spcAft>
            </a:pPr>
            <a:endParaRPr lang="en-US" altLang="en-US" sz="1763" dirty="0">
              <a:latin typeface="Arial" panose="020B0604020202020204" pitchFamily="34" charset="0"/>
            </a:endParaRPr>
          </a:p>
        </p:txBody>
      </p:sp>
      <p:sp>
        <p:nvSpPr>
          <p:cNvPr id="8" name="Text Box 2">
            <a:extLst>
              <a:ext uri="{FF2B5EF4-FFF2-40B4-BE49-F238E27FC236}">
                <a16:creationId xmlns:a16="http://schemas.microsoft.com/office/drawing/2014/main" id="{ABB694F5-C8AF-404B-99D4-5FC245BF4B44}"/>
              </a:ext>
            </a:extLst>
          </p:cNvPr>
          <p:cNvSpPr txBox="1">
            <a:spLocks noChangeArrowheads="1"/>
          </p:cNvSpPr>
          <p:nvPr/>
        </p:nvSpPr>
        <p:spPr bwMode="auto">
          <a:xfrm>
            <a:off x="3570085" y="455360"/>
            <a:ext cx="1033671" cy="265802"/>
          </a:xfrm>
          <a:prstGeom prst="rect">
            <a:avLst/>
          </a:prstGeom>
          <a:solidFill>
            <a:srgbClr val="FFFFFF"/>
          </a:solidFill>
          <a:ln w="9525">
            <a:solidFill>
              <a:srgbClr val="000000"/>
            </a:solidFill>
            <a:miter lim="800000"/>
            <a:headEnd/>
            <a:tailEnd/>
          </a:ln>
        </p:spPr>
        <p:txBody>
          <a:bodyPr vert="horz" wrap="square" lIns="89533" tIns="44767" rIns="89533" bIns="44767" numCol="1" anchor="t" anchorCtr="0" compatLnSpc="1">
            <a:prstTxWarp prst="textNoShape">
              <a:avLst/>
            </a:prstTxWarp>
          </a:bodyPr>
          <a:lstStyle/>
          <a:p>
            <a:pPr defTabSz="895327" eaLnBrk="0" fontAlgn="base" hangingPunct="0">
              <a:spcBef>
                <a:spcPct val="0"/>
              </a:spcBef>
              <a:spcAft>
                <a:spcPct val="0"/>
              </a:spcAft>
            </a:pPr>
            <a:r>
              <a:rPr lang="en-US" altLang="en-US" sz="1077" b="1" dirty="0">
                <a:latin typeface="Calibri" panose="020F0502020204030204" pitchFamily="34" charset="0"/>
                <a:ea typeface="Calibri" panose="020F0502020204030204" pitchFamily="34" charset="0"/>
                <a:cs typeface="Times New Roman" panose="02020603050405020304" pitchFamily="18" charset="0"/>
              </a:rPr>
              <a:t>Fold page here</a:t>
            </a:r>
            <a:endParaRPr lang="en-US" altLang="en-US" sz="1763" dirty="0">
              <a:latin typeface="Arial" panose="020B0604020202020204" pitchFamily="34" charset="0"/>
            </a:endParaRPr>
          </a:p>
        </p:txBody>
      </p:sp>
      <p:sp>
        <p:nvSpPr>
          <p:cNvPr id="10" name="Rectangle 10">
            <a:extLst>
              <a:ext uri="{FF2B5EF4-FFF2-40B4-BE49-F238E27FC236}">
                <a16:creationId xmlns:a16="http://schemas.microsoft.com/office/drawing/2014/main" id="{FA14BE7B-EE79-4345-9F8F-C73150617D20}"/>
              </a:ext>
            </a:extLst>
          </p:cNvPr>
          <p:cNvSpPr>
            <a:spLocks noChangeArrowheads="1"/>
          </p:cNvSpPr>
          <p:nvPr/>
        </p:nvSpPr>
        <p:spPr bwMode="auto">
          <a:xfrm>
            <a:off x="100666" y="-26607"/>
            <a:ext cx="2699275" cy="582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533" tIns="44767" rIns="89533" bIns="44767" numCol="1" anchor="ctr" anchorCtr="0" compatLnSpc="1">
            <a:prstTxWarp prst="textNoShape">
              <a:avLst/>
            </a:prstTxWarp>
            <a:spAutoFit/>
          </a:bodyPr>
          <a:lstStyle/>
          <a:p>
            <a:pPr defTabSz="895327" eaLnBrk="0" fontAlgn="base" hangingPunct="0">
              <a:spcBef>
                <a:spcPct val="0"/>
              </a:spcBef>
              <a:spcAft>
                <a:spcPct val="0"/>
              </a:spcAft>
            </a:pPr>
            <a:endParaRPr lang="en-US" altLang="en-US" sz="1567" b="1" dirty="0">
              <a:latin typeface="Calibri" panose="020F0502020204030204" pitchFamily="34" charset="0"/>
              <a:ea typeface="Calibri" panose="020F0502020204030204" pitchFamily="34" charset="0"/>
              <a:cs typeface="Times New Roman" panose="02020603050405020304" pitchFamily="18" charset="0"/>
            </a:endParaRPr>
          </a:p>
          <a:p>
            <a:pPr defTabSz="895327" eaLnBrk="0" fontAlgn="base" hangingPunct="0">
              <a:spcBef>
                <a:spcPct val="0"/>
              </a:spcBef>
              <a:spcAft>
                <a:spcPct val="0"/>
              </a:spcAft>
            </a:pPr>
            <a:r>
              <a:rPr lang="en-US" altLang="en-US" sz="1633" b="1" dirty="0">
                <a:latin typeface="Calibri" panose="020F0502020204030204" pitchFamily="34" charset="0"/>
                <a:ea typeface="Calibri" panose="020F0502020204030204" pitchFamily="34" charset="0"/>
                <a:cs typeface="Times New Roman" panose="02020603050405020304" pitchFamily="18" charset="0"/>
              </a:rPr>
              <a:t>RP10: Temperature Changes</a:t>
            </a:r>
            <a:endParaRPr lang="en-US" altLang="en-US" sz="1633" dirty="0">
              <a:latin typeface="Arial" panose="020B0604020202020204" pitchFamily="34" charset="0"/>
            </a:endParaRPr>
          </a:p>
        </p:txBody>
      </p:sp>
      <p:sp>
        <p:nvSpPr>
          <p:cNvPr id="17" name="Rectangle 16">
            <a:extLst>
              <a:ext uri="{FF2B5EF4-FFF2-40B4-BE49-F238E27FC236}">
                <a16:creationId xmlns:a16="http://schemas.microsoft.com/office/drawing/2014/main" id="{31243C8B-C11D-2D49-8D9C-0B5E351FAB67}"/>
              </a:ext>
            </a:extLst>
          </p:cNvPr>
          <p:cNvSpPr/>
          <p:nvPr/>
        </p:nvSpPr>
        <p:spPr>
          <a:xfrm>
            <a:off x="117962" y="130983"/>
            <a:ext cx="2664683" cy="70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1"/>
          </a:p>
        </p:txBody>
      </p:sp>
    </p:spTree>
    <p:extLst>
      <p:ext uri="{BB962C8B-B14F-4D97-AF65-F5344CB8AC3E}">
        <p14:creationId xmlns:p14="http://schemas.microsoft.com/office/powerpoint/2010/main" val="4060526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B2060-EF69-BC46-8E46-9BB5167063D8}"/>
              </a:ext>
            </a:extLst>
          </p:cNvPr>
          <p:cNvGraphicFramePr>
            <a:graphicFrameLocks noGrp="1"/>
          </p:cNvGraphicFramePr>
          <p:nvPr>
            <p:extLst>
              <p:ext uri="{D42A27DB-BD31-4B8C-83A1-F6EECF244321}">
                <p14:modId xmlns:p14="http://schemas.microsoft.com/office/powerpoint/2010/main" val="1838558877"/>
              </p:ext>
            </p:extLst>
          </p:nvPr>
        </p:nvGraphicFramePr>
        <p:xfrm>
          <a:off x="222253" y="372803"/>
          <a:ext cx="6351065" cy="9190577"/>
        </p:xfrm>
        <a:graphic>
          <a:graphicData uri="http://schemas.openxmlformats.org/drawingml/2006/table">
            <a:tbl>
              <a:tblPr firstRow="1" bandRow="1">
                <a:tableStyleId>{5940675A-B579-460E-94D1-54222C63F5DA}</a:tableStyleId>
              </a:tblPr>
              <a:tblGrid>
                <a:gridCol w="924966">
                  <a:extLst>
                    <a:ext uri="{9D8B030D-6E8A-4147-A177-3AD203B41FA5}">
                      <a16:colId xmlns:a16="http://schemas.microsoft.com/office/drawing/2014/main" val="2189873112"/>
                    </a:ext>
                  </a:extLst>
                </a:gridCol>
                <a:gridCol w="5426099">
                  <a:extLst>
                    <a:ext uri="{9D8B030D-6E8A-4147-A177-3AD203B41FA5}">
                      <a16:colId xmlns:a16="http://schemas.microsoft.com/office/drawing/2014/main" val="2275333074"/>
                    </a:ext>
                  </a:extLst>
                </a:gridCol>
              </a:tblGrid>
              <a:tr h="407701">
                <a:tc>
                  <a:txBody>
                    <a:bodyPr/>
                    <a:lstStyle/>
                    <a:p>
                      <a:pPr algn="ctr"/>
                      <a:r>
                        <a:rPr lang="en-US" sz="1400" b="1" dirty="0">
                          <a:latin typeface="Calibri" panose="020F0502020204030204" pitchFamily="34" charset="0"/>
                          <a:cs typeface="Calibri" panose="020F0502020204030204" pitchFamily="34" charset="0"/>
                        </a:rPr>
                        <a:t>Practical</a:t>
                      </a:r>
                    </a:p>
                  </a:txBody>
                  <a:tcPr marL="89533" marR="89533" marT="44767" marB="44767" anchor="ctr">
                    <a:solidFill>
                      <a:schemeClr val="bg1">
                        <a:lumMod val="85000"/>
                      </a:schemeClr>
                    </a:solidFill>
                  </a:tcPr>
                </a:tc>
                <a:tc>
                  <a:txBody>
                    <a:bodyPr/>
                    <a:lstStyle/>
                    <a:p>
                      <a:pPr algn="just"/>
                      <a:r>
                        <a:rPr lang="en-US" sz="1400" b="0" dirty="0">
                          <a:latin typeface="Calibri" panose="020F0502020204030204" pitchFamily="34" charset="0"/>
                          <a:cs typeface="Calibri" panose="020F0502020204030204" pitchFamily="34" charset="0"/>
                        </a:rPr>
                        <a:t>RP10: Temperature Change</a:t>
                      </a:r>
                    </a:p>
                  </a:txBody>
                  <a:tcPr marL="89533" marR="89533" marT="44767" marB="44767" anchor="ctr"/>
                </a:tc>
                <a:extLst>
                  <a:ext uri="{0D108BD9-81ED-4DB2-BD59-A6C34878D82A}">
                    <a16:rowId xmlns:a16="http://schemas.microsoft.com/office/drawing/2014/main" val="1109385184"/>
                  </a:ext>
                </a:extLst>
              </a:tr>
              <a:tr h="515405">
                <a:tc>
                  <a:txBody>
                    <a:bodyPr/>
                    <a:lstStyle/>
                    <a:p>
                      <a:pPr algn="ctr"/>
                      <a:r>
                        <a:rPr lang="en-US" sz="1400" b="1" dirty="0">
                          <a:latin typeface="Calibri" panose="020F0502020204030204" pitchFamily="34" charset="0"/>
                          <a:cs typeface="Calibri" panose="020F0502020204030204" pitchFamily="34" charset="0"/>
                        </a:rPr>
                        <a:t>Qu</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Explain how you could investigate the effect of</a:t>
                      </a: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________ on temperature change.</a:t>
                      </a:r>
                      <a:endParaRPr lang="en-US" sz="1400" b="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319181968"/>
                  </a:ext>
                </a:extLst>
              </a:tr>
              <a:tr h="2846856">
                <a:tc>
                  <a:txBody>
                    <a:bodyPr/>
                    <a:lstStyle/>
                    <a:p>
                      <a:pPr algn="ctr"/>
                      <a:r>
                        <a:rPr lang="en-US" sz="1400" b="1" dirty="0">
                          <a:latin typeface="Calibri" panose="020F0502020204030204" pitchFamily="34" charset="0"/>
                          <a:cs typeface="Calibri" panose="020F0502020204030204" pitchFamily="34" charset="0"/>
                        </a:rPr>
                        <a:t>Info</a:t>
                      </a:r>
                    </a:p>
                  </a:txBody>
                  <a:tcPr marL="89533" marR="89533" marT="44767" marB="44767" anchor="ctr">
                    <a:solidFill>
                      <a:schemeClr val="bg1">
                        <a:lumMod val="85000"/>
                      </a:schemeClr>
                    </a:solidFill>
                  </a:tcPr>
                </a:tc>
                <a:tc>
                  <a:txBody>
                    <a:bodyPr/>
                    <a:lstStyle/>
                    <a:p>
                      <a:pPr algn="just"/>
                      <a:r>
                        <a:rPr lang="en-US" sz="1400" dirty="0">
                          <a:latin typeface="Calibri" panose="020F0502020204030204" pitchFamily="34" charset="0"/>
                          <a:cs typeface="Calibri" panose="020F0502020204030204" pitchFamily="34" charset="0"/>
                        </a:rPr>
                        <a:t>You could be asked this question for some different variables. </a:t>
                      </a:r>
                      <a:r>
                        <a:rPr lang="en-US" sz="1400" baseline="0"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Some that have come up in the past include:</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The reacting</a:t>
                      </a: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acid and metal</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The reacting acid and metal carbonate</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Neutralisation reactions</a:t>
                      </a: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Displacement of metals</a:t>
                      </a: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285750" marR="0" lvl="0" indent="-285750" algn="just"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0" indent="0">
                        <a:buFont typeface="Arial" panose="020B0604020202020204" pitchFamily="34" charset="0"/>
                        <a:buNone/>
                      </a:pPr>
                      <a:r>
                        <a:rPr lang="en-US" sz="1400" dirty="0">
                          <a:latin typeface="Calibri" panose="020F0502020204030204" pitchFamily="34" charset="0"/>
                          <a:cs typeface="Calibri" panose="020F0502020204030204" pitchFamily="34" charset="0"/>
                        </a:rPr>
                        <a:t>To answer this question you will need to do the following:</a:t>
                      </a:r>
                    </a:p>
                    <a:p>
                      <a:pPr marL="342900" indent="-342900" algn="just">
                        <a:buFont typeface="+mj-lt"/>
                        <a:buAutoNum type="arabicPeriod"/>
                      </a:pPr>
                      <a:r>
                        <a:rPr lang="en-US" sz="1400" dirty="0">
                          <a:latin typeface="Calibri" panose="020F0502020204030204" pitchFamily="34" charset="0"/>
                          <a:cs typeface="Calibri" panose="020F0502020204030204" pitchFamily="34" charset="0"/>
                        </a:rPr>
                        <a:t>Describe how to set up the equipment (drawing a labelled</a:t>
                      </a:r>
                      <a:r>
                        <a:rPr lang="en-US" sz="1400" baseline="0" dirty="0">
                          <a:latin typeface="Calibri" panose="020F0502020204030204" pitchFamily="34" charset="0"/>
                          <a:cs typeface="Calibri" panose="020F0502020204030204" pitchFamily="34" charset="0"/>
                        </a:rPr>
                        <a:t> diagram is even better)</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be changing</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record/measure</a:t>
                      </a:r>
                    </a:p>
                    <a:p>
                      <a:pPr marL="342900" indent="-342900">
                        <a:buFont typeface="+mj-lt"/>
                        <a:buAutoNum type="arabicPeriod"/>
                      </a:pPr>
                      <a:r>
                        <a:rPr lang="en-US" sz="1400" baseline="0" dirty="0">
                          <a:latin typeface="Calibri" panose="020F0502020204030204" pitchFamily="34" charset="0"/>
                          <a:cs typeface="Calibri" panose="020F0502020204030204" pitchFamily="34" charset="0"/>
                        </a:rPr>
                        <a:t>Identify what you will control</a:t>
                      </a:r>
                      <a:endParaRPr lang="en-GB"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89533" marR="89533" marT="44767" marB="44767" anchor="ctr"/>
                </a:tc>
                <a:extLst>
                  <a:ext uri="{0D108BD9-81ED-4DB2-BD59-A6C34878D82A}">
                    <a16:rowId xmlns:a16="http://schemas.microsoft.com/office/drawing/2014/main" val="337813050"/>
                  </a:ext>
                </a:extLst>
              </a:tr>
              <a:tr h="1575156">
                <a:tc>
                  <a:txBody>
                    <a:bodyPr/>
                    <a:lstStyle/>
                    <a:p>
                      <a:pPr algn="ctr"/>
                      <a:r>
                        <a:rPr lang="en-US" sz="1400" b="1" dirty="0">
                          <a:latin typeface="Calibri" panose="020F0502020204030204" pitchFamily="34" charset="0"/>
                          <a:cs typeface="Calibri" panose="020F0502020204030204" pitchFamily="34" charset="0"/>
                        </a:rPr>
                        <a:t>Top Tip</a:t>
                      </a:r>
                    </a:p>
                  </a:txBody>
                  <a:tcPr marL="89533" marR="89533" marT="44767" marB="44767" anchor="ctr">
                    <a:solidFill>
                      <a:schemeClr val="bg1">
                        <a:lumMod val="85000"/>
                      </a:schemeClr>
                    </a:solidFill>
                  </a:tcPr>
                </a:tc>
                <a:tc>
                  <a:txBody>
                    <a:bodyPr/>
                    <a:lstStyle/>
                    <a:p>
                      <a:pPr marL="0" indent="0" algn="just">
                        <a:buFont typeface="+mj-lt"/>
                        <a:buNone/>
                      </a:pPr>
                      <a:r>
                        <a:rPr lang="en-US" sz="1400" dirty="0">
                          <a:latin typeface="Calibri" panose="020F0502020204030204" pitchFamily="34" charset="0"/>
                          <a:cs typeface="Calibri" panose="020F0502020204030204" pitchFamily="34" charset="0"/>
                        </a:rPr>
                        <a:t>You</a:t>
                      </a:r>
                      <a:r>
                        <a:rPr lang="en-US" sz="1400" baseline="0" dirty="0">
                          <a:latin typeface="Calibri" panose="020F0502020204030204" pitchFamily="34" charset="0"/>
                          <a:cs typeface="Calibri" panose="020F0502020204030204" pitchFamily="34" charset="0"/>
                        </a:rPr>
                        <a:t> could be asked to write a method to explain how you would determine the reactivity of some metals.  To do this you need to write a method for investigating temperature change.  The more reactive the metal, the greater the change in temperature.  When you have your results for the different metals you would list them in order of biggest temperature to smallest temperature change.  By doing this you are listing the metals in order of reactivity.</a:t>
                      </a:r>
                      <a:endParaRPr lang="en-US" sz="140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2427651414"/>
                  </a:ext>
                </a:extLst>
              </a:tr>
              <a:tr h="2664020">
                <a:tc>
                  <a:txBody>
                    <a:bodyPr/>
                    <a:lstStyle/>
                    <a:p>
                      <a:pPr algn="ctr"/>
                      <a:r>
                        <a:rPr lang="en-US" sz="1400" b="1" dirty="0">
                          <a:latin typeface="Calibri" panose="020F0502020204030204" pitchFamily="34" charset="0"/>
                          <a:cs typeface="Calibri" panose="020F0502020204030204" pitchFamily="34" charset="0"/>
                        </a:rPr>
                        <a:t>Model Answer</a:t>
                      </a:r>
                    </a:p>
                  </a:txBody>
                  <a:tcPr marL="89533" marR="89533" marT="44767" marB="44767" anchor="ctr">
                    <a:solidFill>
                      <a:schemeClr val="bg1">
                        <a:lumMod val="85000"/>
                      </a:schemeClr>
                    </a:solid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rPr>
                        <a:t>Explain how you could</a:t>
                      </a:r>
                      <a:r>
                        <a:rPr lang="en-GB" sz="1400" b="1"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rPr>
                        <a:t> investigate the effect of the reacting acid and metal on temperature change.</a:t>
                      </a: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baseline="0" dirty="0">
                        <a:solidFill>
                          <a:schemeClr val="tx1"/>
                        </a:solidFill>
                        <a:effectLst/>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GB" sz="1400" b="1"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cs typeface="Calibri" panose="020F0502020204030204" pitchFamily="34" charset="0"/>
                      </a:endParaRPr>
                    </a:p>
                  </a:txBody>
                  <a:tcPr marL="89533" marR="89533" marT="44767" marB="44767"/>
                </a:tc>
                <a:extLst>
                  <a:ext uri="{0D108BD9-81ED-4DB2-BD59-A6C34878D82A}">
                    <a16:rowId xmlns:a16="http://schemas.microsoft.com/office/drawing/2014/main" val="971397409"/>
                  </a:ext>
                </a:extLst>
              </a:tr>
              <a:tr h="1151256">
                <a:tc>
                  <a:txBody>
                    <a:bodyPr/>
                    <a:lstStyle/>
                    <a:p>
                      <a:pPr algn="ctr"/>
                      <a:r>
                        <a:rPr lang="en-US" sz="1400" b="1" dirty="0">
                          <a:latin typeface="Calibri" panose="020F0502020204030204" pitchFamily="34" charset="0"/>
                          <a:cs typeface="Calibri" panose="020F0502020204030204" pitchFamily="34" charset="0"/>
                        </a:rPr>
                        <a:t>Practice </a:t>
                      </a:r>
                    </a:p>
                  </a:txBody>
                  <a:tcPr marL="89533" marR="89533" marT="44767" marB="44767" anchor="ctr">
                    <a:solidFill>
                      <a:schemeClr val="bg1">
                        <a:lumMod val="85000"/>
                      </a:schemeClr>
                    </a:solidFill>
                  </a:tcPr>
                </a:tc>
                <a:tc>
                  <a:txBody>
                    <a:bodyPr/>
                    <a:lstStyle/>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Learn and practice the model answer above.</a:t>
                      </a:r>
                    </a:p>
                    <a:p>
                      <a:pPr marL="342900" marR="0" lvl="0" indent="-342900" algn="just" defTabSz="685800" rtl="0" eaLnBrk="1" fontAlgn="auto" latinLnBrk="0" hangingPunct="1">
                        <a:lnSpc>
                          <a:spcPct val="100000"/>
                        </a:lnSpc>
                        <a:spcBef>
                          <a:spcPts val="0"/>
                        </a:spcBef>
                        <a:spcAft>
                          <a:spcPts val="0"/>
                        </a:spcAft>
                        <a:buClrTx/>
                        <a:buSzTx/>
                        <a:buFont typeface="+mj-lt"/>
                        <a:buAutoNum type="arabicPeriod"/>
                        <a:tabLst/>
                        <a:defRPr/>
                      </a:pPr>
                      <a:r>
                        <a:rPr lang="en-GB" sz="1400" i="0" dirty="0">
                          <a:latin typeface="Calibri" panose="020F0502020204030204" pitchFamily="34" charset="0"/>
                          <a:cs typeface="Calibri" panose="020F0502020204030204" pitchFamily="34" charset="0"/>
                        </a:rPr>
                        <a:t>Prepare and learn model answers to explain how you could investigate</a:t>
                      </a:r>
                      <a:r>
                        <a:rPr lang="en-GB" sz="1400" i="0" baseline="0" dirty="0">
                          <a:latin typeface="Calibri" panose="020F0502020204030204" pitchFamily="34" charset="0"/>
                          <a:cs typeface="Calibri" panose="020F0502020204030204" pitchFamily="34" charset="0"/>
                        </a:rPr>
                        <a:t> the effects of reacting acid and metal carbonate, neutralisation reactions and displacement reactions on temperature change.</a:t>
                      </a:r>
                      <a:endParaRPr lang="en-GB" sz="1400" i="0" dirty="0">
                        <a:latin typeface="Calibri" panose="020F0502020204030204" pitchFamily="34" charset="0"/>
                        <a:cs typeface="Calibri" panose="020F0502020204030204" pitchFamily="34" charset="0"/>
                      </a:endParaRPr>
                    </a:p>
                  </a:txBody>
                  <a:tcPr marL="89533" marR="89533" marT="44767" marB="44767" anchor="ctr"/>
                </a:tc>
                <a:extLst>
                  <a:ext uri="{0D108BD9-81ED-4DB2-BD59-A6C34878D82A}">
                    <a16:rowId xmlns:a16="http://schemas.microsoft.com/office/drawing/2014/main" val="413239812"/>
                  </a:ext>
                </a:extLst>
              </a:tr>
            </a:tbl>
          </a:graphicData>
        </a:graphic>
      </p:graphicFrame>
      <p:sp>
        <p:nvSpPr>
          <p:cNvPr id="5" name="Rectangle 4"/>
          <p:cNvSpPr/>
          <p:nvPr/>
        </p:nvSpPr>
        <p:spPr>
          <a:xfrm>
            <a:off x="1197576" y="6186611"/>
            <a:ext cx="4079089" cy="2186496"/>
          </a:xfrm>
          <a:prstGeom prst="rect">
            <a:avLst/>
          </a:prstGeom>
        </p:spPr>
        <p:txBody>
          <a:bodyPr wrap="square">
            <a:spAutoFit/>
          </a:bodyPr>
          <a:lstStyle/>
          <a:p>
            <a:pPr lvl="0" algn="just"/>
            <a:r>
              <a:rPr lang="en-GB" sz="1361" dirty="0">
                <a:latin typeface="Calibri" panose="020F0502020204030204" pitchFamily="34" charset="0"/>
                <a:ea typeface="Cabin"/>
                <a:cs typeface="Calibri" panose="020F0502020204030204" pitchFamily="34" charset="0"/>
                <a:sym typeface="Cabin"/>
              </a:rPr>
              <a:t>Set up equipment as shown in the diagram. Add 50cm³ acid into a polystyrene cup and record the start temperature of the solution.  Add a metal to the cup and then add the lid.  Stir the solution through the hole in the lid using the thermometer and record the highest/lowest temperature change observed. Calculate the temperature change and repeat twice more to calculate an average.  Repeat the whole practical with 4 different metals. Control the type, volume and concentration of acid.</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207" y="6166861"/>
            <a:ext cx="1168067" cy="1936111"/>
          </a:xfrm>
          <a:prstGeom prst="rect">
            <a:avLst/>
          </a:prstGeom>
        </p:spPr>
      </p:pic>
      <p:cxnSp>
        <p:nvCxnSpPr>
          <p:cNvPr id="7" name="Straight Connector 6"/>
          <p:cNvCxnSpPr/>
          <p:nvPr/>
        </p:nvCxnSpPr>
        <p:spPr>
          <a:xfrm flipV="1">
            <a:off x="5321207" y="6517657"/>
            <a:ext cx="1093160" cy="1441"/>
          </a:xfrm>
          <a:prstGeom prst="line">
            <a:avLst/>
          </a:prstGeom>
          <a:ln w="38100">
            <a:solidFill>
              <a:srgbClr val="A3A3A3"/>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013106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4175</TotalTime>
  <Words>5927</Words>
  <Application>Microsoft Macintosh PowerPoint</Application>
  <PresentationFormat>A4 Paper (210x297 mm)</PresentationFormat>
  <Paragraphs>822</Paragraphs>
  <Slides>20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Cabin</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Phillips</cp:lastModifiedBy>
  <cp:revision>105</cp:revision>
  <cp:lastPrinted>2020-03-09T09:18:24Z</cp:lastPrinted>
  <dcterms:created xsi:type="dcterms:W3CDTF">2020-03-08T14:02:10Z</dcterms:created>
  <dcterms:modified xsi:type="dcterms:W3CDTF">2022-02-20T17:32:08Z</dcterms:modified>
</cp:coreProperties>
</file>