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67" r:id="rId2"/>
    <p:sldId id="263" r:id="rId3"/>
    <p:sldId id="260" r:id="rId4"/>
    <p:sldId id="279" r:id="rId5"/>
    <p:sldId id="295" r:id="rId6"/>
    <p:sldId id="278" r:id="rId7"/>
    <p:sldId id="294" r:id="rId8"/>
    <p:sldId id="297" r:id="rId9"/>
    <p:sldId id="298" r:id="rId10"/>
    <p:sldId id="291" r:id="rId11"/>
    <p:sldId id="281" r:id="rId12"/>
    <p:sldId id="296" r:id="rId13"/>
    <p:sldId id="293" r:id="rId14"/>
    <p:sldId id="258" r:id="rId15"/>
    <p:sldId id="268" r:id="rId16"/>
    <p:sldId id="287" r:id="rId17"/>
    <p:sldId id="272" r:id="rId18"/>
    <p:sldId id="273" r:id="rId19"/>
    <p:sldId id="274" r:id="rId20"/>
    <p:sldId id="275" r:id="rId21"/>
    <p:sldId id="276" r:id="rId22"/>
    <p:sldId id="277" r:id="rId2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61"/>
    <p:restoredTop sz="95707"/>
  </p:normalViewPr>
  <p:slideViewPr>
    <p:cSldViewPr snapToGrid="0" snapToObjects="1">
      <p:cViewPr>
        <p:scale>
          <a:sx n="146" d="100"/>
          <a:sy n="146" d="100"/>
        </p:scale>
        <p:origin x="1232" y="-2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C8890-0E2E-8C49-AA02-97D4E61C3230}" type="datetimeFigureOut">
              <a:rPr lang="en-US" smtClean="0"/>
              <a:t>2/20/22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D1D41-4CDD-0F4B-B8C5-22A5BD86FCE4}" type="slidenum">
              <a:rPr lang="en-US" smtClean="0"/>
              <a:t>‹#›</a:t>
            </a:fld>
            <a:endParaRPr lang="en-US"/>
          </a:p>
        </p:txBody>
      </p:sp>
    </p:spTree>
    <p:extLst>
      <p:ext uri="{BB962C8B-B14F-4D97-AF65-F5344CB8AC3E}">
        <p14:creationId xmlns:p14="http://schemas.microsoft.com/office/powerpoint/2010/main" val="152075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363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6dcc6c15af_0_21: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6dcc6c15af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109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6dcc6c15af_0_112: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6dcc6c15af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8469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4BFD0691-E684-724D-8AF3-81FDB5E4D6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08C49B5-C192-E84B-87E1-13ADF225A26B}"/>
              </a:ext>
            </a:extLst>
          </p:cNvPr>
          <p:cNvCxnSpPr>
            <a:cxnSpLocks/>
          </p:cNvCxnSpPr>
          <p:nvPr userDrawn="1"/>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 Box 2">
            <a:extLst>
              <a:ext uri="{FF2B5EF4-FFF2-40B4-BE49-F238E27FC236}">
                <a16:creationId xmlns:a16="http://schemas.microsoft.com/office/drawing/2014/main" id="{1CEADD70-4B95-6342-B74F-6C4E27090351}"/>
              </a:ext>
            </a:extLst>
          </p:cNvPr>
          <p:cNvSpPr txBox="1">
            <a:spLocks noChangeArrowheads="1"/>
          </p:cNvSpPr>
          <p:nvPr userDrawn="1"/>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Text Box 3">
            <a:extLst>
              <a:ext uri="{FF2B5EF4-FFF2-40B4-BE49-F238E27FC236}">
                <a16:creationId xmlns:a16="http://schemas.microsoft.com/office/drawing/2014/main" id="{0CBDEB30-4132-5C43-87EF-FDD07D69F376}"/>
              </a:ext>
            </a:extLst>
          </p:cNvPr>
          <p:cNvSpPr txBox="1">
            <a:spLocks noChangeArrowheads="1"/>
          </p:cNvSpPr>
          <p:nvPr userDrawn="1"/>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 Box 2">
            <a:extLst>
              <a:ext uri="{FF2B5EF4-FFF2-40B4-BE49-F238E27FC236}">
                <a16:creationId xmlns:a16="http://schemas.microsoft.com/office/drawing/2014/main" id="{0D3E5DF3-86A0-4E40-9115-CA378EF1E22E}"/>
              </a:ext>
            </a:extLst>
          </p:cNvPr>
          <p:cNvSpPr txBox="1">
            <a:spLocks noChangeArrowheads="1"/>
          </p:cNvSpPr>
          <p:nvPr userDrawn="1"/>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38D7EAEE-81D3-A143-90AF-5BD10CD62252}"/>
              </a:ext>
            </a:extLst>
          </p:cNvPr>
          <p:cNvSpPr/>
          <p:nvPr userDrawn="1"/>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47D1117-4F51-1E4D-A88F-1B8C4E8B20E5}"/>
              </a:ext>
            </a:extLst>
          </p:cNvPr>
          <p:cNvGraphicFramePr>
            <a:graphicFrameLocks noGrp="1"/>
          </p:cNvGraphicFramePr>
          <p:nvPr userDrawn="1">
            <p:extLst>
              <p:ext uri="{D42A27DB-BD31-4B8C-83A1-F6EECF244321}">
                <p14:modId xmlns:p14="http://schemas.microsoft.com/office/powerpoint/2010/main" val="1753830161"/>
              </p:ext>
            </p:extLst>
          </p:nvPr>
        </p:nvGraphicFramePr>
        <p:xfrm>
          <a:off x="153954" y="212190"/>
          <a:ext cx="6486332" cy="9561047"/>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30142">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699195">
                <a:tc>
                  <a:txBody>
                    <a:bodyPr/>
                    <a:lstStyle/>
                    <a:p>
                      <a:pPr algn="ctr"/>
                      <a:r>
                        <a:rPr lang="en-US" sz="1350" b="1" dirty="0"/>
                        <a:t>Qu</a:t>
                      </a:r>
                    </a:p>
                  </a:txBody>
                  <a:tcPr anchor="ctr">
                    <a:solidFill>
                      <a:schemeClr val="bg1">
                        <a:lumMod val="85000"/>
                      </a:schemeClr>
                    </a:solidFill>
                  </a:tcPr>
                </a:tc>
                <a:tc>
                  <a:txBody>
                    <a:bodyPr/>
                    <a:lstStyle/>
                    <a:p>
                      <a:pPr lvl="0" algn="just" fontAlgn="base"/>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498225">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822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971397409"/>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68375487"/>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72174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C3F9C67-91DF-FB43-A870-8FC7646208C6}"/>
              </a:ext>
            </a:extLst>
          </p:cNvPr>
          <p:cNvGraphicFramePr>
            <a:graphicFrameLocks noGrp="1"/>
          </p:cNvGraphicFramePr>
          <p:nvPr userDrawn="1">
            <p:extLst>
              <p:ext uri="{D42A27DB-BD31-4B8C-83A1-F6EECF244321}">
                <p14:modId xmlns:p14="http://schemas.microsoft.com/office/powerpoint/2010/main" val="3988059232"/>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2218618">
                <a:tc>
                  <a:txBody>
                    <a:bodyPr/>
                    <a:lstStyle/>
                    <a:p>
                      <a:pPr algn="ctr"/>
                      <a:r>
                        <a:rPr lang="en-US" sz="1350" b="1" dirty="0"/>
                        <a:t>Info</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37813050"/>
                  </a:ext>
                </a:extLst>
              </a:tr>
              <a:tr h="125436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2427651414"/>
                  </a:ext>
                </a:extLst>
              </a:tr>
              <a:tr h="2713525">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txBody>
                  <a:tcPr anchor="ctr"/>
                </a:tc>
                <a:extLst>
                  <a:ext uri="{0D108BD9-81ED-4DB2-BD59-A6C34878D82A}">
                    <a16:rowId xmlns:a16="http://schemas.microsoft.com/office/drawing/2014/main" val="971397409"/>
                  </a:ext>
                </a:extLst>
              </a:tr>
              <a:tr h="1058104">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19AFE447-52AC-414C-BE26-0C84B289AE06}"/>
              </a:ext>
            </a:extLst>
          </p:cNvPr>
          <p:cNvGraphicFramePr>
            <a:graphicFrameLocks noGrp="1"/>
          </p:cNvGraphicFramePr>
          <p:nvPr>
            <p:extLst>
              <p:ext uri="{D42A27DB-BD31-4B8C-83A1-F6EECF244321}">
                <p14:modId xmlns:p14="http://schemas.microsoft.com/office/powerpoint/2010/main" val="2329264156"/>
              </p:ext>
            </p:extLst>
          </p:nvPr>
        </p:nvGraphicFramePr>
        <p:xfrm>
          <a:off x="3716977" y="184107"/>
          <a:ext cx="2846757" cy="4625024"/>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316782">
                <a:tc gridSpan="2">
                  <a:txBody>
                    <a:bodyPr/>
                    <a:lstStyle/>
                    <a:p>
                      <a:pPr algn="ctr">
                        <a:spcAft>
                          <a:spcPts val="0"/>
                        </a:spcAft>
                      </a:pPr>
                      <a:r>
                        <a:rPr lang="en-US" sz="2000" b="1" dirty="0">
                          <a:effectLst/>
                        </a:rPr>
                        <a:t>Chemistry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253426">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506852">
                <a:tc>
                  <a:txBody>
                    <a:bodyPr/>
                    <a:lstStyle/>
                    <a:p>
                      <a:pPr algn="ctr">
                        <a:spcAft>
                          <a:spcPts val="0"/>
                        </a:spcAft>
                      </a:pPr>
                      <a:r>
                        <a:rPr lang="en-US" sz="1600" b="1" dirty="0">
                          <a:effectLst/>
                        </a:rPr>
                        <a:t>C3</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US" sz="1600" dirty="0">
                          <a:effectLst/>
                        </a:rPr>
                        <a:t>Structure and Bonding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08232980"/>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C4</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Chemical Calculations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098488454"/>
                  </a:ext>
                </a:extLst>
              </a:tr>
              <a:tr h="506852">
                <a:tc>
                  <a:txBody>
                    <a:bodyPr/>
                    <a:lstStyle/>
                    <a:p>
                      <a:pPr algn="ctr">
                        <a:spcAft>
                          <a:spcPts val="0"/>
                        </a:spcAft>
                      </a:pPr>
                      <a:r>
                        <a:rPr lang="en-US" sz="1600" b="1" dirty="0">
                          <a:effectLst/>
                        </a:rPr>
                        <a:t>C5</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US" sz="1600" dirty="0">
                          <a:effectLst/>
                        </a:rPr>
                        <a:t>Chemical Changes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869264956"/>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C6</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Electrolysis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810955370"/>
                  </a:ext>
                </a:extLst>
              </a:tr>
              <a:tr h="506852">
                <a:tc>
                  <a:txBody>
                    <a:bodyPr/>
                    <a:lstStyle/>
                    <a:p>
                      <a:pPr algn="ctr">
                        <a:spcAft>
                          <a:spcPts val="0"/>
                        </a:spcAft>
                      </a:pPr>
                      <a:r>
                        <a:rPr lang="en-US" sz="1600" b="1" dirty="0">
                          <a:effectLst/>
                        </a:rPr>
                        <a:t>C7</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US" sz="1600" dirty="0">
                          <a:effectLst/>
                        </a:rPr>
                        <a:t>Energy Changes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93227536"/>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RP8</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Preparing a Salt</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491460771"/>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RP9</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Electrolysis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039549523"/>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RP10</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Temperature Changes</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8635822"/>
                  </a:ext>
                </a:extLst>
              </a:tr>
            </a:tbl>
          </a:graphicData>
        </a:graphic>
      </p:graphicFrame>
      <p:sp>
        <p:nvSpPr>
          <p:cNvPr id="8" name="TextBox 7">
            <a:extLst>
              <a:ext uri="{FF2B5EF4-FFF2-40B4-BE49-F238E27FC236}">
                <a16:creationId xmlns:a16="http://schemas.microsoft.com/office/drawing/2014/main" id="{3F480309-1515-4947-AC19-41BBCEE7DA56}"/>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a:t>
            </a:r>
            <a:r>
              <a:rPr lang="en-US" sz="1400"/>
              <a:t>your Chemistry </a:t>
            </a:r>
            <a:r>
              <a:rPr lang="en-US" sz="1400" dirty="0"/>
              <a:t>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10" name="TextBox 9">
            <a:extLst>
              <a:ext uri="{FF2B5EF4-FFF2-40B4-BE49-F238E27FC236}">
                <a16:creationId xmlns:a16="http://schemas.microsoft.com/office/drawing/2014/main" id="{FE7405FB-2469-FB41-BC0D-5E4492E6F42E}"/>
              </a:ext>
            </a:extLst>
          </p:cNvPr>
          <p:cNvSpPr txBox="1"/>
          <p:nvPr/>
        </p:nvSpPr>
        <p:spPr>
          <a:xfrm>
            <a:off x="48126" y="453524"/>
            <a:ext cx="3623733" cy="3600986"/>
          </a:xfrm>
          <a:prstGeom prst="rect">
            <a:avLst/>
          </a:prstGeom>
          <a:noFill/>
        </p:spPr>
        <p:txBody>
          <a:bodyPr wrap="square" rtlCol="0">
            <a:spAutoFit/>
          </a:bodyPr>
          <a:lstStyle/>
          <a:p>
            <a:pPr algn="ctr"/>
            <a:r>
              <a:rPr lang="en-US" sz="4000" b="1" dirty="0"/>
              <a:t>Chemistry Paper 1 </a:t>
            </a:r>
          </a:p>
          <a:p>
            <a:pPr algn="ctr"/>
            <a:endParaRPr lang="en-US" sz="2000" b="1" dirty="0"/>
          </a:p>
          <a:p>
            <a:pPr algn="ctr"/>
            <a:r>
              <a:rPr lang="en-US" sz="4000" b="1" dirty="0"/>
              <a:t>Model Exam Question Booklet</a:t>
            </a:r>
          </a:p>
        </p:txBody>
      </p:sp>
      <p:sp>
        <p:nvSpPr>
          <p:cNvPr id="15" name="Rectangle 14">
            <a:extLst>
              <a:ext uri="{FF2B5EF4-FFF2-40B4-BE49-F238E27FC236}">
                <a16:creationId xmlns:a16="http://schemas.microsoft.com/office/drawing/2014/main" id="{E14374FA-EFB3-BF42-A0A7-0F198C20DC8B}"/>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D60FF4B-02A0-DB46-89EF-A0BE64DE084F}"/>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AC63F4-3000-9D4F-B3F9-C11D3986CB77}"/>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19" name="Rectangle 18">
            <a:extLst>
              <a:ext uri="{FF2B5EF4-FFF2-40B4-BE49-F238E27FC236}">
                <a16:creationId xmlns:a16="http://schemas.microsoft.com/office/drawing/2014/main" id="{D3085593-5181-EB48-ADD6-00B1416A1DBC}"/>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10EB0D7-F430-694C-9814-0DECCED54877}"/>
              </a:ext>
            </a:extLst>
          </p:cNvPr>
          <p:cNvSpPr txBox="1"/>
          <p:nvPr/>
        </p:nvSpPr>
        <p:spPr>
          <a:xfrm>
            <a:off x="-7049" y="3968325"/>
            <a:ext cx="3758647" cy="1384995"/>
          </a:xfrm>
          <a:prstGeom prst="rect">
            <a:avLst/>
          </a:prstGeom>
          <a:noFill/>
        </p:spPr>
        <p:txBody>
          <a:bodyPr wrap="square" rtlCol="0">
            <a:spAutoFit/>
          </a:bodyPr>
          <a:lstStyle/>
          <a:p>
            <a:pPr algn="ctr"/>
            <a:r>
              <a:rPr lang="en-US" sz="2800" b="1" dirty="0">
                <a:solidFill>
                  <a:srgbClr val="FF0000"/>
                </a:solidFill>
              </a:rPr>
              <a:t>Essential Content for the 2022 </a:t>
            </a:r>
            <a:r>
              <a:rPr lang="en-US" sz="2800" b="1" u="sng" dirty="0">
                <a:solidFill>
                  <a:srgbClr val="FF0000"/>
                </a:solidFill>
              </a:rPr>
              <a:t>Higher</a:t>
            </a:r>
            <a:r>
              <a:rPr lang="en-US" sz="2800" b="1" dirty="0">
                <a:solidFill>
                  <a:srgbClr val="FF0000"/>
                </a:solidFill>
              </a:rPr>
              <a:t> Trilogy Science Exam</a:t>
            </a:r>
          </a:p>
        </p:txBody>
      </p:sp>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Ionic, covalent and metallic bonds.</a:t>
            </a:r>
          </a:p>
          <a:p>
            <a:pPr marL="228600" indent="-228600" algn="just">
              <a:buFont typeface="+mj-lt"/>
              <a:buAutoNum type="arabicPeriod"/>
            </a:pPr>
            <a:r>
              <a:rPr lang="en-GB" sz="1100" dirty="0"/>
              <a:t>A bond between a metal and non-metal in which electrons have been exchanged. </a:t>
            </a:r>
          </a:p>
          <a:p>
            <a:pPr marL="228600" lvl="0" indent="-228600" algn="just">
              <a:buFont typeface="+mj-lt"/>
              <a:buAutoNum type="arabicPeriod"/>
            </a:pPr>
            <a:r>
              <a:rPr lang="en-GB" sz="1100" dirty="0"/>
              <a:t>A bond between two non-metals in which electrons are shared.</a:t>
            </a:r>
          </a:p>
          <a:p>
            <a:pPr marL="228600" lvl="0" indent="-228600" algn="just">
              <a:buFont typeface="+mj-lt"/>
              <a:buAutoNum type="arabicPeriod"/>
            </a:pPr>
            <a:r>
              <a:rPr lang="en-GB" sz="1100" dirty="0"/>
              <a:t>A bond between metal atoms in which electrons are delocalised.</a:t>
            </a:r>
          </a:p>
          <a:p>
            <a:pPr marL="228600" lvl="0" indent="-228600" algn="just">
              <a:buFont typeface="+mj-lt"/>
              <a:buAutoNum type="arabicPeriod"/>
            </a:pPr>
            <a:r>
              <a:rPr lang="en-GB" sz="1100" dirty="0"/>
              <a:t>The metal loses electrons to get a full outer shell becoming a positively charged ion while the non-metal gains electrons becoming a negatively charged ion. The oppositely charged ions are electrostatically attracted to each other.</a:t>
            </a:r>
          </a:p>
          <a:p>
            <a:pPr marL="228600" lvl="0" indent="-228600" algn="just">
              <a:buFont typeface="+mj-lt"/>
              <a:buAutoNum type="arabicPeriod"/>
            </a:pPr>
            <a:r>
              <a:rPr lang="en-GB" sz="1100" dirty="0"/>
              <a:t>+1</a:t>
            </a:r>
          </a:p>
          <a:p>
            <a:pPr marL="228600" lvl="0" indent="-228600" algn="just">
              <a:buFont typeface="+mj-lt"/>
              <a:buAutoNum type="arabicPeriod"/>
            </a:pPr>
            <a:r>
              <a:rPr lang="en-GB" sz="1100" dirty="0"/>
              <a:t>+2</a:t>
            </a:r>
          </a:p>
          <a:p>
            <a:pPr marL="228600" lvl="0" indent="-228600" algn="just">
              <a:buFont typeface="+mj-lt"/>
              <a:buAutoNum type="arabicPeriod"/>
            </a:pPr>
            <a:r>
              <a:rPr lang="en-GB" sz="1100" dirty="0"/>
              <a:t>-2</a:t>
            </a:r>
          </a:p>
          <a:p>
            <a:pPr marL="228600" lvl="0" indent="-228600" algn="just">
              <a:buFont typeface="+mj-lt"/>
              <a:buAutoNum type="arabicPeriod"/>
            </a:pPr>
            <a:r>
              <a:rPr lang="en-GB" sz="1100" dirty="0"/>
              <a:t>-1</a:t>
            </a:r>
          </a:p>
          <a:p>
            <a:pPr marL="228600" lvl="0" indent="-228600" algn="just">
              <a:buFont typeface="+mj-lt"/>
              <a:buAutoNum type="arabicPeriod"/>
            </a:pPr>
            <a:r>
              <a:rPr lang="en-GB" sz="1100" dirty="0"/>
              <a:t>A giant structure of ions which are held together by strong electrostatic forces of attraction between oppositely charged ions.  </a:t>
            </a:r>
          </a:p>
          <a:p>
            <a:pPr marL="228600" lvl="0" indent="-228600" algn="just">
              <a:buFont typeface="+mj-lt"/>
              <a:buAutoNum type="arabicPeriod"/>
            </a:pPr>
            <a:r>
              <a:rPr lang="en-GB" sz="1100" dirty="0"/>
              <a:t>Small molecules such as oxygen and water that contain atoms joined together by covalent bonds.</a:t>
            </a:r>
          </a:p>
          <a:p>
            <a:pPr marL="228600" lvl="0" indent="-228600" algn="just">
              <a:buFont typeface="+mj-lt"/>
              <a:buAutoNum type="arabicPeriod"/>
            </a:pPr>
            <a:r>
              <a:rPr lang="en-GB" sz="1100" dirty="0"/>
              <a:t>(s)</a:t>
            </a:r>
          </a:p>
          <a:p>
            <a:pPr marL="228600" lvl="0" indent="-228600" algn="just">
              <a:buFont typeface="+mj-lt"/>
              <a:buAutoNum type="arabicPeriod"/>
            </a:pPr>
            <a:r>
              <a:rPr lang="en-GB" sz="1100" dirty="0"/>
              <a:t>(l)</a:t>
            </a:r>
          </a:p>
          <a:p>
            <a:pPr marL="228600" lvl="0" indent="-228600" algn="just">
              <a:buFont typeface="+mj-lt"/>
              <a:buAutoNum type="arabicPeriod"/>
            </a:pPr>
            <a:r>
              <a:rPr lang="en-GB" sz="1100" dirty="0"/>
              <a:t>(g)</a:t>
            </a:r>
          </a:p>
          <a:p>
            <a:pPr marL="228600" lvl="0" indent="-228600" algn="just">
              <a:buFont typeface="+mj-lt"/>
              <a:buAutoNum type="arabicPeriod"/>
            </a:pPr>
            <a:r>
              <a:rPr lang="en-GB" sz="1100" dirty="0"/>
              <a:t>(</a:t>
            </a:r>
            <a:r>
              <a:rPr lang="en-GB" sz="1100" dirty="0" err="1"/>
              <a:t>aq</a:t>
            </a:r>
            <a:r>
              <a:rPr lang="en-GB" sz="1100" dirty="0"/>
              <a:t>)</a:t>
            </a:r>
          </a:p>
          <a:p>
            <a:pPr marL="228600" lvl="0" indent="-228600" algn="just">
              <a:buFont typeface="+mj-lt"/>
              <a:buAutoNum type="arabicPeriod"/>
            </a:pPr>
            <a:r>
              <a:rPr lang="en-GB" sz="1100" dirty="0"/>
              <a:t>High melting and boiling point.  Don’t conduct electricity when solid but do when molten or dissolved.</a:t>
            </a:r>
          </a:p>
          <a:p>
            <a:pPr marL="228600" lvl="0" indent="-228600" algn="just">
              <a:buFont typeface="+mj-lt"/>
              <a:buAutoNum type="arabicPeriod"/>
            </a:pPr>
            <a:r>
              <a:rPr lang="en-GB" sz="1100" dirty="0"/>
              <a:t>Strong bonds between molecules which takes lots of energy to overcome.</a:t>
            </a:r>
          </a:p>
          <a:p>
            <a:pPr marL="228600" lvl="0" indent="-228600" algn="just">
              <a:buFont typeface="+mj-lt"/>
              <a:buAutoNum type="arabicPeriod"/>
            </a:pPr>
            <a:r>
              <a:rPr lang="en-GB" sz="1100" dirty="0"/>
              <a:t>Ions are unable to move freely.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Ions are free and so are able to move.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Low melting and boiling point.  Poor conductors.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are the three types of chemical bonds?</a:t>
            </a:r>
          </a:p>
          <a:p>
            <a:pPr marL="228600" lvl="0" indent="-228600" algn="just">
              <a:buFont typeface="+mj-lt"/>
              <a:buAutoNum type="arabicPeriod"/>
            </a:pPr>
            <a:r>
              <a:rPr lang="en-GB" sz="1100" dirty="0"/>
              <a:t>What is an ionic bond?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a covalent bond?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a metallic bond?</a:t>
            </a:r>
          </a:p>
          <a:p>
            <a:pPr marL="228600" indent="-228600" algn="just">
              <a:buFont typeface="+mj-lt"/>
              <a:buAutoNum type="arabicPeriod"/>
            </a:pPr>
            <a:endParaRPr lang="en-GB" sz="1100" dirty="0"/>
          </a:p>
          <a:p>
            <a:pPr marL="228600" lvl="0" indent="-228600" algn="just">
              <a:buFont typeface="+mj-lt"/>
              <a:buAutoNum type="arabicPeriod"/>
            </a:pPr>
            <a:r>
              <a:rPr lang="en-GB" sz="1100" dirty="0"/>
              <a:t>How does an ionic compound form?</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charge of an ion from group 1?</a:t>
            </a:r>
          </a:p>
          <a:p>
            <a:pPr marL="228600" lvl="0" indent="-228600" algn="just">
              <a:buFont typeface="+mj-lt"/>
              <a:buAutoNum type="arabicPeriod"/>
            </a:pPr>
            <a:r>
              <a:rPr lang="en-GB" sz="1100" dirty="0"/>
              <a:t>What is the charge of an ion from group 2?</a:t>
            </a:r>
          </a:p>
          <a:p>
            <a:pPr marL="228600" lvl="0" indent="-228600" algn="just">
              <a:buFont typeface="+mj-lt"/>
              <a:buAutoNum type="arabicPeriod"/>
            </a:pPr>
            <a:r>
              <a:rPr lang="en-GB" sz="1100" dirty="0"/>
              <a:t>What is the charge of an ion from group 6?</a:t>
            </a:r>
          </a:p>
          <a:p>
            <a:pPr marL="228600" lvl="0" indent="-228600" algn="just">
              <a:buFont typeface="+mj-lt"/>
              <a:buAutoNum type="arabicPeriod"/>
            </a:pPr>
            <a:r>
              <a:rPr lang="en-GB" sz="1100" dirty="0"/>
              <a:t>What is the charge of an ion from group 7?</a:t>
            </a:r>
          </a:p>
          <a:p>
            <a:pPr marL="228600" lvl="0" indent="-228600" algn="just">
              <a:buFont typeface="+mj-lt"/>
              <a:buAutoNum type="arabicPeriod"/>
            </a:pPr>
            <a:r>
              <a:rPr lang="en-GB" sz="1100" dirty="0"/>
              <a:t>What is an ionic compound?</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are simple molecules?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state symbol for a solid?</a:t>
            </a:r>
          </a:p>
          <a:p>
            <a:pPr marL="228600" lvl="0" indent="-228600" algn="just">
              <a:buFont typeface="+mj-lt"/>
              <a:buAutoNum type="arabicPeriod"/>
            </a:pPr>
            <a:r>
              <a:rPr lang="en-GB" sz="1100" dirty="0"/>
              <a:t>What is the state symbol for a liquid?</a:t>
            </a:r>
          </a:p>
          <a:p>
            <a:pPr marL="228600" lvl="0" indent="-228600" algn="just">
              <a:buFont typeface="+mj-lt"/>
              <a:buAutoNum type="arabicPeriod"/>
            </a:pPr>
            <a:r>
              <a:rPr lang="en-GB" sz="1100" dirty="0"/>
              <a:t>What is the state symbol for a gas?</a:t>
            </a:r>
          </a:p>
          <a:p>
            <a:pPr marL="228600" lvl="0" indent="-228600" algn="just">
              <a:buFont typeface="+mj-lt"/>
              <a:buAutoNum type="arabicPeriod"/>
            </a:pPr>
            <a:r>
              <a:rPr lang="en-GB" sz="1100" dirty="0"/>
              <a:t>What is the state symbol for a solution?</a:t>
            </a:r>
          </a:p>
          <a:p>
            <a:pPr marL="228600" lvl="0" indent="-228600" algn="just">
              <a:buFont typeface="+mj-lt"/>
              <a:buAutoNum type="arabicPeriod"/>
            </a:pPr>
            <a:r>
              <a:rPr lang="en-GB" sz="1100" dirty="0"/>
              <a:t>What are the properties of ionic compounds?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Why do ionic compounds have high melting and boiling points?</a:t>
            </a:r>
          </a:p>
          <a:p>
            <a:pPr marL="228600" lvl="0" indent="-228600" algn="just">
              <a:buFont typeface="+mj-lt"/>
              <a:buAutoNum type="arabicPeriod"/>
            </a:pPr>
            <a:r>
              <a:rPr lang="en-GB" sz="1100" dirty="0"/>
              <a:t>Why can’t ionic compounds conduct electricity when solid?</a:t>
            </a:r>
          </a:p>
          <a:p>
            <a:pPr marL="228600" lvl="0" indent="-228600" algn="just">
              <a:buFont typeface="+mj-lt"/>
              <a:buAutoNum type="arabicPeriod"/>
            </a:pPr>
            <a:r>
              <a:rPr lang="en-GB" sz="1100" dirty="0"/>
              <a:t>Why can ionic compounds conduct electricity when molten or dissolved?</a:t>
            </a:r>
          </a:p>
          <a:p>
            <a:pPr marL="228600" lvl="0" indent="-228600" algn="just">
              <a:buFont typeface="+mj-lt"/>
              <a:buAutoNum type="arabicPeriod"/>
            </a:pPr>
            <a:r>
              <a:rPr lang="en-GB" sz="1100" dirty="0"/>
              <a:t>What are the properties of simple molecules?</a:t>
            </a:r>
          </a:p>
          <a:p>
            <a:pPr marL="228600" lvl="0" indent="-228600" algn="just">
              <a:buFont typeface="+mj-lt"/>
              <a:buAutoNum type="arabicPeriod"/>
            </a:pPr>
            <a:r>
              <a:rPr lang="en-GB" sz="1100" dirty="0"/>
              <a:t>Why do simple molecules have low melting and boiling points?</a:t>
            </a:r>
          </a:p>
          <a:p>
            <a:pPr marL="228600" lvl="0" indent="-228600" algn="just">
              <a:buFont typeface="+mj-lt"/>
              <a:buAutoNum type="arabicPeriod"/>
            </a:pPr>
            <a:endParaRPr lang="en-GB" sz="1100" dirty="0"/>
          </a:p>
          <a:p>
            <a:r>
              <a:rPr lang="en-GB" b="1" dirty="0"/>
              <a:t> </a:t>
            </a:r>
            <a:endParaRPr lang="en-GB" dirty="0"/>
          </a:p>
          <a:p>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Structure and Bonding</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8799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Moles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Its RFM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Mol</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 number of atoms in a mole of a given substance.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6.02x10</a:t>
            </a:r>
            <a:r>
              <a:rPr lang="en-GB" sz="1100" baseline="30000" dirty="0"/>
              <a:t>23</a:t>
            </a:r>
          </a:p>
          <a:p>
            <a:pPr marL="228600" lvl="0" indent="-228600" algn="just">
              <a:buFont typeface="+mj-lt"/>
              <a:buAutoNum type="arabicPeriod"/>
            </a:pPr>
            <a:endParaRPr lang="en-GB" sz="1100" baseline="30000" dirty="0"/>
          </a:p>
          <a:p>
            <a:pPr marL="228600" lvl="0" indent="-228600" algn="just">
              <a:buFont typeface="+mj-lt"/>
              <a:buAutoNum type="arabicPeriod"/>
            </a:pPr>
            <a:r>
              <a:rPr lang="en-GB" sz="1100" dirty="0"/>
              <a:t>The masses of reactants and products in grams is converted into moles which is then converted into a simple whole number ratio.</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the reactant that is completely used up that limits the amount of product made.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To make sure that the other reactant is completely used up.</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Mass per given volume.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 reaction may not go to completion because its reversible, some of the product may be lost when it is separated from the reaction mixture or some of the reactants may react in ways different to the expected reaction.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are chemical amounts measured in? </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mass in grams of one mole equal to?</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units for moles? </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Avogadro constant?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value of the Avogadro constant? </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the balancing numbers in a symbol equation be calculated using reacting masses?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limiting reagent? </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In a reaction why should one reactant be added in excess?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units for concentration?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it not always possible to obtain the calculate amount of product?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C4</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Chemical Calculations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5817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How do metal oxides form?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reduction?</a:t>
            </a:r>
          </a:p>
          <a:p>
            <a:pPr marL="228600" lvl="0" indent="-228600" algn="just">
              <a:buFont typeface="+mj-lt"/>
              <a:buAutoNum type="arabicPeriod"/>
            </a:pPr>
            <a:r>
              <a:rPr lang="en-GB" sz="1100" dirty="0"/>
              <a:t>What is oxidation?</a:t>
            </a:r>
          </a:p>
          <a:p>
            <a:pPr marL="228600" lvl="0" indent="-228600" algn="just">
              <a:buFont typeface="+mj-lt"/>
              <a:buAutoNum type="arabicPeriod"/>
            </a:pPr>
            <a:r>
              <a:rPr lang="en-GB" sz="1100" dirty="0"/>
              <a:t>What happens to metals when they react with other substances?</a:t>
            </a:r>
          </a:p>
          <a:p>
            <a:pPr marL="228600" lvl="0" indent="-228600" algn="just">
              <a:buFont typeface="+mj-lt"/>
              <a:buAutoNum type="arabicPeriod"/>
            </a:pPr>
            <a:r>
              <a:rPr lang="en-GB" sz="1100" dirty="0"/>
              <a:t>What is the reactivity of a metal determined by?</a:t>
            </a:r>
          </a:p>
          <a:p>
            <a:pPr marL="228600" lvl="0" indent="-228600" algn="just">
              <a:buFont typeface="+mj-lt"/>
              <a:buAutoNum type="arabicPeriod"/>
            </a:pPr>
            <a:r>
              <a:rPr lang="en-GB" sz="1100" dirty="0"/>
              <a:t>List metals in order of reactivity.</a:t>
            </a:r>
          </a:p>
          <a:p>
            <a:pPr marL="228600" indent="-228600" algn="just">
              <a:buFont typeface="+mj-lt"/>
              <a:buAutoNum type="arabicPeriod"/>
            </a:pPr>
            <a:endParaRPr lang="en-GB" sz="1100" dirty="0"/>
          </a:p>
          <a:p>
            <a:pPr marL="228600" lvl="0" indent="-228600" algn="just">
              <a:buFont typeface="+mj-lt"/>
              <a:buAutoNum type="arabicPeriod"/>
            </a:pPr>
            <a:r>
              <a:rPr lang="en-GB" sz="1100" dirty="0"/>
              <a:t>Which two non-metals are often included in the reactivity series?</a:t>
            </a:r>
          </a:p>
          <a:p>
            <a:pPr marL="228600" lvl="0" indent="-228600" algn="just">
              <a:buFont typeface="+mj-lt"/>
              <a:buAutoNum type="arabicPeriod"/>
            </a:pPr>
            <a:r>
              <a:rPr lang="en-GB" sz="1100" dirty="0"/>
              <a:t>How can metals less reactive than carbon be extracted from their oxides?</a:t>
            </a:r>
          </a:p>
          <a:p>
            <a:pPr marL="228600" lvl="0" indent="-228600" algn="just">
              <a:buFont typeface="+mj-lt"/>
              <a:buAutoNum type="arabicPeriod"/>
            </a:pPr>
            <a:r>
              <a:rPr lang="en-GB" sz="1100" dirty="0"/>
              <a:t>What is typically made when an acid reacts with some metals?</a:t>
            </a:r>
          </a:p>
          <a:p>
            <a:pPr marL="228600" lvl="0" indent="-228600" algn="just">
              <a:buFont typeface="+mj-lt"/>
              <a:buAutoNum type="arabicPeriod"/>
            </a:pPr>
            <a:r>
              <a:rPr lang="en-GB" sz="1100" dirty="0"/>
              <a:t>How can acids be neutralised?</a:t>
            </a:r>
          </a:p>
          <a:p>
            <a:pPr marL="228600" lvl="0" indent="-228600" algn="just">
              <a:buFont typeface="+mj-lt"/>
              <a:buAutoNum type="arabicPeriod"/>
            </a:pPr>
            <a:r>
              <a:rPr lang="en-GB" sz="1100" dirty="0"/>
              <a:t>What is the general word equation for a metal reacting with an acid?</a:t>
            </a:r>
          </a:p>
          <a:p>
            <a:pPr marL="228600" lvl="0" indent="-228600" algn="just">
              <a:buFont typeface="+mj-lt"/>
              <a:buAutoNum type="arabicPeriod"/>
            </a:pPr>
            <a:r>
              <a:rPr lang="en-GB" sz="1100" dirty="0"/>
              <a:t>What is an example of an alkali?</a:t>
            </a:r>
          </a:p>
          <a:p>
            <a:pPr marL="228600" lvl="0" indent="-228600" algn="just">
              <a:buFont typeface="+mj-lt"/>
              <a:buAutoNum type="arabicPeriod"/>
            </a:pPr>
            <a:r>
              <a:rPr lang="en-GB" sz="1100" dirty="0"/>
              <a:t>What is an example of a base?</a:t>
            </a:r>
          </a:p>
          <a:p>
            <a:pPr marL="228600" lvl="0" indent="-228600" algn="just">
              <a:buFont typeface="+mj-lt"/>
              <a:buAutoNum type="arabicPeriod"/>
            </a:pPr>
            <a:r>
              <a:rPr lang="en-GB" sz="1100" dirty="0"/>
              <a:t>What is the general word equation for a metal hydroxide reacting with an acid?</a:t>
            </a:r>
          </a:p>
          <a:p>
            <a:pPr marL="228600" lvl="0" indent="-228600" algn="just">
              <a:buFont typeface="+mj-lt"/>
              <a:buAutoNum type="arabicPeriod"/>
            </a:pPr>
            <a:r>
              <a:rPr lang="en-GB" sz="1100" dirty="0"/>
              <a:t>What is the general word equation for a metal oxide reacting with an acid?</a:t>
            </a:r>
          </a:p>
          <a:p>
            <a:pPr marL="228600" lvl="0" indent="-228600" algn="just">
              <a:buFont typeface="+mj-lt"/>
              <a:buAutoNum type="arabicPeriod"/>
            </a:pPr>
            <a:r>
              <a:rPr lang="en-GB" sz="1100" dirty="0"/>
              <a:t>What is the general word equation for a metal carbonate reacting with an acid?</a:t>
            </a:r>
          </a:p>
          <a:p>
            <a:pPr marL="228600" lvl="0" indent="-228600" algn="just">
              <a:buFont typeface="+mj-lt"/>
              <a:buAutoNum type="arabicPeriod"/>
            </a:pPr>
            <a:r>
              <a:rPr lang="en-GB" sz="1100" dirty="0"/>
              <a:t>What type of salt does hydrochloric acid produce?</a:t>
            </a:r>
          </a:p>
          <a:p>
            <a:pPr marL="228600" lvl="0" indent="-228600" algn="just">
              <a:buFont typeface="+mj-lt"/>
              <a:buAutoNum type="arabicPeriod"/>
            </a:pPr>
            <a:r>
              <a:rPr lang="en-GB" sz="1100" dirty="0"/>
              <a:t>What type of salt does sulphuric acid produce?</a:t>
            </a:r>
          </a:p>
          <a:p>
            <a:pPr marL="228600" lvl="0" indent="-228600" algn="just">
              <a:buFont typeface="+mj-lt"/>
              <a:buAutoNum type="arabicPeriod"/>
            </a:pPr>
            <a:r>
              <a:rPr lang="en-GB" sz="1100" dirty="0"/>
              <a:t>What type of salt does nitric acid produce?</a:t>
            </a:r>
          </a:p>
          <a:p>
            <a:pPr marL="228600" lvl="0" indent="-228600" algn="just">
              <a:buFont typeface="+mj-lt"/>
              <a:buAutoNum type="arabicPeriod"/>
            </a:pPr>
            <a:r>
              <a:rPr lang="en-GB" sz="1100" dirty="0"/>
              <a:t>How can a soluble salt be made?</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type of ions do acids produce in solution?</a:t>
            </a:r>
          </a:p>
          <a:p>
            <a:pPr marL="228600" lvl="0" indent="-228600" algn="just">
              <a:buFont typeface="+mj-lt"/>
              <a:buAutoNum type="arabicPeriod"/>
            </a:pPr>
            <a:r>
              <a:rPr lang="en-GB" sz="1100" dirty="0"/>
              <a:t>What type of ions do alkalis produce in solution?</a:t>
            </a:r>
          </a:p>
          <a:p>
            <a:pPr marL="228600" lvl="0" indent="-228600" algn="just">
              <a:buFont typeface="+mj-lt"/>
              <a:buAutoNum type="arabicPeriod"/>
            </a:pPr>
            <a:r>
              <a:rPr lang="en-GB" sz="1100" dirty="0"/>
              <a:t>What is the pH scale?</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can be used to measure pH?</a:t>
            </a:r>
          </a:p>
          <a:p>
            <a:pPr marL="228600" lvl="0" indent="-228600" algn="just">
              <a:buFont typeface="+mj-lt"/>
              <a:buAutoNum type="arabicPeriod"/>
            </a:pPr>
            <a:r>
              <a:rPr lang="en-GB" sz="1100" dirty="0"/>
              <a:t>What is a pH of 7?</a:t>
            </a:r>
          </a:p>
          <a:p>
            <a:pPr marL="228600" lvl="0" indent="-228600" algn="just">
              <a:buFont typeface="+mj-lt"/>
              <a:buAutoNum type="arabicPeriod"/>
            </a:pPr>
            <a:r>
              <a:rPr lang="en-GB" sz="1100" dirty="0"/>
              <a:t>What is a pH value less than 7?</a:t>
            </a:r>
          </a:p>
          <a:p>
            <a:pPr marL="228600" lvl="0" indent="-228600" algn="just">
              <a:buFont typeface="+mj-lt"/>
              <a:buAutoNum type="arabicPeriod"/>
            </a:pPr>
            <a:r>
              <a:rPr lang="en-GB" sz="1100" dirty="0"/>
              <a:t>What is a pH value more than 7?</a:t>
            </a:r>
          </a:p>
          <a:p>
            <a:pPr marL="228600" lvl="0" indent="-228600" algn="just">
              <a:buFont typeface="+mj-lt"/>
              <a:buAutoNum type="arabicPeriod"/>
            </a:pPr>
            <a:r>
              <a:rPr lang="en-GB" sz="1100" dirty="0"/>
              <a:t>What happens during a neutralisation reaction?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Write an equation to represent a neutralisation reaction.</a:t>
            </a:r>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Metals react with oxygen in an oxidation reaction.</a:t>
            </a:r>
          </a:p>
          <a:p>
            <a:pPr marL="228600" lvl="0" indent="-228600" algn="just">
              <a:buFont typeface="+mj-lt"/>
              <a:buAutoNum type="arabicPeriod"/>
            </a:pPr>
            <a:r>
              <a:rPr lang="en-GB" sz="1100" dirty="0"/>
              <a:t>Loss of oxygen / gain of electrons.</a:t>
            </a:r>
          </a:p>
          <a:p>
            <a:pPr marL="228600" lvl="0" indent="-228600" algn="just">
              <a:buFont typeface="+mj-lt"/>
              <a:buAutoNum type="arabicPeriod"/>
            </a:pPr>
            <a:r>
              <a:rPr lang="en-GB" sz="1100" dirty="0"/>
              <a:t>Gain of oxygen / loss of electrons.</a:t>
            </a:r>
          </a:p>
          <a:p>
            <a:pPr marL="228600" lvl="0" indent="-228600" algn="just">
              <a:buFont typeface="+mj-lt"/>
              <a:buAutoNum type="arabicPeriod"/>
            </a:pPr>
            <a:r>
              <a:rPr lang="en-GB" sz="1100" dirty="0"/>
              <a:t>Metal atoms form positive 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Their tendency to make positive ions.</a:t>
            </a:r>
          </a:p>
          <a:p>
            <a:pPr marL="228600" indent="-228600" algn="just">
              <a:buFont typeface="+mj-lt"/>
              <a:buAutoNum type="arabicPeriod"/>
            </a:pPr>
            <a:r>
              <a:rPr lang="en-GB" sz="1100" dirty="0"/>
              <a:t>Potassium Sodium, Lithium, Calcium, Magnesium, Zinc, Iron, Copper</a:t>
            </a:r>
          </a:p>
          <a:p>
            <a:pPr marL="228600" lvl="0" indent="-228600" algn="just">
              <a:buFont typeface="+mj-lt"/>
              <a:buAutoNum type="arabicPeriod"/>
            </a:pPr>
            <a:r>
              <a:rPr lang="en-GB" sz="1100" dirty="0"/>
              <a:t>Hydrogen and carbon.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Reduction with carbon.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Salts and Hydrogen.</a:t>
            </a:r>
          </a:p>
          <a:p>
            <a:pPr marL="228600" indent="-228600" algn="just">
              <a:buFont typeface="+mj-lt"/>
              <a:buAutoNum type="arabicPeriod"/>
            </a:pPr>
            <a:endParaRPr lang="en-GB" sz="1100" dirty="0"/>
          </a:p>
          <a:p>
            <a:pPr marL="228600" lvl="0" indent="-228600" algn="just">
              <a:buFont typeface="+mj-lt"/>
              <a:buAutoNum type="arabicPeriod"/>
            </a:pPr>
            <a:r>
              <a:rPr lang="en-GB" sz="1100" dirty="0"/>
              <a:t>Adding it to an alkali.</a:t>
            </a:r>
          </a:p>
          <a:p>
            <a:pPr marL="228600" lvl="0" indent="-228600" algn="just">
              <a:buFont typeface="+mj-lt"/>
              <a:buAutoNum type="arabicPeriod"/>
            </a:pPr>
            <a:r>
              <a:rPr lang="en-GB" sz="1100" dirty="0"/>
              <a:t>Metal + Acid </a:t>
            </a:r>
            <a:r>
              <a:rPr lang="en-GB" sz="1100" dirty="0">
                <a:sym typeface="Wingdings" pitchFamily="2" charset="2"/>
              </a:rPr>
              <a:t></a:t>
            </a:r>
            <a:r>
              <a:rPr lang="en-GB" sz="1100" dirty="0"/>
              <a:t> Salt + Hydrogen</a:t>
            </a:r>
          </a:p>
          <a:p>
            <a:pPr marL="228600" indent="-228600" algn="just">
              <a:buFont typeface="+mj-lt"/>
              <a:buAutoNum type="arabicPeriod"/>
            </a:pPr>
            <a:endParaRPr lang="en-GB" sz="1100" dirty="0"/>
          </a:p>
          <a:p>
            <a:pPr marL="228600" lvl="0" indent="-228600" algn="just">
              <a:buFont typeface="+mj-lt"/>
              <a:buAutoNum type="arabicPeriod"/>
            </a:pPr>
            <a:r>
              <a:rPr lang="en-GB" sz="1100" dirty="0"/>
              <a:t>Soluble metal hydroxides.</a:t>
            </a:r>
          </a:p>
          <a:p>
            <a:pPr marL="228600" lvl="0" indent="-228600" algn="just">
              <a:buFont typeface="+mj-lt"/>
              <a:buAutoNum type="arabicPeriod"/>
            </a:pPr>
            <a:r>
              <a:rPr lang="en-GB" sz="1100" dirty="0"/>
              <a:t>Insoluble metal hydroxides and metal oxides.</a:t>
            </a:r>
          </a:p>
          <a:p>
            <a:pPr marL="228600" lvl="0" indent="-228600" algn="just">
              <a:buFont typeface="+mj-lt"/>
              <a:buAutoNum type="arabicPeriod"/>
            </a:pPr>
            <a:r>
              <a:rPr lang="en-GB" sz="1100" dirty="0"/>
              <a:t>Metal Hydroxide + Acid </a:t>
            </a:r>
            <a:r>
              <a:rPr lang="en-GB" sz="1100" dirty="0">
                <a:sym typeface="Wingdings" pitchFamily="2" charset="2"/>
              </a:rPr>
              <a:t></a:t>
            </a:r>
            <a:r>
              <a:rPr lang="en-GB" sz="1100" dirty="0"/>
              <a:t> Salt + Water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Metal Oxide + Acid </a:t>
            </a:r>
            <a:r>
              <a:rPr lang="en-GB" sz="1100" dirty="0">
                <a:sym typeface="Wingdings" pitchFamily="2" charset="2"/>
              </a:rPr>
              <a:t></a:t>
            </a:r>
            <a:r>
              <a:rPr lang="en-GB" sz="1100" dirty="0"/>
              <a:t> Salt + Water</a:t>
            </a:r>
          </a:p>
          <a:p>
            <a:pPr marL="228600" indent="-228600" algn="just">
              <a:buFont typeface="+mj-lt"/>
              <a:buAutoNum type="arabicPeriod"/>
            </a:pPr>
            <a:endParaRPr lang="en-GB" sz="1100" dirty="0"/>
          </a:p>
          <a:p>
            <a:pPr marL="228600" lvl="0" indent="-228600" algn="just">
              <a:buFont typeface="+mj-lt"/>
              <a:buAutoNum type="arabicPeriod"/>
            </a:pPr>
            <a:r>
              <a:rPr lang="en-GB" sz="1100" dirty="0"/>
              <a:t>Metal Carbonate + Acid </a:t>
            </a:r>
            <a:r>
              <a:rPr lang="en-GB" sz="1100" dirty="0">
                <a:sym typeface="Wingdings" pitchFamily="2" charset="2"/>
              </a:rPr>
              <a:t></a:t>
            </a:r>
            <a:r>
              <a:rPr lang="en-GB" sz="1100" dirty="0"/>
              <a:t> Salt + Water + Carbon Dioxide</a:t>
            </a:r>
          </a:p>
          <a:p>
            <a:pPr marL="228600" lvl="0" indent="-228600" algn="just">
              <a:buFont typeface="+mj-lt"/>
              <a:buAutoNum type="arabicPeriod"/>
            </a:pPr>
            <a:r>
              <a:rPr lang="en-GB" sz="1100" dirty="0"/>
              <a:t>Chloride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Sulphate</a:t>
            </a:r>
          </a:p>
          <a:p>
            <a:pPr marL="228600" indent="-228600" algn="just">
              <a:buFont typeface="+mj-lt"/>
              <a:buAutoNum type="arabicPeriod"/>
            </a:pPr>
            <a:r>
              <a:rPr lang="en-GB" sz="1100" dirty="0"/>
              <a:t>Nitrate</a:t>
            </a:r>
          </a:p>
          <a:p>
            <a:pPr marL="228600" indent="-228600" algn="just">
              <a:buFont typeface="+mj-lt"/>
              <a:buAutoNum type="arabicPeriod"/>
            </a:pPr>
            <a:r>
              <a:rPr lang="en-GB" sz="1100" dirty="0"/>
              <a:t>Add acid in excess to a solid insoluble substance such as metal, metal oxide, carbonate or hydroxide and filter off the excess.  Crystallise the salt solution made.</a:t>
            </a:r>
          </a:p>
          <a:p>
            <a:pPr marL="228600" lvl="0" indent="-228600" algn="just">
              <a:buFont typeface="+mj-lt"/>
              <a:buAutoNum type="arabicPeriod"/>
            </a:pPr>
            <a:r>
              <a:rPr lang="en-GB" sz="1100" dirty="0"/>
              <a:t>H</a:t>
            </a:r>
            <a:r>
              <a:rPr lang="en-GB" sz="1100" baseline="30000" dirty="0"/>
              <a:t>+</a:t>
            </a:r>
            <a:endParaRPr lang="en-GB" sz="1100" dirty="0"/>
          </a:p>
          <a:p>
            <a:pPr marL="228600" lvl="0" indent="-228600" algn="just">
              <a:buFont typeface="+mj-lt"/>
              <a:buAutoNum type="arabicPeriod"/>
            </a:pPr>
            <a:r>
              <a:rPr lang="en-GB" sz="1100" dirty="0"/>
              <a:t>OH</a:t>
            </a:r>
            <a:r>
              <a:rPr lang="en-GB" sz="1100" baseline="30000" dirty="0"/>
              <a:t>-</a:t>
            </a:r>
            <a:endParaRPr lang="en-GB" sz="1100" dirty="0"/>
          </a:p>
          <a:p>
            <a:pPr marL="228600" indent="-228600" algn="just">
              <a:buFont typeface="+mj-lt"/>
              <a:buAutoNum type="arabicPeriod"/>
            </a:pPr>
            <a:r>
              <a:rPr lang="en-GB" sz="1100" dirty="0"/>
              <a:t>A scale from 0 to 14 that is a measure of acidity or alkalinity of a solution.  </a:t>
            </a:r>
          </a:p>
          <a:p>
            <a:pPr marL="228600" lvl="0" indent="-228600" algn="just">
              <a:buFont typeface="+mj-lt"/>
              <a:buAutoNum type="arabicPeriod"/>
            </a:pPr>
            <a:r>
              <a:rPr lang="en-GB" sz="1100" dirty="0"/>
              <a:t>Universal indicator or pH probe.</a:t>
            </a:r>
          </a:p>
          <a:p>
            <a:pPr marL="228600" lvl="0" indent="-228600" algn="just">
              <a:buFont typeface="+mj-lt"/>
              <a:buAutoNum type="arabicPeriod"/>
            </a:pPr>
            <a:r>
              <a:rPr lang="en-GB" sz="1100" dirty="0"/>
              <a:t>Neutral solution</a:t>
            </a:r>
          </a:p>
          <a:p>
            <a:pPr marL="228600" lvl="0" indent="-228600" algn="just">
              <a:buFont typeface="+mj-lt"/>
              <a:buAutoNum type="arabicPeriod"/>
            </a:pPr>
            <a:r>
              <a:rPr lang="en-GB" sz="1100" dirty="0"/>
              <a:t>Acidic solution</a:t>
            </a:r>
          </a:p>
          <a:p>
            <a:pPr marL="228600" lvl="0" indent="-228600" algn="just">
              <a:buFont typeface="+mj-lt"/>
              <a:buAutoNum type="arabicPeriod"/>
            </a:pPr>
            <a:r>
              <a:rPr lang="en-GB" sz="1100" dirty="0"/>
              <a:t>Alkali solution</a:t>
            </a:r>
          </a:p>
          <a:p>
            <a:pPr marL="228600" lvl="0" indent="-228600" algn="just">
              <a:buFont typeface="+mj-lt"/>
              <a:buAutoNum type="arabicPeriod"/>
            </a:pPr>
            <a:r>
              <a:rPr lang="en-GB" sz="1100" dirty="0"/>
              <a:t>Hydrogen ions react with hydroxide ions to make water.</a:t>
            </a:r>
          </a:p>
          <a:p>
            <a:pPr marL="228600" lvl="0" indent="-228600" algn="just">
              <a:buFont typeface="+mj-lt"/>
              <a:buAutoNum type="arabicPeriod"/>
            </a:pPr>
            <a:r>
              <a:rPr lang="en-GB" sz="1100" dirty="0"/>
              <a:t> H</a:t>
            </a:r>
            <a:r>
              <a:rPr lang="en-GB" sz="1100" baseline="30000" dirty="0"/>
              <a:t>+</a:t>
            </a:r>
            <a:r>
              <a:rPr lang="en-GB" sz="1100" dirty="0"/>
              <a:t> (</a:t>
            </a:r>
            <a:r>
              <a:rPr lang="en-GB" sz="1100" dirty="0" err="1"/>
              <a:t>aq</a:t>
            </a:r>
            <a:r>
              <a:rPr lang="en-GB" sz="1100" dirty="0"/>
              <a:t>) + OH</a:t>
            </a:r>
            <a:r>
              <a:rPr lang="en-GB" sz="1100" baseline="30000" dirty="0"/>
              <a:t>-</a:t>
            </a:r>
            <a:r>
              <a:rPr lang="en-GB" sz="1100" dirty="0"/>
              <a:t> (</a:t>
            </a:r>
            <a:r>
              <a:rPr lang="en-GB" sz="1100" dirty="0" err="1"/>
              <a:t>aq</a:t>
            </a:r>
            <a:r>
              <a:rPr lang="en-GB" sz="1100" dirty="0"/>
              <a:t>) </a:t>
            </a:r>
            <a:r>
              <a:rPr lang="en-GB" sz="1100" dirty="0">
                <a:sym typeface="Wingdings" pitchFamily="2" charset="2"/>
              </a:rPr>
              <a:t></a:t>
            </a:r>
            <a:r>
              <a:rPr lang="en-GB" sz="1100" dirty="0"/>
              <a:t> H</a:t>
            </a:r>
            <a:r>
              <a:rPr lang="en-GB" sz="1100" baseline="-25000" dirty="0"/>
              <a:t>2</a:t>
            </a:r>
            <a:r>
              <a:rPr lang="en-GB" sz="1100" dirty="0"/>
              <a:t>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Chemical Changes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86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When it is melted or dissolved.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liquid or solution that is able to conduct electricity.</a:t>
            </a:r>
          </a:p>
          <a:p>
            <a:pPr marL="228600" lvl="0" indent="-228600" algn="just">
              <a:buFont typeface="+mj-lt"/>
              <a:buAutoNum type="arabicPeriod"/>
            </a:pPr>
            <a:r>
              <a:rPr lang="en-GB" sz="1100" dirty="0"/>
              <a:t>The ions move to the electrodes.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Negative electrode.</a:t>
            </a:r>
          </a:p>
          <a:p>
            <a:pPr marL="228600" lvl="0" indent="-228600" algn="just">
              <a:buFont typeface="+mj-lt"/>
              <a:buAutoNum type="arabicPeriod"/>
            </a:pPr>
            <a:r>
              <a:rPr lang="en-GB" sz="1100" dirty="0"/>
              <a:t>Positive electrode.</a:t>
            </a:r>
          </a:p>
          <a:p>
            <a:pPr marL="228600" lvl="0" indent="-228600" algn="just">
              <a:buFont typeface="+mj-lt"/>
              <a:buAutoNum type="arabicPeriod"/>
            </a:pPr>
            <a:r>
              <a:rPr lang="en-GB" sz="1100" dirty="0"/>
              <a:t>Negative electrode.</a:t>
            </a:r>
          </a:p>
          <a:p>
            <a:pPr marL="228600" lvl="0" indent="-228600" algn="just">
              <a:buFont typeface="+mj-lt"/>
              <a:buAutoNum type="arabicPeriod"/>
            </a:pPr>
            <a:r>
              <a:rPr lang="en-GB" sz="1100" dirty="0"/>
              <a:t>Positive electrode.</a:t>
            </a:r>
          </a:p>
          <a:p>
            <a:pPr marL="228600" lvl="0" indent="-228600" algn="just">
              <a:buFont typeface="+mj-lt"/>
              <a:buAutoNum type="arabicPeriod"/>
            </a:pPr>
            <a:r>
              <a:rPr lang="en-GB" sz="1100" dirty="0"/>
              <a:t>The ions are discharged at the electrodes producing elements.</a:t>
            </a:r>
          </a:p>
          <a:p>
            <a:pPr marL="228600" lvl="0" indent="-228600" algn="just">
              <a:buFont typeface="+mj-lt"/>
              <a:buAutoNum type="arabicPeriod"/>
            </a:pPr>
            <a:r>
              <a:rPr lang="en-GB" sz="1100" dirty="0"/>
              <a:t>The metal forms at the cathode and the non-metal is produced at the anode.</a:t>
            </a:r>
          </a:p>
          <a:p>
            <a:pPr marL="228600" lvl="0" indent="-228600" algn="just">
              <a:buFont typeface="+mj-lt"/>
              <a:buAutoNum type="arabicPeriod"/>
            </a:pPr>
            <a:r>
              <a:rPr lang="en-GB" sz="1100" dirty="0"/>
              <a:t>When the metal is too reactive to be extracted by reduction with carbon, or if the metal reacts with carbon.</a:t>
            </a:r>
          </a:p>
          <a:p>
            <a:pPr marL="228600" lvl="0" indent="-228600" algn="just">
              <a:buFont typeface="+mj-lt"/>
              <a:buAutoNum type="arabicPeriod"/>
            </a:pPr>
            <a:r>
              <a:rPr lang="en-GB" sz="1100" dirty="0"/>
              <a:t>Large amounts of energy are needed to melt the compound and produce the electrical current.</a:t>
            </a:r>
          </a:p>
          <a:p>
            <a:pPr marL="228600" lvl="0" indent="-228600" algn="just">
              <a:buFont typeface="+mj-lt"/>
              <a:buAutoNum type="arabicPeriod"/>
            </a:pPr>
            <a:r>
              <a:rPr lang="en-GB" sz="1100" dirty="0"/>
              <a:t>The aluminium oxide is melted and mixed with cryolite.  The aluminium ions move to the negative electrode to make aluminium and the oxygen ions move to the positive electrode to react with the carbon electrode and make carbon dioxide.</a:t>
            </a:r>
          </a:p>
          <a:p>
            <a:pPr marL="228600" lvl="0" indent="-228600" algn="just">
              <a:buFont typeface="+mj-lt"/>
              <a:buAutoNum type="arabicPeriod"/>
            </a:pPr>
            <a:r>
              <a:rPr lang="en-GB" sz="1100" dirty="0"/>
              <a:t>The cryolite lowers the melting point of aluminium oxide.</a:t>
            </a:r>
          </a:p>
          <a:p>
            <a:pPr marL="228600" lvl="0" indent="-228600" algn="just">
              <a:buFont typeface="+mj-lt"/>
              <a:buAutoNum type="arabicPeriod"/>
            </a:pPr>
            <a:r>
              <a:rPr lang="en-GB" sz="1100" dirty="0"/>
              <a:t>The oxygen reacts with the carbon in the electrode burning it away.</a:t>
            </a:r>
          </a:p>
          <a:p>
            <a:pPr marL="228600" lvl="0" indent="-228600" algn="just">
              <a:buFont typeface="+mj-lt"/>
              <a:buAutoNum type="arabicPeriod"/>
            </a:pPr>
            <a:r>
              <a:rPr lang="en-GB" sz="1100" dirty="0"/>
              <a:t>The reactivity of the elements involved.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Hydrogen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the solution does not contain halide ions.</a:t>
            </a:r>
          </a:p>
          <a:p>
            <a:pPr marL="228600" lvl="0" indent="-228600" algn="just">
              <a:buFont typeface="+mj-lt"/>
              <a:buAutoNum type="arabicPeriod"/>
            </a:pPr>
            <a:r>
              <a:rPr lang="en-GB" sz="1100" dirty="0"/>
              <a:t>Positive ions gain electrons and are reduced.</a:t>
            </a:r>
          </a:p>
          <a:p>
            <a:pPr marL="228600" lvl="0" indent="-228600" algn="just">
              <a:buFont typeface="+mj-lt"/>
              <a:buAutoNum type="arabicPeriod"/>
            </a:pPr>
            <a:r>
              <a:rPr lang="en-GB" sz="1100" dirty="0"/>
              <a:t>Negative ions lose electrons and are oxidised.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When can an ionic compound conduct electricity?</a:t>
            </a:r>
          </a:p>
          <a:p>
            <a:pPr marL="228600" lvl="0" indent="-228600" algn="just">
              <a:buFont typeface="+mj-lt"/>
              <a:buAutoNum type="arabicPeriod"/>
            </a:pPr>
            <a:r>
              <a:rPr lang="en-GB" sz="1100" dirty="0"/>
              <a:t>What is an electrolyte?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when an electric current is passed through an electrolyte?</a:t>
            </a:r>
          </a:p>
          <a:p>
            <a:pPr marL="228600" lvl="0" indent="-228600" algn="just">
              <a:buFont typeface="+mj-lt"/>
              <a:buAutoNum type="arabicPeriod"/>
            </a:pPr>
            <a:r>
              <a:rPr lang="en-GB" sz="1100" dirty="0"/>
              <a:t>What is the cathode?</a:t>
            </a:r>
          </a:p>
          <a:p>
            <a:pPr marL="228600" lvl="0" indent="-228600" algn="just">
              <a:buFont typeface="+mj-lt"/>
              <a:buAutoNum type="arabicPeriod"/>
            </a:pPr>
            <a:r>
              <a:rPr lang="en-GB" sz="1100" dirty="0"/>
              <a:t>What is the anode?</a:t>
            </a:r>
          </a:p>
          <a:p>
            <a:pPr marL="228600" lvl="0" indent="-228600" algn="just">
              <a:buFont typeface="+mj-lt"/>
              <a:buAutoNum type="arabicPeriod"/>
            </a:pPr>
            <a:r>
              <a:rPr lang="en-GB" sz="1100" dirty="0"/>
              <a:t>Which electrode are positive ions attracted to?</a:t>
            </a:r>
          </a:p>
          <a:p>
            <a:pPr marL="228600" lvl="0" indent="-228600" algn="just">
              <a:buFont typeface="+mj-lt"/>
              <a:buAutoNum type="arabicPeriod"/>
            </a:pPr>
            <a:r>
              <a:rPr lang="en-GB" sz="1100" dirty="0"/>
              <a:t>Which electrode are negative ions attracted to?</a:t>
            </a:r>
          </a:p>
          <a:p>
            <a:pPr marL="228600" lvl="0" indent="-228600" algn="just">
              <a:buFont typeface="+mj-lt"/>
              <a:buAutoNum type="arabicPeriod"/>
            </a:pPr>
            <a:r>
              <a:rPr lang="en-GB" sz="1100" dirty="0"/>
              <a:t>What happens at the electrode?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when a simple ionic compound is electrolysed?</a:t>
            </a:r>
          </a:p>
          <a:p>
            <a:pPr marL="228600" lvl="0" indent="-228600" algn="just">
              <a:buFont typeface="+mj-lt"/>
              <a:buAutoNum type="arabicPeriod"/>
            </a:pPr>
            <a:r>
              <a:rPr lang="en-GB" sz="1100" dirty="0"/>
              <a:t>When is electrolysis used to extract metals?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problems of extracting metals using electrolysis?</a:t>
            </a:r>
          </a:p>
          <a:p>
            <a:pPr marL="228600" lvl="0" indent="-228600" algn="just">
              <a:buFont typeface="+mj-lt"/>
              <a:buAutoNum type="arabicPeriod"/>
            </a:pPr>
            <a:r>
              <a:rPr lang="en-GB" sz="1100" dirty="0"/>
              <a:t>How is aluminium extracted using electrolysis?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a mixture used as the electrolyte for the extraction of aluminium?</a:t>
            </a:r>
          </a:p>
          <a:p>
            <a:pPr marL="228600" lvl="0" indent="-228600" algn="just">
              <a:buFont typeface="+mj-lt"/>
              <a:buAutoNum type="arabicPeriod"/>
            </a:pPr>
            <a:r>
              <a:rPr lang="en-GB" sz="1100" dirty="0"/>
              <a:t>Why must the positive electrode be replaced during the electrolysis of aluminium?</a:t>
            </a:r>
          </a:p>
          <a:p>
            <a:pPr marL="228600" lvl="0" indent="-228600" algn="just">
              <a:buFont typeface="+mj-lt"/>
              <a:buAutoNum type="arabicPeriod"/>
            </a:pPr>
            <a:r>
              <a:rPr lang="en-GB" sz="1100" dirty="0"/>
              <a:t>During the electrolysis of an aqueous solution what does the ion discharged at the electrode depend on?</a:t>
            </a:r>
          </a:p>
          <a:p>
            <a:pPr marL="228600" lvl="0" indent="-228600" algn="just">
              <a:buFont typeface="+mj-lt"/>
              <a:buAutoNum type="arabicPeriod"/>
            </a:pPr>
            <a:r>
              <a:rPr lang="en-GB" sz="1100" dirty="0"/>
              <a:t>What is formed on the negative electrode if the metal is more reactive than hydrogen?</a:t>
            </a:r>
          </a:p>
          <a:p>
            <a:pPr marL="228600" lvl="0" indent="-228600" algn="just">
              <a:buFont typeface="+mj-lt"/>
              <a:buAutoNum type="arabicPeriod"/>
            </a:pPr>
            <a:r>
              <a:rPr lang="en-GB" sz="1100" dirty="0"/>
              <a:t>When is oxygen made at the positive electrode?</a:t>
            </a:r>
          </a:p>
          <a:p>
            <a:pPr marL="228600" lvl="0" indent="-228600" algn="just">
              <a:buFont typeface="+mj-lt"/>
              <a:buAutoNum type="arabicPeriod"/>
            </a:pPr>
            <a:r>
              <a:rPr lang="en-GB" sz="1100" dirty="0"/>
              <a:t>What happens at the cathode? (HT Only)</a:t>
            </a:r>
          </a:p>
          <a:p>
            <a:pPr marL="228600" lvl="0" indent="-228600" algn="just">
              <a:buFont typeface="+mj-lt"/>
              <a:buAutoNum type="arabicPeriod"/>
            </a:pPr>
            <a:r>
              <a:rPr lang="en-GB" sz="1100" dirty="0"/>
              <a:t>What happens at the anode? (HT Only)</a:t>
            </a:r>
          </a:p>
          <a:p>
            <a:pPr marL="228600" lvl="0" indent="-228600" algn="just">
              <a:buFont typeface="+mj-lt"/>
              <a:buAutoNum type="arabicPeriod"/>
            </a:pPr>
            <a:endParaRPr lang="en-GB" sz="1100" dirty="0"/>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C6</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Electrolysis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382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It is conserved.  The amount of energy at the end of the reaction is the same as the amount of energy at the start.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reaction in which energy is transferred to the surroundings so the temperature of the surroundings increases.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Combustion, oxidation reactions and neutralisation.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Self heating cans and neutralisation.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A reaction in which energy is transferred from the surroundings to that the temperature of the surroundings decreases.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Thermal decomposition and reaction of citric acid and sodium hydrogencarbonate.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Sports injury packs.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The minimum amount of energy that particles must have to react when the reacting particles collide with each other.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diagram that can be used to show the relative energies of reactants and products.  It shows the activation energy and the overall energy change of a reaction.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reacting particles collide with enough energy.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 energy in the products is lower than the energy in the reactants.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 energy in the products is higher than the energy in the reactants.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Draw a ”humped line” connecting the reactant and product line that is lower than the activation energy line. </a:t>
            </a:r>
          </a:p>
          <a:p>
            <a:pPr marL="228600" lvl="0" indent="-228600" algn="just">
              <a:buFont typeface="+mj-lt"/>
              <a:buAutoNum type="arabicPeriod"/>
            </a:pPr>
            <a:r>
              <a:rPr lang="en-GB" sz="1100" dirty="0"/>
              <a:t>Energy is supplied to break bonds in the reactants and energy is released when bonds in the products are formed.</a:t>
            </a:r>
          </a:p>
          <a:p>
            <a:pPr marL="228600" lvl="0" indent="-228600" algn="just">
              <a:buFont typeface="+mj-lt"/>
              <a:buAutoNum type="arabicPeriod"/>
            </a:pPr>
            <a:r>
              <a:rPr lang="en-GB" sz="1100" dirty="0"/>
              <a:t>Calculate the difference between the sum of the energy needed to break the bonds in the reactants and the sum of the energy released when bonds in the products are formed.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happens to energy in a chemical reaction?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an exothermic reaction?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exothermic reactions?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everyday uses of exothermic reactions?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an endothermic reaction?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endothermic reactions?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everyday uses of endothermic reactions?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activation energy?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reaction profiles?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In terms of particles when do chemical reactions occur?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identify an exothermic reaction using its reaction profile?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identify an endothermic reaction using its reaction profile?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change a reaction profile to show the use of a catalyst.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to bonds during a chemical reaction? (HT Only)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the overall energy change be calculated? (HT Only)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C7</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Energy Changes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8147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BC93B-53DB-9A41-B32A-6C8A9C6FF537}"/>
              </a:ext>
            </a:extLst>
          </p:cNvPr>
          <p:cNvSpPr txBox="1"/>
          <p:nvPr/>
        </p:nvSpPr>
        <p:spPr>
          <a:xfrm>
            <a:off x="1052186" y="275573"/>
            <a:ext cx="1987339" cy="300082"/>
          </a:xfrm>
          <a:prstGeom prst="rect">
            <a:avLst/>
          </a:prstGeom>
          <a:noFill/>
        </p:spPr>
        <p:txBody>
          <a:bodyPr wrap="none" rtlCol="0">
            <a:spAutoFit/>
          </a:bodyPr>
          <a:lstStyle/>
          <a:p>
            <a:r>
              <a:rPr lang="en-US" sz="1350" dirty="0"/>
              <a:t>C3 Structure and Bonding</a:t>
            </a:r>
          </a:p>
        </p:txBody>
      </p:sp>
      <p:sp>
        <p:nvSpPr>
          <p:cNvPr id="4" name="Rectangle 3">
            <a:extLst>
              <a:ext uri="{FF2B5EF4-FFF2-40B4-BE49-F238E27FC236}">
                <a16:creationId xmlns:a16="http://schemas.microsoft.com/office/drawing/2014/main" id="{28E1574C-8676-E548-9319-7F3421763E22}"/>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Explain the properties of _______________</a:t>
            </a:r>
            <a:endParaRPr lang="en-US" sz="1400" dirty="0"/>
          </a:p>
        </p:txBody>
      </p:sp>
      <p:sp>
        <p:nvSpPr>
          <p:cNvPr id="5" name="Rectangle 4">
            <a:extLst>
              <a:ext uri="{FF2B5EF4-FFF2-40B4-BE49-F238E27FC236}">
                <a16:creationId xmlns:a16="http://schemas.microsoft.com/office/drawing/2014/main" id="{A545BF2F-464A-7747-A98E-FFF00628BEDB}"/>
              </a:ext>
            </a:extLst>
          </p:cNvPr>
          <p:cNvSpPr/>
          <p:nvPr/>
        </p:nvSpPr>
        <p:spPr>
          <a:xfrm>
            <a:off x="1052186" y="1478383"/>
            <a:ext cx="5549030" cy="2585323"/>
          </a:xfrm>
          <a:prstGeom prst="rect">
            <a:avLst/>
          </a:prstGeom>
        </p:spPr>
        <p:txBody>
          <a:bodyPr wrap="square">
            <a:spAutoFit/>
          </a:bodyPr>
          <a:lstStyle/>
          <a:p>
            <a:pPr algn="just"/>
            <a:r>
              <a:rPr lang="en-US" sz="1350" dirty="0"/>
              <a:t>You could be asked to explain the properties of different materials.  Examples of materials include:</a:t>
            </a:r>
          </a:p>
          <a:p>
            <a:pPr marL="285750" indent="-285750" algn="just">
              <a:buFont typeface="Arial" panose="020B0604020202020204" pitchFamily="34" charset="0"/>
              <a:buChar char="•"/>
            </a:pPr>
            <a:r>
              <a:rPr lang="en-US" sz="1350" dirty="0"/>
              <a:t>Any named salt</a:t>
            </a:r>
          </a:p>
          <a:p>
            <a:pPr marL="285750" indent="-285750" algn="just">
              <a:buFont typeface="Arial" panose="020B0604020202020204" pitchFamily="34" charset="0"/>
              <a:buChar char="•"/>
            </a:pPr>
            <a:r>
              <a:rPr lang="en-US" sz="1350" dirty="0"/>
              <a:t>Any named metal</a:t>
            </a:r>
          </a:p>
          <a:p>
            <a:pPr marL="285750" indent="-285750" algn="just">
              <a:buFont typeface="Arial" panose="020B0604020202020204" pitchFamily="34" charset="0"/>
              <a:buChar char="•"/>
            </a:pPr>
            <a:r>
              <a:rPr lang="en-US" sz="1350" dirty="0"/>
              <a:t>Any simple molecule</a:t>
            </a:r>
          </a:p>
          <a:p>
            <a:endParaRPr lang="en-US" sz="1350" dirty="0"/>
          </a:p>
          <a:p>
            <a:r>
              <a:rPr lang="en-US" sz="1350" dirty="0"/>
              <a:t>To answer this question, you will need to do the following:</a:t>
            </a:r>
          </a:p>
          <a:p>
            <a:pPr marL="342900" indent="-342900">
              <a:buFont typeface="+mj-lt"/>
              <a:buAutoNum type="arabicPeriod"/>
            </a:pPr>
            <a:r>
              <a:rPr lang="en-US" sz="1350" dirty="0"/>
              <a:t>Identify the type of bond involved.</a:t>
            </a:r>
          </a:p>
          <a:p>
            <a:pPr marL="342900" indent="-342900">
              <a:buFont typeface="+mj-lt"/>
              <a:buAutoNum type="arabicPeriod"/>
            </a:pPr>
            <a:r>
              <a:rPr lang="en-US" sz="1350" dirty="0"/>
              <a:t>Describe the structure of the material.</a:t>
            </a:r>
          </a:p>
          <a:p>
            <a:pPr marL="342900" indent="-342900">
              <a:buFont typeface="+mj-lt"/>
              <a:buAutoNum type="arabicPeriod"/>
            </a:pPr>
            <a:r>
              <a:rPr lang="en-US" sz="1350" dirty="0"/>
              <a:t>Identify a property of the material</a:t>
            </a:r>
          </a:p>
          <a:p>
            <a:pPr marL="342900" indent="-342900">
              <a:buFont typeface="+mj-lt"/>
              <a:buAutoNum type="arabicPeriod"/>
            </a:pPr>
            <a:r>
              <a:rPr lang="en-US" sz="1350" dirty="0"/>
              <a:t>Explain why it has this property linking back to its structure.</a:t>
            </a:r>
          </a:p>
          <a:p>
            <a:pPr marL="342900" indent="-342900">
              <a:buFont typeface="+mj-lt"/>
              <a:buAutoNum type="arabicPeriod"/>
            </a:pPr>
            <a:r>
              <a:rPr lang="en-US" sz="1350" dirty="0"/>
              <a:t>Repeat steps 3 and 4 until you have no more properties.</a:t>
            </a:r>
          </a:p>
        </p:txBody>
      </p:sp>
      <p:sp>
        <p:nvSpPr>
          <p:cNvPr id="6" name="Rectangle 5">
            <a:extLst>
              <a:ext uri="{FF2B5EF4-FFF2-40B4-BE49-F238E27FC236}">
                <a16:creationId xmlns:a16="http://schemas.microsoft.com/office/drawing/2014/main" id="{F8D5589D-A100-9243-9CDA-F719B53756DA}"/>
              </a:ext>
            </a:extLst>
          </p:cNvPr>
          <p:cNvSpPr/>
          <p:nvPr/>
        </p:nvSpPr>
        <p:spPr>
          <a:xfrm>
            <a:off x="1027134" y="4482547"/>
            <a:ext cx="5574082" cy="954107"/>
          </a:xfrm>
          <a:prstGeom prst="rect">
            <a:avLst/>
          </a:prstGeom>
        </p:spPr>
        <p:txBody>
          <a:bodyPr wrap="square">
            <a:spAutoFit/>
          </a:bodyPr>
          <a:lstStyle/>
          <a:p>
            <a:pPr algn="just"/>
            <a:r>
              <a:rPr lang="en-US" sz="1350" dirty="0"/>
              <a:t>Went explaining why a material does or does not conduct electricity by careful. When talking about materials with covalent or metallic bonds you need to use the key term </a:t>
            </a:r>
            <a:r>
              <a:rPr lang="en-US" sz="1350" b="1" dirty="0"/>
              <a:t>“electron”, </a:t>
            </a:r>
            <a:r>
              <a:rPr lang="en-US" sz="1350" dirty="0"/>
              <a:t>when you are discussing a material with ionic bonds you need to use the key term </a:t>
            </a:r>
            <a:r>
              <a:rPr lang="en-US" sz="1350" b="1" dirty="0"/>
              <a:t>“ion”.</a:t>
            </a:r>
          </a:p>
        </p:txBody>
      </p:sp>
      <p:sp>
        <p:nvSpPr>
          <p:cNvPr id="7" name="Rectangle 6">
            <a:extLst>
              <a:ext uri="{FF2B5EF4-FFF2-40B4-BE49-F238E27FC236}">
                <a16:creationId xmlns:a16="http://schemas.microsoft.com/office/drawing/2014/main" id="{77B1848C-9252-234E-A7D5-87A1382AB2A8}"/>
              </a:ext>
            </a:extLst>
          </p:cNvPr>
          <p:cNvSpPr/>
          <p:nvPr/>
        </p:nvSpPr>
        <p:spPr>
          <a:xfrm>
            <a:off x="1027134" y="6377184"/>
            <a:ext cx="5549030" cy="1754326"/>
          </a:xfrm>
          <a:prstGeom prst="rect">
            <a:avLst/>
          </a:prstGeom>
        </p:spPr>
        <p:txBody>
          <a:bodyPr wrap="square">
            <a:spAutoFit/>
          </a:bodyPr>
          <a:lstStyle/>
          <a:p>
            <a:pPr algn="just"/>
            <a:r>
              <a:rPr lang="en-GB" sz="1350" b="1" dirty="0"/>
              <a:t>Explain the properties of calcium fluoride.</a:t>
            </a:r>
          </a:p>
          <a:p>
            <a:pPr algn="just"/>
            <a:endParaRPr lang="en-GB" sz="1350" b="1" dirty="0"/>
          </a:p>
          <a:p>
            <a:pPr algn="just"/>
            <a:r>
              <a:rPr lang="en-GB" sz="1350" dirty="0"/>
              <a:t>Calcium fluoride is an ionic compound. There are strong electrostatic bonds between the ions which are arranged in a regular lattice. Calcium fluoride has a high melting and boiling point this is because the bonds are strong. When solid calcium fluoride is  unable to conduct electricity as the ions are unable to move freely. When dissolved or molten calcium fluoride can conduct because the ions are now able to move freely.</a:t>
            </a:r>
          </a:p>
        </p:txBody>
      </p:sp>
      <p:sp>
        <p:nvSpPr>
          <p:cNvPr id="8" name="Rectangle 7">
            <a:extLst>
              <a:ext uri="{FF2B5EF4-FFF2-40B4-BE49-F238E27FC236}">
                <a16:creationId xmlns:a16="http://schemas.microsoft.com/office/drawing/2014/main" id="{6AD29A15-0CC8-874D-B9E6-18B1833C856C}"/>
              </a:ext>
            </a:extLst>
          </p:cNvPr>
          <p:cNvSpPr/>
          <p:nvPr/>
        </p:nvSpPr>
        <p:spPr>
          <a:xfrm>
            <a:off x="1052186" y="8861731"/>
            <a:ext cx="5549030" cy="715581"/>
          </a:xfrm>
          <a:prstGeom prst="rect">
            <a:avLst/>
          </a:prstGeom>
        </p:spPr>
        <p:txBody>
          <a:bodyPr wrap="square">
            <a:spAutoFit/>
          </a:bodyPr>
          <a:lstStyle/>
          <a:p>
            <a:pPr marL="342900" indent="-342900" algn="just" defTabSz="685800">
              <a:buFont typeface="+mj-lt"/>
              <a:buAutoNum type="arabicPeriod"/>
              <a:defRPr/>
            </a:pPr>
            <a:r>
              <a:rPr lang="en-GB" sz="1350" dirty="0"/>
              <a:t>Learn and practice the model answer above.</a:t>
            </a:r>
          </a:p>
          <a:p>
            <a:pPr marL="342900" lvl="0" indent="-342900" algn="just" defTabSz="685800">
              <a:buFont typeface="+mj-lt"/>
              <a:buAutoNum type="arabicPeriod"/>
              <a:defRPr/>
            </a:pPr>
            <a:r>
              <a:rPr lang="en-GB" sz="1350" dirty="0"/>
              <a:t>Explain the properties of chlorine, sodium chloride, copper, magnesium and magnesium carbonate.</a:t>
            </a:r>
          </a:p>
        </p:txBody>
      </p:sp>
    </p:spTree>
    <p:extLst>
      <p:ext uri="{BB962C8B-B14F-4D97-AF65-F5344CB8AC3E}">
        <p14:creationId xmlns:p14="http://schemas.microsoft.com/office/powerpoint/2010/main" val="1967072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BC93B-53DB-9A41-B32A-6C8A9C6FF537}"/>
              </a:ext>
            </a:extLst>
          </p:cNvPr>
          <p:cNvSpPr txBox="1"/>
          <p:nvPr/>
        </p:nvSpPr>
        <p:spPr>
          <a:xfrm>
            <a:off x="1052186" y="275573"/>
            <a:ext cx="1938544" cy="300082"/>
          </a:xfrm>
          <a:prstGeom prst="rect">
            <a:avLst/>
          </a:prstGeom>
          <a:noFill/>
        </p:spPr>
        <p:txBody>
          <a:bodyPr wrap="none" rtlCol="0">
            <a:spAutoFit/>
          </a:bodyPr>
          <a:lstStyle/>
          <a:p>
            <a:r>
              <a:rPr lang="en-US" sz="1350" dirty="0"/>
              <a:t>C4 Chemical Calculations</a:t>
            </a:r>
          </a:p>
        </p:txBody>
      </p:sp>
      <p:sp>
        <p:nvSpPr>
          <p:cNvPr id="4" name="Rectangle 3">
            <a:extLst>
              <a:ext uri="{FF2B5EF4-FFF2-40B4-BE49-F238E27FC236}">
                <a16:creationId xmlns:a16="http://schemas.microsoft.com/office/drawing/2014/main" id="{28E1574C-8676-E548-9319-7F3421763E22}"/>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Calculate the number of moles of ________ in _______</a:t>
            </a:r>
            <a:endParaRPr lang="en-US" sz="1400" dirty="0"/>
          </a:p>
        </p:txBody>
      </p:sp>
      <p:sp>
        <p:nvSpPr>
          <p:cNvPr id="5" name="Rectangle 4">
            <a:extLst>
              <a:ext uri="{FF2B5EF4-FFF2-40B4-BE49-F238E27FC236}">
                <a16:creationId xmlns:a16="http://schemas.microsoft.com/office/drawing/2014/main" id="{A545BF2F-464A-7747-A98E-FFF00628BEDB}"/>
              </a:ext>
            </a:extLst>
          </p:cNvPr>
          <p:cNvSpPr/>
          <p:nvPr/>
        </p:nvSpPr>
        <p:spPr>
          <a:xfrm>
            <a:off x="1052186" y="1488158"/>
            <a:ext cx="5549030" cy="2585323"/>
          </a:xfrm>
          <a:prstGeom prst="rect">
            <a:avLst/>
          </a:prstGeom>
        </p:spPr>
        <p:txBody>
          <a:bodyPr wrap="square">
            <a:spAutoFit/>
          </a:bodyPr>
          <a:lstStyle/>
          <a:p>
            <a:pPr algn="just"/>
            <a:r>
              <a:rPr lang="en-US" sz="1350" dirty="0"/>
              <a:t>You could be given a mass of any compound or element and be asked to calculate the number of moles that it contains.</a:t>
            </a:r>
          </a:p>
          <a:p>
            <a:pPr marL="285750" indent="-285750" algn="just">
              <a:buFont typeface="Arial" panose="020B0604020202020204" pitchFamily="34" charset="0"/>
              <a:buChar char="•"/>
            </a:pPr>
            <a:endParaRPr lang="en-US" sz="1350" dirty="0"/>
          </a:p>
          <a:p>
            <a:pPr marL="285750" indent="-285750" algn="just">
              <a:buFont typeface="Arial" panose="020B0604020202020204" pitchFamily="34" charset="0"/>
              <a:buChar char="•"/>
            </a:pPr>
            <a:endParaRPr lang="en-US" sz="1350" dirty="0"/>
          </a:p>
          <a:p>
            <a:r>
              <a:rPr lang="en-US" sz="1350" dirty="0"/>
              <a:t>To answer this question, you will need to do the following:</a:t>
            </a:r>
          </a:p>
          <a:p>
            <a:pPr marL="342900" indent="-342900">
              <a:buFont typeface="+mj-lt"/>
              <a:buAutoNum type="arabicPeriod"/>
            </a:pPr>
            <a:r>
              <a:rPr lang="en-US" sz="1350" dirty="0"/>
              <a:t>Identify the formula of the substance. This may well be in the question.</a:t>
            </a:r>
          </a:p>
          <a:p>
            <a:pPr marL="342900" indent="-342900">
              <a:buFont typeface="+mj-lt"/>
              <a:buAutoNum type="arabicPeriod"/>
            </a:pPr>
            <a:r>
              <a:rPr lang="en-US" sz="1350" dirty="0"/>
              <a:t>Calculate the RFM of the substance.</a:t>
            </a:r>
          </a:p>
          <a:p>
            <a:pPr marL="342900" indent="-342900">
              <a:buFont typeface="+mj-lt"/>
              <a:buAutoNum type="arabicPeriod"/>
            </a:pPr>
            <a:r>
              <a:rPr lang="en-US" sz="1350" dirty="0"/>
              <a:t>Check that the mass you have been given is in grams. If not convert the units.</a:t>
            </a:r>
          </a:p>
          <a:p>
            <a:pPr marL="342900" indent="-342900">
              <a:buFont typeface="+mj-lt"/>
              <a:buAutoNum type="arabicPeriod"/>
            </a:pPr>
            <a:r>
              <a:rPr lang="en-US" sz="1350" dirty="0"/>
              <a:t>Divide the mass in grams by the RFM</a:t>
            </a:r>
          </a:p>
          <a:p>
            <a:pPr marL="342900" indent="-342900">
              <a:buFont typeface="+mj-lt"/>
              <a:buAutoNum type="arabicPeriod"/>
            </a:pPr>
            <a:r>
              <a:rPr lang="en-US" sz="1350" dirty="0"/>
              <a:t>Round your answer to the correct number of significant figures.</a:t>
            </a:r>
          </a:p>
          <a:p>
            <a:pPr marL="342900" indent="-342900">
              <a:buFont typeface="+mj-lt"/>
              <a:buAutoNum type="arabicPeriod"/>
            </a:pPr>
            <a:endParaRPr lang="en-US" sz="1350" dirty="0"/>
          </a:p>
        </p:txBody>
      </p:sp>
      <p:sp>
        <p:nvSpPr>
          <p:cNvPr id="6" name="Rectangle 5">
            <a:extLst>
              <a:ext uri="{FF2B5EF4-FFF2-40B4-BE49-F238E27FC236}">
                <a16:creationId xmlns:a16="http://schemas.microsoft.com/office/drawing/2014/main" id="{F8D5589D-A100-9243-9CDA-F719B53756DA}"/>
              </a:ext>
            </a:extLst>
          </p:cNvPr>
          <p:cNvSpPr/>
          <p:nvPr/>
        </p:nvSpPr>
        <p:spPr>
          <a:xfrm>
            <a:off x="1027134" y="4600360"/>
            <a:ext cx="5574082" cy="715581"/>
          </a:xfrm>
          <a:prstGeom prst="rect">
            <a:avLst/>
          </a:prstGeom>
        </p:spPr>
        <p:txBody>
          <a:bodyPr wrap="square">
            <a:spAutoFit/>
          </a:bodyPr>
          <a:lstStyle/>
          <a:p>
            <a:pPr algn="just"/>
            <a:r>
              <a:rPr lang="en-US" sz="1350" b="1" dirty="0"/>
              <a:t>Read the question carefully. Make sure you have checked how many significant figures you have been asked to give your answer to! If you haven’t been given atomic masses remember to use your periodic table.</a:t>
            </a:r>
          </a:p>
        </p:txBody>
      </p:sp>
      <p:sp>
        <p:nvSpPr>
          <p:cNvPr id="7" name="Rectangle 6">
            <a:extLst>
              <a:ext uri="{FF2B5EF4-FFF2-40B4-BE49-F238E27FC236}">
                <a16:creationId xmlns:a16="http://schemas.microsoft.com/office/drawing/2014/main" id="{77B1848C-9252-234E-A7D5-87A1382AB2A8}"/>
              </a:ext>
            </a:extLst>
          </p:cNvPr>
          <p:cNvSpPr/>
          <p:nvPr/>
        </p:nvSpPr>
        <p:spPr>
          <a:xfrm>
            <a:off x="1027134" y="5721183"/>
            <a:ext cx="5549030" cy="2169825"/>
          </a:xfrm>
          <a:prstGeom prst="rect">
            <a:avLst/>
          </a:prstGeom>
        </p:spPr>
        <p:txBody>
          <a:bodyPr wrap="square">
            <a:spAutoFit/>
          </a:bodyPr>
          <a:lstStyle/>
          <a:p>
            <a:pPr algn="just"/>
            <a:r>
              <a:rPr lang="en-GB" sz="1350" b="1" dirty="0"/>
              <a:t>Calculate the number of moles of calcium carbonate in 64mg. Give your answer to 3 sf</a:t>
            </a:r>
          </a:p>
          <a:p>
            <a:pPr algn="just"/>
            <a:endParaRPr lang="en-GB" sz="1350" b="1" dirty="0"/>
          </a:p>
          <a:p>
            <a:pPr algn="just"/>
            <a:r>
              <a:rPr lang="en-GB" sz="1350" dirty="0"/>
              <a:t>1. Formula of magnesium carbonate: 	MgCO</a:t>
            </a:r>
            <a:r>
              <a:rPr lang="en-GB" sz="1350" baseline="-25000" dirty="0"/>
              <a:t>3</a:t>
            </a:r>
          </a:p>
          <a:p>
            <a:pPr algn="just"/>
            <a:r>
              <a:rPr lang="en-GB" sz="1350" dirty="0"/>
              <a:t>2. RFM:					= 24 + 12 + (16 x 3) = </a:t>
            </a:r>
            <a:r>
              <a:rPr lang="en-GB" sz="1350" u="sng" dirty="0"/>
              <a:t>84</a:t>
            </a:r>
          </a:p>
          <a:p>
            <a:pPr algn="just"/>
            <a:r>
              <a:rPr lang="en-GB" sz="1350" dirty="0"/>
              <a:t>3. Mass in grams				64/1000 = 0.064g</a:t>
            </a:r>
          </a:p>
          <a:p>
            <a:pPr algn="just"/>
            <a:r>
              <a:rPr lang="en-GB" sz="1350" dirty="0"/>
              <a:t>4. Divide mass by RFM:			0.064/84 = 0.0007619047619</a:t>
            </a:r>
          </a:p>
          <a:p>
            <a:pPr algn="just"/>
            <a:r>
              <a:rPr lang="en-GB" sz="1350" dirty="0"/>
              <a:t>5. Round to correct sig fig			</a:t>
            </a:r>
            <a:r>
              <a:rPr lang="en-GB" sz="1350" b="1" u="sng" dirty="0"/>
              <a:t>0.000762</a:t>
            </a:r>
            <a:r>
              <a:rPr lang="en-GB" sz="1350" b="1" dirty="0"/>
              <a:t>	</a:t>
            </a:r>
            <a:r>
              <a:rPr lang="en-GB" sz="1350" dirty="0"/>
              <a:t>	</a:t>
            </a:r>
          </a:p>
          <a:p>
            <a:pPr algn="just"/>
            <a:endParaRPr lang="en-GB" sz="1350" dirty="0"/>
          </a:p>
          <a:p>
            <a:pPr algn="just"/>
            <a:endParaRPr lang="en-GB" sz="1350" b="1" dirty="0"/>
          </a:p>
        </p:txBody>
      </p:sp>
      <p:sp>
        <p:nvSpPr>
          <p:cNvPr id="8" name="Rectangle 7">
            <a:extLst>
              <a:ext uri="{FF2B5EF4-FFF2-40B4-BE49-F238E27FC236}">
                <a16:creationId xmlns:a16="http://schemas.microsoft.com/office/drawing/2014/main" id="{6AD29A15-0CC8-874D-B9E6-18B1833C856C}"/>
              </a:ext>
            </a:extLst>
          </p:cNvPr>
          <p:cNvSpPr/>
          <p:nvPr/>
        </p:nvSpPr>
        <p:spPr>
          <a:xfrm>
            <a:off x="1052186" y="8761964"/>
            <a:ext cx="5549030" cy="923330"/>
          </a:xfrm>
          <a:prstGeom prst="rect">
            <a:avLst/>
          </a:prstGeom>
        </p:spPr>
        <p:txBody>
          <a:bodyPr wrap="square">
            <a:spAutoFit/>
          </a:bodyPr>
          <a:lstStyle/>
          <a:p>
            <a:pPr marL="342900" indent="-342900" algn="just" defTabSz="685800">
              <a:buFont typeface="+mj-lt"/>
              <a:buAutoNum type="arabicPeriod"/>
              <a:defRPr/>
            </a:pPr>
            <a:r>
              <a:rPr lang="en-GB" sz="1350" dirty="0"/>
              <a:t>Learn and practice the model answer above.</a:t>
            </a:r>
          </a:p>
          <a:p>
            <a:pPr marL="342900" lvl="0" indent="-342900" algn="just" defTabSz="685800">
              <a:buFont typeface="+mj-lt"/>
              <a:buAutoNum type="arabicPeriod"/>
              <a:defRPr/>
            </a:pPr>
            <a:r>
              <a:rPr lang="en-GB" sz="1350" dirty="0"/>
              <a:t>Calculate the number of moles in 150mg of: Carbon Dioxide, Water, Sodium Chloride, Magnesium Oxide, Lithium Fluoride, Copper Sulfate and Copper Carbonate.</a:t>
            </a:r>
          </a:p>
        </p:txBody>
      </p:sp>
    </p:spTree>
    <p:extLst>
      <p:ext uri="{BB962C8B-B14F-4D97-AF65-F5344CB8AC3E}">
        <p14:creationId xmlns:p14="http://schemas.microsoft.com/office/powerpoint/2010/main" val="1621802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BC93B-53DB-9A41-B32A-6C8A9C6FF537}"/>
              </a:ext>
            </a:extLst>
          </p:cNvPr>
          <p:cNvSpPr txBox="1"/>
          <p:nvPr/>
        </p:nvSpPr>
        <p:spPr>
          <a:xfrm>
            <a:off x="1052186" y="275573"/>
            <a:ext cx="1938544" cy="300082"/>
          </a:xfrm>
          <a:prstGeom prst="rect">
            <a:avLst/>
          </a:prstGeom>
          <a:noFill/>
        </p:spPr>
        <p:txBody>
          <a:bodyPr wrap="none" rtlCol="0">
            <a:spAutoFit/>
          </a:bodyPr>
          <a:lstStyle/>
          <a:p>
            <a:r>
              <a:rPr lang="en-US" sz="1350" dirty="0"/>
              <a:t>C4 Chemical Calculations</a:t>
            </a:r>
          </a:p>
        </p:txBody>
      </p:sp>
      <p:sp>
        <p:nvSpPr>
          <p:cNvPr id="4" name="Rectangle 3">
            <a:extLst>
              <a:ext uri="{FF2B5EF4-FFF2-40B4-BE49-F238E27FC236}">
                <a16:creationId xmlns:a16="http://schemas.microsoft.com/office/drawing/2014/main" id="{28E1574C-8676-E548-9319-7F3421763E22}"/>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Calculate the concentration of a solution.</a:t>
            </a:r>
            <a:endParaRPr lang="en-US" sz="1400" dirty="0"/>
          </a:p>
        </p:txBody>
      </p:sp>
      <p:sp>
        <p:nvSpPr>
          <p:cNvPr id="5" name="Rectangle 4">
            <a:extLst>
              <a:ext uri="{FF2B5EF4-FFF2-40B4-BE49-F238E27FC236}">
                <a16:creationId xmlns:a16="http://schemas.microsoft.com/office/drawing/2014/main" id="{A545BF2F-464A-7747-A98E-FFF00628BEDB}"/>
              </a:ext>
            </a:extLst>
          </p:cNvPr>
          <p:cNvSpPr/>
          <p:nvPr/>
        </p:nvSpPr>
        <p:spPr>
          <a:xfrm>
            <a:off x="1052186" y="1488158"/>
            <a:ext cx="5549030" cy="2585323"/>
          </a:xfrm>
          <a:prstGeom prst="rect">
            <a:avLst/>
          </a:prstGeom>
        </p:spPr>
        <p:txBody>
          <a:bodyPr wrap="square">
            <a:spAutoFit/>
          </a:bodyPr>
          <a:lstStyle/>
          <a:p>
            <a:pPr algn="just"/>
            <a:r>
              <a:rPr lang="en-US" sz="1350" dirty="0"/>
              <a:t>You could be given a volume of a solution and the mass of a substance that it contains and be asked to use this to calculate a concentration.</a:t>
            </a:r>
          </a:p>
          <a:p>
            <a:pPr algn="just"/>
            <a:endParaRPr lang="en-US" sz="1350" dirty="0"/>
          </a:p>
          <a:p>
            <a:r>
              <a:rPr lang="en-US" sz="1350" dirty="0"/>
              <a:t>To answer this question, you will need to do the following:</a:t>
            </a:r>
          </a:p>
          <a:p>
            <a:pPr marL="342900" indent="-342900" algn="just">
              <a:buFont typeface="+mj-lt"/>
              <a:buAutoNum type="arabicPeriod"/>
            </a:pPr>
            <a:r>
              <a:rPr lang="en-US" sz="1350" dirty="0"/>
              <a:t>Check the volume you have been given in the question is in the same units as the units you have been asked to give in your answer. If not convert!</a:t>
            </a:r>
          </a:p>
          <a:p>
            <a:pPr marL="342900" indent="-342900" algn="just">
              <a:buFont typeface="+mj-lt"/>
              <a:buAutoNum type="arabicPeriod"/>
            </a:pPr>
            <a:r>
              <a:rPr lang="en-US" sz="1350" dirty="0"/>
              <a:t>Check the mass you have been given is in the same units as the units you have been asked to give in your answer. If not convert!</a:t>
            </a:r>
          </a:p>
          <a:p>
            <a:pPr marL="342900" indent="-342900" algn="just">
              <a:buFont typeface="+mj-lt"/>
              <a:buAutoNum type="arabicPeriod"/>
            </a:pPr>
            <a:r>
              <a:rPr lang="en-US" sz="1350" dirty="0"/>
              <a:t>Divide the known mass by the volume you have been given.</a:t>
            </a:r>
          </a:p>
          <a:p>
            <a:pPr marL="342900" indent="-342900" algn="just">
              <a:buFont typeface="+mj-lt"/>
              <a:buAutoNum type="arabicPeriod"/>
            </a:pPr>
            <a:r>
              <a:rPr lang="en-US" sz="1350" dirty="0"/>
              <a:t>Check your answer is to the correct number of significant figures.</a:t>
            </a:r>
          </a:p>
          <a:p>
            <a:pPr marL="342900" indent="-342900">
              <a:buFont typeface="+mj-lt"/>
              <a:buAutoNum type="arabicPeriod"/>
            </a:pPr>
            <a:r>
              <a:rPr lang="en-US" sz="1350" dirty="0"/>
              <a:t>Add units</a:t>
            </a:r>
          </a:p>
        </p:txBody>
      </p:sp>
      <p:sp>
        <p:nvSpPr>
          <p:cNvPr id="6" name="Rectangle 5">
            <a:extLst>
              <a:ext uri="{FF2B5EF4-FFF2-40B4-BE49-F238E27FC236}">
                <a16:creationId xmlns:a16="http://schemas.microsoft.com/office/drawing/2014/main" id="{F8D5589D-A100-9243-9CDA-F719B53756DA}"/>
              </a:ext>
            </a:extLst>
          </p:cNvPr>
          <p:cNvSpPr/>
          <p:nvPr/>
        </p:nvSpPr>
        <p:spPr>
          <a:xfrm>
            <a:off x="1027134" y="4770838"/>
            <a:ext cx="5574082" cy="300082"/>
          </a:xfrm>
          <a:prstGeom prst="rect">
            <a:avLst/>
          </a:prstGeom>
        </p:spPr>
        <p:txBody>
          <a:bodyPr wrap="square">
            <a:spAutoFit/>
          </a:bodyPr>
          <a:lstStyle/>
          <a:p>
            <a:pPr algn="ctr"/>
            <a:r>
              <a:rPr lang="en-US" sz="1350" b="1" dirty="0"/>
              <a:t>To convert from cm</a:t>
            </a:r>
            <a:r>
              <a:rPr lang="en-US" sz="1350" b="1" baseline="30000" dirty="0"/>
              <a:t>3</a:t>
            </a:r>
            <a:r>
              <a:rPr lang="en-US" sz="1350" b="1" dirty="0"/>
              <a:t> into dm</a:t>
            </a:r>
            <a:r>
              <a:rPr lang="en-US" sz="1350" b="1" baseline="30000" dirty="0"/>
              <a:t>3</a:t>
            </a:r>
            <a:r>
              <a:rPr lang="en-US" sz="1350" b="1" dirty="0"/>
              <a:t> divide by 1000.</a:t>
            </a:r>
          </a:p>
        </p:txBody>
      </p:sp>
      <p:sp>
        <p:nvSpPr>
          <p:cNvPr id="7" name="Rectangle 6">
            <a:extLst>
              <a:ext uri="{FF2B5EF4-FFF2-40B4-BE49-F238E27FC236}">
                <a16:creationId xmlns:a16="http://schemas.microsoft.com/office/drawing/2014/main" id="{77B1848C-9252-234E-A7D5-87A1382AB2A8}"/>
              </a:ext>
            </a:extLst>
          </p:cNvPr>
          <p:cNvSpPr/>
          <p:nvPr/>
        </p:nvSpPr>
        <p:spPr>
          <a:xfrm>
            <a:off x="1027134" y="5907159"/>
            <a:ext cx="5549030" cy="1962076"/>
          </a:xfrm>
          <a:prstGeom prst="rect">
            <a:avLst/>
          </a:prstGeom>
        </p:spPr>
        <p:txBody>
          <a:bodyPr wrap="square">
            <a:spAutoFit/>
          </a:bodyPr>
          <a:lstStyle/>
          <a:p>
            <a:pPr algn="just"/>
            <a:r>
              <a:rPr lang="en-GB" sz="1350" b="1" dirty="0"/>
              <a:t>Calculate concentration of hydrochloric acid when it contains 3.2g of hydrogen chloride in 50cm</a:t>
            </a:r>
            <a:r>
              <a:rPr lang="en-GB" sz="1350" b="1" baseline="30000" dirty="0"/>
              <a:t>3</a:t>
            </a:r>
            <a:r>
              <a:rPr lang="en-GB" sz="1350" b="1" dirty="0"/>
              <a:t> of solution. Give your answer to 2 </a:t>
            </a:r>
            <a:r>
              <a:rPr lang="en-GB" sz="1350" b="1" dirty="0" err="1"/>
              <a:t>s.f</a:t>
            </a:r>
            <a:r>
              <a:rPr lang="en-GB" sz="1350" b="1" dirty="0"/>
              <a:t> in g/dm</a:t>
            </a:r>
            <a:r>
              <a:rPr lang="en-GB" sz="1350" b="1" baseline="30000" dirty="0"/>
              <a:t>3</a:t>
            </a:r>
            <a:endParaRPr lang="en-GB" sz="1350" b="1" dirty="0"/>
          </a:p>
          <a:p>
            <a:pPr algn="just"/>
            <a:endParaRPr lang="en-GB" sz="1350" b="1" dirty="0"/>
          </a:p>
          <a:p>
            <a:pPr algn="just"/>
            <a:r>
              <a:rPr lang="en-GB" sz="1350" dirty="0"/>
              <a:t>1. Check volume units: 			50/1000 = 0.05dm</a:t>
            </a:r>
            <a:r>
              <a:rPr lang="en-GB" sz="1350" baseline="30000" dirty="0"/>
              <a:t>3</a:t>
            </a:r>
            <a:endParaRPr lang="en-GB" sz="1350" baseline="-25000" dirty="0"/>
          </a:p>
          <a:p>
            <a:pPr algn="just"/>
            <a:r>
              <a:rPr lang="en-GB" sz="1350" dirty="0"/>
              <a:t>2. Check mass units:			3.2g</a:t>
            </a:r>
            <a:endParaRPr lang="en-GB" sz="1350" u="sng" dirty="0"/>
          </a:p>
          <a:p>
            <a:pPr algn="just"/>
            <a:r>
              <a:rPr lang="en-GB" sz="1350" dirty="0"/>
              <a:t>3. Divide mass by volume:			3.2/0.05 = 64</a:t>
            </a:r>
          </a:p>
          <a:p>
            <a:pPr algn="just"/>
            <a:r>
              <a:rPr lang="en-GB" sz="1350" dirty="0"/>
              <a:t>4. Round to correct sig fig			64</a:t>
            </a:r>
          </a:p>
          <a:p>
            <a:pPr algn="just"/>
            <a:r>
              <a:rPr lang="en-GB" sz="1350" dirty="0"/>
              <a:t>5. Add units					64g/dm</a:t>
            </a:r>
            <a:r>
              <a:rPr lang="en-GB" sz="1350" baseline="30000" dirty="0"/>
              <a:t>3</a:t>
            </a:r>
            <a:endParaRPr lang="en-GB" sz="1350" dirty="0"/>
          </a:p>
          <a:p>
            <a:pPr algn="just"/>
            <a:endParaRPr lang="en-GB" sz="1350" b="1" dirty="0"/>
          </a:p>
        </p:txBody>
      </p:sp>
      <p:sp>
        <p:nvSpPr>
          <p:cNvPr id="8" name="Rectangle 7">
            <a:extLst>
              <a:ext uri="{FF2B5EF4-FFF2-40B4-BE49-F238E27FC236}">
                <a16:creationId xmlns:a16="http://schemas.microsoft.com/office/drawing/2014/main" id="{6AD29A15-0CC8-874D-B9E6-18B1833C856C}"/>
              </a:ext>
            </a:extLst>
          </p:cNvPr>
          <p:cNvSpPr/>
          <p:nvPr/>
        </p:nvSpPr>
        <p:spPr>
          <a:xfrm>
            <a:off x="1052186" y="8715470"/>
            <a:ext cx="5549030" cy="923330"/>
          </a:xfrm>
          <a:prstGeom prst="rect">
            <a:avLst/>
          </a:prstGeom>
        </p:spPr>
        <p:txBody>
          <a:bodyPr wrap="square">
            <a:spAutoFit/>
          </a:bodyPr>
          <a:lstStyle/>
          <a:p>
            <a:pPr marL="342900" indent="-342900" algn="just" defTabSz="685800">
              <a:buFont typeface="+mj-lt"/>
              <a:buAutoNum type="arabicPeriod"/>
              <a:defRPr/>
            </a:pPr>
            <a:r>
              <a:rPr lang="en-GB" sz="1350" dirty="0"/>
              <a:t>Learn and practice the model answer above.</a:t>
            </a:r>
          </a:p>
          <a:p>
            <a:pPr marL="342900" lvl="0" indent="-342900" algn="just" defTabSz="685800">
              <a:buFont typeface="+mj-lt"/>
              <a:buAutoNum type="arabicPeriod"/>
              <a:defRPr/>
            </a:pPr>
            <a:r>
              <a:rPr lang="en-GB" sz="1350" dirty="0"/>
              <a:t>Calculate the concentrations of hydrochloric acid in g/dm</a:t>
            </a:r>
            <a:r>
              <a:rPr lang="en-GB" sz="1350" baseline="30000" dirty="0"/>
              <a:t>3</a:t>
            </a:r>
            <a:r>
              <a:rPr lang="en-GB" sz="1350" dirty="0"/>
              <a:t> when: 6.8g is dissolved in 100cm</a:t>
            </a:r>
            <a:r>
              <a:rPr lang="en-GB" sz="1350" baseline="30000" dirty="0"/>
              <a:t>3</a:t>
            </a:r>
            <a:r>
              <a:rPr lang="en-GB" sz="1350" dirty="0"/>
              <a:t>, when 12.2g is dissolved in 250cm</a:t>
            </a:r>
            <a:r>
              <a:rPr lang="en-GB" sz="1350" baseline="30000" dirty="0"/>
              <a:t>3</a:t>
            </a:r>
            <a:r>
              <a:rPr lang="en-GB" sz="1350" dirty="0"/>
              <a:t>, when 0.1kg is dissolved in 750cm</a:t>
            </a:r>
            <a:r>
              <a:rPr lang="en-GB" sz="1350" baseline="30000" dirty="0"/>
              <a:t>3</a:t>
            </a:r>
            <a:r>
              <a:rPr lang="en-GB" sz="1350" dirty="0"/>
              <a:t> and when 0.25kg is dissolved in 1.5dm</a:t>
            </a:r>
            <a:r>
              <a:rPr lang="en-GB" sz="1350" baseline="30000" dirty="0"/>
              <a:t>3</a:t>
            </a:r>
            <a:r>
              <a:rPr lang="en-GB" sz="1350" dirty="0"/>
              <a:t>.</a:t>
            </a:r>
          </a:p>
        </p:txBody>
      </p:sp>
    </p:spTree>
    <p:extLst>
      <p:ext uri="{BB962C8B-B14F-4D97-AF65-F5344CB8AC3E}">
        <p14:creationId xmlns:p14="http://schemas.microsoft.com/office/powerpoint/2010/main" val="3540152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78304A-12AB-FA45-8A7C-48D2AD9C87C9}"/>
              </a:ext>
            </a:extLst>
          </p:cNvPr>
          <p:cNvSpPr txBox="1"/>
          <p:nvPr/>
        </p:nvSpPr>
        <p:spPr>
          <a:xfrm>
            <a:off x="1052186" y="275573"/>
            <a:ext cx="1680653" cy="300082"/>
          </a:xfrm>
          <a:prstGeom prst="rect">
            <a:avLst/>
          </a:prstGeom>
          <a:noFill/>
        </p:spPr>
        <p:txBody>
          <a:bodyPr wrap="none" rtlCol="0">
            <a:spAutoFit/>
          </a:bodyPr>
          <a:lstStyle/>
          <a:p>
            <a:r>
              <a:rPr lang="en-US" sz="1350" dirty="0"/>
              <a:t>C5 Chemical Changes</a:t>
            </a:r>
          </a:p>
        </p:txBody>
      </p:sp>
      <p:sp>
        <p:nvSpPr>
          <p:cNvPr id="4" name="Rectangle 3">
            <a:extLst>
              <a:ext uri="{FF2B5EF4-FFF2-40B4-BE49-F238E27FC236}">
                <a16:creationId xmlns:a16="http://schemas.microsoft.com/office/drawing/2014/main" id="{0E157336-75F8-6243-8B6D-97D7D86E278F}"/>
              </a:ext>
            </a:extLst>
          </p:cNvPr>
          <p:cNvSpPr/>
          <p:nvPr/>
        </p:nvSpPr>
        <p:spPr>
          <a:xfrm>
            <a:off x="1036420" y="647428"/>
            <a:ext cx="5549030" cy="715581"/>
          </a:xfrm>
          <a:prstGeom prst="rect">
            <a:avLst/>
          </a:prstGeom>
        </p:spPr>
        <p:txBody>
          <a:bodyPr wrap="square">
            <a:spAutoFit/>
          </a:bodyPr>
          <a:lstStyle/>
          <a:p>
            <a:r>
              <a:rPr lang="en-GB" sz="1350" dirty="0">
                <a:solidFill>
                  <a:srgbClr val="222222"/>
                </a:solidFill>
                <a:latin typeface="Calibri" panose="020F0502020204030204" pitchFamily="34" charset="0"/>
                <a:cs typeface="Calibri" panose="020F0502020204030204" pitchFamily="34" charset="0"/>
              </a:rPr>
              <a:t>Explain what you would observe when a metal is added to an acid.</a:t>
            </a:r>
          </a:p>
          <a:p>
            <a:r>
              <a:rPr lang="en-GB" sz="1350" dirty="0">
                <a:latin typeface="Calibri" panose="020F0502020204030204" pitchFamily="34" charset="0"/>
                <a:cs typeface="Calibri" panose="020F0502020204030204" pitchFamily="34" charset="0"/>
              </a:rPr>
              <a:t>Explain what happens when any acid reacts with any alkali.</a:t>
            </a:r>
          </a:p>
          <a:p>
            <a:pPr algn="just"/>
            <a:r>
              <a:rPr lang="en-US" sz="1350" dirty="0">
                <a:latin typeface="Calibri" panose="020F0502020204030204" pitchFamily="34" charset="0"/>
                <a:cs typeface="Calibri" panose="020F0502020204030204" pitchFamily="34" charset="0"/>
              </a:rPr>
              <a:t>Describe how you could determine the pH of a substance.</a:t>
            </a:r>
          </a:p>
        </p:txBody>
      </p:sp>
      <p:sp>
        <p:nvSpPr>
          <p:cNvPr id="5" name="Rectangle 4">
            <a:extLst>
              <a:ext uri="{FF2B5EF4-FFF2-40B4-BE49-F238E27FC236}">
                <a16:creationId xmlns:a16="http://schemas.microsoft.com/office/drawing/2014/main" id="{9F37E81C-72A6-7D48-9554-6B59FC5FE867}"/>
              </a:ext>
            </a:extLst>
          </p:cNvPr>
          <p:cNvSpPr/>
          <p:nvPr/>
        </p:nvSpPr>
        <p:spPr>
          <a:xfrm>
            <a:off x="1052186" y="2508416"/>
            <a:ext cx="5549030" cy="1754326"/>
          </a:xfrm>
          <a:prstGeom prst="rect">
            <a:avLst/>
          </a:prstGeom>
        </p:spPr>
        <p:txBody>
          <a:bodyPr wrap="square">
            <a:spAutoFit/>
          </a:bodyPr>
          <a:lstStyle/>
          <a:p>
            <a:r>
              <a:rPr lang="en-US" sz="1350" b="1" dirty="0">
                <a:solidFill>
                  <a:srgbClr val="222222"/>
                </a:solidFill>
                <a:latin typeface="Calibri" panose="020F0502020204030204" pitchFamily="34" charset="0"/>
                <a:cs typeface="Calibri" panose="020F0502020204030204" pitchFamily="34" charset="0"/>
              </a:rPr>
              <a:t>Explain what you would observe when a metal is added to an acid.</a:t>
            </a:r>
            <a:endParaRPr lang="en-US" sz="1350" b="1" dirty="0">
              <a:latin typeface="Calibri" panose="020F0502020204030204" pitchFamily="34" charset="0"/>
              <a:cs typeface="Calibri" panose="020F0502020204030204" pitchFamily="34" charset="0"/>
            </a:endParaRP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When a metal is added to an acid, I would predict that I would observe </a:t>
            </a:r>
            <a:r>
              <a:rPr lang="en-US" sz="1350" b="1" dirty="0">
                <a:latin typeface="Calibri" panose="020F0502020204030204" pitchFamily="34" charset="0"/>
                <a:cs typeface="Calibri" panose="020F0502020204030204" pitchFamily="34" charset="0"/>
              </a:rPr>
              <a:t>bubbles</a:t>
            </a:r>
            <a:r>
              <a:rPr lang="en-US" sz="1350" dirty="0">
                <a:latin typeface="Calibri" panose="020F0502020204030204" pitchFamily="34" charset="0"/>
                <a:cs typeface="Calibri" panose="020F0502020204030204" pitchFamily="34" charset="0"/>
              </a:rPr>
              <a:t>. This is because when a metal is added to an acid </a:t>
            </a:r>
            <a:r>
              <a:rPr lang="en-US" sz="1350" b="1" dirty="0">
                <a:latin typeface="Calibri" panose="020F0502020204030204" pitchFamily="34" charset="0"/>
                <a:cs typeface="Calibri" panose="020F0502020204030204" pitchFamily="34" charset="0"/>
              </a:rPr>
              <a:t>hydrogen</a:t>
            </a:r>
            <a:r>
              <a:rPr lang="en-US" sz="1350" dirty="0">
                <a:latin typeface="Calibri" panose="020F0502020204030204" pitchFamily="34" charset="0"/>
                <a:cs typeface="Calibri" panose="020F0502020204030204" pitchFamily="34" charset="0"/>
              </a:rPr>
              <a:t> is produced. I would also expect the container to </a:t>
            </a:r>
            <a:r>
              <a:rPr lang="en-US" sz="1350" b="1" dirty="0">
                <a:latin typeface="Calibri" panose="020F0502020204030204" pitchFamily="34" charset="0"/>
                <a:cs typeface="Calibri" panose="020F0502020204030204" pitchFamily="34" charset="0"/>
              </a:rPr>
              <a:t>feel warm</a:t>
            </a:r>
            <a:r>
              <a:rPr lang="en-US" sz="1350" dirty="0">
                <a:latin typeface="Calibri" panose="020F0502020204030204" pitchFamily="34" charset="0"/>
                <a:cs typeface="Calibri" panose="020F0502020204030204" pitchFamily="34" charset="0"/>
              </a:rPr>
              <a:t>, this is because a metal reacting with an acid is an </a:t>
            </a:r>
            <a:r>
              <a:rPr lang="en-US" sz="1350" b="1" dirty="0">
                <a:latin typeface="Calibri" panose="020F0502020204030204" pitchFamily="34" charset="0"/>
                <a:cs typeface="Calibri" panose="020F0502020204030204" pitchFamily="34" charset="0"/>
              </a:rPr>
              <a:t>exothermic reaction</a:t>
            </a:r>
            <a:r>
              <a:rPr lang="en-US" sz="1350" dirty="0">
                <a:latin typeface="Calibri" panose="020F0502020204030204" pitchFamily="34" charset="0"/>
                <a:cs typeface="Calibri" panose="020F0502020204030204" pitchFamily="34" charset="0"/>
              </a:rPr>
              <a:t>. Finally, I would expect the metal to disappear over time. This is because it is reacting and making the </a:t>
            </a:r>
            <a:r>
              <a:rPr lang="en-US" sz="1350" b="1" dirty="0">
                <a:latin typeface="Calibri" panose="020F0502020204030204" pitchFamily="34" charset="0"/>
                <a:cs typeface="Calibri" panose="020F0502020204030204" pitchFamily="34" charset="0"/>
              </a:rPr>
              <a:t>salt</a:t>
            </a:r>
            <a:r>
              <a:rPr lang="en-US" sz="1350" dirty="0">
                <a:latin typeface="Calibri" panose="020F0502020204030204" pitchFamily="34" charset="0"/>
                <a:cs typeface="Calibri" panose="020F0502020204030204" pitchFamily="34" charset="0"/>
              </a:rPr>
              <a:t> which would </a:t>
            </a:r>
            <a:r>
              <a:rPr lang="en-US" sz="1350" b="1" dirty="0">
                <a:latin typeface="Calibri" panose="020F0502020204030204" pitchFamily="34" charset="0"/>
                <a:cs typeface="Calibri" panose="020F0502020204030204" pitchFamily="34" charset="0"/>
              </a:rPr>
              <a:t>dissolve</a:t>
            </a:r>
            <a:r>
              <a:rPr lang="en-US" sz="1350" dirty="0">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29491C9B-E59F-8E48-9FBD-00F165372A75}"/>
              </a:ext>
            </a:extLst>
          </p:cNvPr>
          <p:cNvSpPr/>
          <p:nvPr/>
        </p:nvSpPr>
        <p:spPr>
          <a:xfrm>
            <a:off x="1052186" y="5010705"/>
            <a:ext cx="5549030" cy="923330"/>
          </a:xfrm>
          <a:prstGeom prst="rect">
            <a:avLst/>
          </a:prstGeom>
        </p:spPr>
        <p:txBody>
          <a:bodyPr wrap="square">
            <a:spAutoFit/>
          </a:bodyPr>
          <a:lstStyle/>
          <a:p>
            <a:r>
              <a:rPr lang="en-GB" sz="1350" b="1" dirty="0">
                <a:latin typeface="Calibri" panose="020F0502020204030204" pitchFamily="34" charset="0"/>
                <a:cs typeface="Calibri" panose="020F0502020204030204" pitchFamily="34" charset="0"/>
              </a:rPr>
              <a:t>Explain what happens when any acid reacts with any alkali.</a:t>
            </a: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When an acid and alkali react the </a:t>
            </a:r>
            <a:r>
              <a:rPr lang="en-US" sz="1350" b="1" dirty="0">
                <a:latin typeface="Calibri" panose="020F0502020204030204" pitchFamily="34" charset="0"/>
                <a:cs typeface="Calibri" panose="020F0502020204030204" pitchFamily="34" charset="0"/>
              </a:rPr>
              <a:t>H</a:t>
            </a:r>
            <a:r>
              <a:rPr lang="en-US" sz="1350" b="1" baseline="30000" dirty="0">
                <a:latin typeface="Calibri" panose="020F0502020204030204" pitchFamily="34" charset="0"/>
                <a:cs typeface="Calibri" panose="020F0502020204030204" pitchFamily="34" charset="0"/>
              </a:rPr>
              <a:t>+</a:t>
            </a:r>
            <a:r>
              <a:rPr lang="en-US" sz="1350" b="1" dirty="0">
                <a:latin typeface="Calibri" panose="020F0502020204030204" pitchFamily="34" charset="0"/>
                <a:cs typeface="Calibri" panose="020F0502020204030204" pitchFamily="34" charset="0"/>
              </a:rPr>
              <a:t> ions </a:t>
            </a:r>
            <a:r>
              <a:rPr lang="en-US" sz="1350" dirty="0">
                <a:latin typeface="Calibri" panose="020F0502020204030204" pitchFamily="34" charset="0"/>
                <a:cs typeface="Calibri" panose="020F0502020204030204" pitchFamily="34" charset="0"/>
              </a:rPr>
              <a:t>from the acid react with the alkalis </a:t>
            </a:r>
            <a:r>
              <a:rPr lang="en-US" sz="1350" b="1" dirty="0">
                <a:latin typeface="Calibri" panose="020F0502020204030204" pitchFamily="34" charset="0"/>
                <a:cs typeface="Calibri" panose="020F0502020204030204" pitchFamily="34" charset="0"/>
              </a:rPr>
              <a:t>OH</a:t>
            </a:r>
            <a:r>
              <a:rPr lang="en-US" sz="1350" b="1" baseline="30000" dirty="0">
                <a:latin typeface="Calibri" panose="020F0502020204030204" pitchFamily="34" charset="0"/>
                <a:cs typeface="Calibri" panose="020F0502020204030204" pitchFamily="34" charset="0"/>
              </a:rPr>
              <a:t>- </a:t>
            </a:r>
            <a:r>
              <a:rPr lang="en-US" sz="1350" b="1" dirty="0">
                <a:latin typeface="Calibri" panose="020F0502020204030204" pitchFamily="34" charset="0"/>
                <a:cs typeface="Calibri" panose="020F0502020204030204" pitchFamily="34" charset="0"/>
              </a:rPr>
              <a:t>ions </a:t>
            </a:r>
            <a:r>
              <a:rPr lang="en-US" sz="1350" dirty="0">
                <a:latin typeface="Calibri" panose="020F0502020204030204" pitchFamily="34" charset="0"/>
                <a:cs typeface="Calibri" panose="020F0502020204030204" pitchFamily="34" charset="0"/>
              </a:rPr>
              <a:t>to make </a:t>
            </a:r>
            <a:r>
              <a:rPr lang="en-US" sz="1350" b="1" dirty="0">
                <a:latin typeface="Calibri" panose="020F0502020204030204" pitchFamily="34" charset="0"/>
                <a:cs typeface="Calibri" panose="020F0502020204030204" pitchFamily="34" charset="0"/>
              </a:rPr>
              <a:t>water</a:t>
            </a:r>
            <a:r>
              <a:rPr lang="en-US" sz="1350" dirty="0">
                <a:latin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774C6A1D-BE8A-4648-A736-895CBA4710DB}"/>
              </a:ext>
            </a:extLst>
          </p:cNvPr>
          <p:cNvSpPr/>
          <p:nvPr/>
        </p:nvSpPr>
        <p:spPr>
          <a:xfrm>
            <a:off x="1052186" y="7291450"/>
            <a:ext cx="5549030" cy="1338828"/>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Describe how you could determine the pH of a solution.</a:t>
            </a:r>
          </a:p>
          <a:p>
            <a:pPr algn="just"/>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To determine the pH of a solution you could add </a:t>
            </a:r>
            <a:r>
              <a:rPr lang="en-US" sz="1350" b="1" dirty="0">
                <a:latin typeface="Calibri" panose="020F0502020204030204" pitchFamily="34" charset="0"/>
                <a:cs typeface="Calibri" panose="020F0502020204030204" pitchFamily="34" charset="0"/>
              </a:rPr>
              <a:t>universal indicator</a:t>
            </a:r>
            <a:r>
              <a:rPr lang="en-US" sz="1350" dirty="0">
                <a:latin typeface="Calibri" panose="020F0502020204030204" pitchFamily="34" charset="0"/>
                <a:cs typeface="Calibri" panose="020F0502020204030204" pitchFamily="34" charset="0"/>
              </a:rPr>
              <a:t>. You would observe the colour that the indicator turned and use a chart to identify the pH. You could alternatively use a </a:t>
            </a:r>
            <a:r>
              <a:rPr lang="en-US" sz="1350" b="1" dirty="0">
                <a:latin typeface="Calibri" panose="020F0502020204030204" pitchFamily="34" charset="0"/>
                <a:cs typeface="Calibri" panose="020F0502020204030204" pitchFamily="34" charset="0"/>
              </a:rPr>
              <a:t>pH probe </a:t>
            </a:r>
            <a:r>
              <a:rPr lang="en-US" sz="1350" dirty="0">
                <a:latin typeface="Calibri" panose="020F0502020204030204" pitchFamily="34" charset="0"/>
                <a:cs typeface="Calibri" panose="020F0502020204030204" pitchFamily="34" charset="0"/>
              </a:rPr>
              <a:t>by dipping this into the solution and recording the value on the digital display.</a:t>
            </a:r>
          </a:p>
        </p:txBody>
      </p:sp>
    </p:spTree>
    <p:extLst>
      <p:ext uri="{BB962C8B-B14F-4D97-AF65-F5344CB8AC3E}">
        <p14:creationId xmlns:p14="http://schemas.microsoft.com/office/powerpoint/2010/main" val="3668219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459A37-8E24-FF4D-90BA-2D6C25CC35E2}"/>
              </a:ext>
            </a:extLst>
          </p:cNvPr>
          <p:cNvSpPr txBox="1"/>
          <p:nvPr/>
        </p:nvSpPr>
        <p:spPr>
          <a:xfrm>
            <a:off x="1052186" y="275573"/>
            <a:ext cx="1188530" cy="300082"/>
          </a:xfrm>
          <a:prstGeom prst="rect">
            <a:avLst/>
          </a:prstGeom>
          <a:noFill/>
        </p:spPr>
        <p:txBody>
          <a:bodyPr wrap="none" rtlCol="0">
            <a:spAutoFit/>
          </a:bodyPr>
          <a:lstStyle/>
          <a:p>
            <a:r>
              <a:rPr lang="en-US" sz="1350" dirty="0"/>
              <a:t>C6 Electrolysis</a:t>
            </a:r>
          </a:p>
        </p:txBody>
      </p:sp>
      <p:sp>
        <p:nvSpPr>
          <p:cNvPr id="4" name="Rectangle 3">
            <a:extLst>
              <a:ext uri="{FF2B5EF4-FFF2-40B4-BE49-F238E27FC236}">
                <a16:creationId xmlns:a16="http://schemas.microsoft.com/office/drawing/2014/main" id="{A1CE13F1-21A6-CD49-8389-16E900D64879}"/>
              </a:ext>
            </a:extLst>
          </p:cNvPr>
          <p:cNvSpPr/>
          <p:nvPr/>
        </p:nvSpPr>
        <p:spPr>
          <a:xfrm>
            <a:off x="1052186" y="637581"/>
            <a:ext cx="5549030" cy="507831"/>
          </a:xfrm>
          <a:prstGeom prst="rect">
            <a:avLst/>
          </a:prstGeom>
        </p:spPr>
        <p:txBody>
          <a:bodyPr wrap="square">
            <a:spAutoFit/>
          </a:bodyPr>
          <a:lstStyle/>
          <a:p>
            <a:pPr lvl="0" algn="just" defTabSz="685800">
              <a:defRPr/>
            </a:pPr>
            <a:r>
              <a:rPr lang="en-GB" sz="1350" dirty="0"/>
              <a:t>Identify what forms at the __________ electrode and explain how this happens.</a:t>
            </a:r>
            <a:endParaRPr lang="en-US" sz="1350" dirty="0"/>
          </a:p>
        </p:txBody>
      </p:sp>
      <p:sp>
        <p:nvSpPr>
          <p:cNvPr id="5" name="Rectangle 4">
            <a:extLst>
              <a:ext uri="{FF2B5EF4-FFF2-40B4-BE49-F238E27FC236}">
                <a16:creationId xmlns:a16="http://schemas.microsoft.com/office/drawing/2014/main" id="{B24015A8-07B3-4C41-A799-98D7A912E4A8}"/>
              </a:ext>
            </a:extLst>
          </p:cNvPr>
          <p:cNvSpPr/>
          <p:nvPr/>
        </p:nvSpPr>
        <p:spPr>
          <a:xfrm>
            <a:off x="1039660" y="1516652"/>
            <a:ext cx="5549030" cy="2585323"/>
          </a:xfrm>
          <a:prstGeom prst="rect">
            <a:avLst/>
          </a:prstGeom>
        </p:spPr>
        <p:txBody>
          <a:bodyPr wrap="square">
            <a:spAutoFit/>
          </a:bodyPr>
          <a:lstStyle/>
          <a:p>
            <a:pPr algn="just"/>
            <a:r>
              <a:rPr lang="en-US" sz="1350" dirty="0"/>
              <a:t>You will usually be given a diagram of the electrolysis and the name of the solution that is undergoing electrolysis.  You will then be asked what forms at one or both electrodes and be asked to explain how this happens.</a:t>
            </a:r>
          </a:p>
          <a:p>
            <a:pPr algn="just"/>
            <a:endParaRPr lang="en-US" sz="1050" dirty="0"/>
          </a:p>
          <a:p>
            <a:pPr algn="just"/>
            <a:r>
              <a:rPr lang="en-US" sz="1350" dirty="0"/>
              <a:t>To answer this question:</a:t>
            </a:r>
          </a:p>
          <a:p>
            <a:pPr marL="342900" indent="-342900" algn="just">
              <a:buFont typeface="+mj-lt"/>
              <a:buAutoNum type="arabicPeriod"/>
            </a:pPr>
            <a:r>
              <a:rPr lang="en-US" sz="1350" dirty="0"/>
              <a:t>Identify what forms at the electrode. You can use the tips below to help you with this.</a:t>
            </a:r>
          </a:p>
          <a:p>
            <a:pPr marL="342900" indent="-342900" algn="just">
              <a:buFont typeface="+mj-lt"/>
              <a:buAutoNum type="arabicPeriod"/>
            </a:pPr>
            <a:r>
              <a:rPr lang="en-US" sz="1350" dirty="0"/>
              <a:t>Identify the charge of the ion.</a:t>
            </a:r>
          </a:p>
          <a:p>
            <a:pPr marL="342900" indent="-342900" algn="just">
              <a:buFont typeface="+mj-lt"/>
              <a:buAutoNum type="arabicPeriod"/>
            </a:pPr>
            <a:r>
              <a:rPr lang="en-US" sz="1350" dirty="0"/>
              <a:t>Identify that they are attracted to the oppositely charged electrode.</a:t>
            </a:r>
          </a:p>
          <a:p>
            <a:pPr marL="342900" indent="-342900" algn="just">
              <a:buFont typeface="+mj-lt"/>
              <a:buAutoNum type="arabicPeriod"/>
            </a:pPr>
            <a:r>
              <a:rPr lang="en-US" sz="1350" dirty="0"/>
              <a:t>Identify if the ion loses or gains electrons. </a:t>
            </a:r>
          </a:p>
          <a:p>
            <a:pPr marL="342900" indent="-342900" algn="just">
              <a:buFont typeface="+mj-lt"/>
              <a:buAutoNum type="arabicPeriod"/>
            </a:pPr>
            <a:r>
              <a:rPr lang="en-US" sz="1350" dirty="0"/>
              <a:t>Identify if they are reduced or oxidised</a:t>
            </a:r>
          </a:p>
          <a:p>
            <a:pPr marL="342900" indent="-342900" algn="just">
              <a:buFont typeface="+mj-lt"/>
              <a:buAutoNum type="arabicPeriod"/>
            </a:pPr>
            <a:r>
              <a:rPr lang="en-US" sz="1350" dirty="0"/>
              <a:t>Identify (again) what is formed</a:t>
            </a:r>
          </a:p>
        </p:txBody>
      </p:sp>
      <p:sp>
        <p:nvSpPr>
          <p:cNvPr id="6" name="Rectangle 5">
            <a:extLst>
              <a:ext uri="{FF2B5EF4-FFF2-40B4-BE49-F238E27FC236}">
                <a16:creationId xmlns:a16="http://schemas.microsoft.com/office/drawing/2014/main" id="{A2EC84A2-5D60-8742-A1F7-B6DF273E13BA}"/>
              </a:ext>
            </a:extLst>
          </p:cNvPr>
          <p:cNvSpPr/>
          <p:nvPr/>
        </p:nvSpPr>
        <p:spPr>
          <a:xfrm>
            <a:off x="1027134" y="4297712"/>
            <a:ext cx="5574082" cy="1338828"/>
          </a:xfrm>
          <a:prstGeom prst="rect">
            <a:avLst/>
          </a:prstGeom>
        </p:spPr>
        <p:txBody>
          <a:bodyPr wrap="square">
            <a:spAutoFit/>
          </a:bodyPr>
          <a:lstStyle/>
          <a:p>
            <a:pPr algn="just"/>
            <a:r>
              <a:rPr lang="en-US" sz="1350" dirty="0"/>
              <a:t>Anode: At the </a:t>
            </a:r>
            <a:r>
              <a:rPr lang="en-US" sz="1350" b="1" dirty="0"/>
              <a:t>positive electrode </a:t>
            </a:r>
            <a:r>
              <a:rPr lang="en-US" sz="1350" dirty="0"/>
              <a:t>negative ions </a:t>
            </a:r>
            <a:r>
              <a:rPr lang="en-US" sz="1350" b="1" dirty="0"/>
              <a:t>lose</a:t>
            </a:r>
            <a:r>
              <a:rPr lang="en-US" sz="1350" dirty="0"/>
              <a:t> their electrons and are </a:t>
            </a:r>
            <a:r>
              <a:rPr lang="en-US" sz="1350" b="1" dirty="0"/>
              <a:t>oxidised</a:t>
            </a:r>
            <a:r>
              <a:rPr lang="en-US" sz="1350" dirty="0"/>
              <a:t>.  If the solution doesn’t contain halides oxygen is made. This oxygen then reacts with the carbon in the electrode to make carbon dioxide.</a:t>
            </a:r>
            <a:endParaRPr lang="en-US" sz="1350" b="1" dirty="0"/>
          </a:p>
          <a:p>
            <a:pPr algn="just"/>
            <a:r>
              <a:rPr lang="en-US" sz="1350" dirty="0"/>
              <a:t>Cathode: At the </a:t>
            </a:r>
            <a:r>
              <a:rPr lang="en-US" sz="1350" b="1" dirty="0"/>
              <a:t>negative electrode</a:t>
            </a:r>
            <a:r>
              <a:rPr lang="en-US" sz="1350" dirty="0"/>
              <a:t> positive ions </a:t>
            </a:r>
            <a:r>
              <a:rPr lang="en-US" sz="1350" b="1" dirty="0"/>
              <a:t>gain</a:t>
            </a:r>
            <a:r>
              <a:rPr lang="en-US" sz="1350" dirty="0"/>
              <a:t> electrons and are </a:t>
            </a:r>
            <a:r>
              <a:rPr lang="en-US" sz="1350" b="1" dirty="0"/>
              <a:t>reduced</a:t>
            </a:r>
            <a:r>
              <a:rPr lang="en-US" sz="1350" dirty="0"/>
              <a:t>.  If the metal is more reactive than hydrogen, then hydrogen forms at the electrode instead.</a:t>
            </a:r>
          </a:p>
        </p:txBody>
      </p:sp>
      <p:sp>
        <p:nvSpPr>
          <p:cNvPr id="7" name="Rectangle 6">
            <a:extLst>
              <a:ext uri="{FF2B5EF4-FFF2-40B4-BE49-F238E27FC236}">
                <a16:creationId xmlns:a16="http://schemas.microsoft.com/office/drawing/2014/main" id="{CA5FF2A9-6AE2-2F4F-920C-5A475B02BD0E}"/>
              </a:ext>
            </a:extLst>
          </p:cNvPr>
          <p:cNvSpPr/>
          <p:nvPr/>
        </p:nvSpPr>
        <p:spPr>
          <a:xfrm>
            <a:off x="1027134" y="5599194"/>
            <a:ext cx="5549030" cy="3093154"/>
          </a:xfrm>
          <a:prstGeom prst="rect">
            <a:avLst/>
          </a:prstGeom>
        </p:spPr>
        <p:txBody>
          <a:bodyPr wrap="square">
            <a:spAutoFit/>
          </a:bodyPr>
          <a:lstStyle/>
          <a:p>
            <a:pPr algn="just"/>
            <a:r>
              <a:rPr lang="en-GB" sz="1300" b="1" dirty="0"/>
              <a:t>Explain what forms at the cathode during the electrolysis of copper sulfate.</a:t>
            </a:r>
          </a:p>
          <a:p>
            <a:pPr marL="342900" indent="-342900" algn="just">
              <a:buFont typeface="+mj-lt"/>
              <a:buAutoNum type="arabicPeriod"/>
            </a:pPr>
            <a:r>
              <a:rPr lang="en-US" sz="1300" i="1" dirty="0"/>
              <a:t>Copper forms at the negative electrode.</a:t>
            </a:r>
          </a:p>
          <a:p>
            <a:pPr marL="342900" indent="-342900" algn="just">
              <a:buFont typeface="+mj-lt"/>
              <a:buAutoNum type="arabicPeriod"/>
            </a:pPr>
            <a:r>
              <a:rPr lang="en-US" sz="1300" i="1" dirty="0"/>
              <a:t>Copper ions have a positive charge...</a:t>
            </a:r>
          </a:p>
          <a:p>
            <a:pPr marL="342900" indent="-342900" algn="just">
              <a:buFont typeface="+mj-lt"/>
              <a:buAutoNum type="arabicPeriod"/>
            </a:pPr>
            <a:r>
              <a:rPr lang="en-US" sz="1300" i="1" dirty="0"/>
              <a:t>...and so are are attracted to the oppositely charged negative electrode.</a:t>
            </a:r>
          </a:p>
          <a:p>
            <a:pPr marL="342900" indent="-342900" algn="just">
              <a:buFont typeface="+mj-lt"/>
              <a:buAutoNum type="arabicPeriod"/>
            </a:pPr>
            <a:r>
              <a:rPr lang="en-US" sz="1300" i="1" dirty="0"/>
              <a:t>The copper ions gain electrons...</a:t>
            </a:r>
          </a:p>
          <a:p>
            <a:pPr marL="342900" indent="-342900" algn="just">
              <a:buFont typeface="+mj-lt"/>
              <a:buAutoNum type="arabicPeriod"/>
            </a:pPr>
            <a:r>
              <a:rPr lang="en-US" sz="1300" i="1" dirty="0"/>
              <a:t>...and are reduced...</a:t>
            </a:r>
          </a:p>
          <a:p>
            <a:pPr marL="342900" indent="-342900" algn="just">
              <a:buFont typeface="+mj-lt"/>
              <a:buAutoNum type="arabicPeriod"/>
            </a:pPr>
            <a:r>
              <a:rPr lang="en-US" sz="1300" i="1" dirty="0"/>
              <a:t>To form copper</a:t>
            </a:r>
          </a:p>
          <a:p>
            <a:pPr algn="just"/>
            <a:r>
              <a:rPr lang="en-GB" sz="1300" b="1" dirty="0"/>
              <a:t>Explain what forms at the anode during the electrolysis of copper sulfate.</a:t>
            </a:r>
          </a:p>
          <a:p>
            <a:pPr marL="342900" indent="-342900" algn="just">
              <a:buFont typeface="+mj-lt"/>
              <a:buAutoNum type="arabicPeriod"/>
            </a:pPr>
            <a:r>
              <a:rPr lang="en-US" sz="1300" i="1" dirty="0"/>
              <a:t>Oxygen forms at the negative electrode.</a:t>
            </a:r>
          </a:p>
          <a:p>
            <a:pPr marL="342900" indent="-342900" algn="just">
              <a:buFont typeface="+mj-lt"/>
              <a:buAutoNum type="arabicPeriod"/>
            </a:pPr>
            <a:r>
              <a:rPr lang="en-US" sz="1300" i="1" dirty="0"/>
              <a:t>Oxygen ions have a negative charge...</a:t>
            </a:r>
          </a:p>
          <a:p>
            <a:pPr marL="342900" indent="-342900" algn="just">
              <a:buFont typeface="+mj-lt"/>
              <a:buAutoNum type="arabicPeriod"/>
            </a:pPr>
            <a:r>
              <a:rPr lang="en-US" sz="1300" i="1" dirty="0"/>
              <a:t>...and so are are attracted to the oppositely charged positive electrode.</a:t>
            </a:r>
          </a:p>
          <a:p>
            <a:pPr marL="342900" indent="-342900" algn="just">
              <a:buFont typeface="+mj-lt"/>
              <a:buAutoNum type="arabicPeriod"/>
            </a:pPr>
            <a:r>
              <a:rPr lang="en-US" sz="1300" i="1" dirty="0"/>
              <a:t>The oxygen ions lose electrons...</a:t>
            </a:r>
          </a:p>
          <a:p>
            <a:pPr marL="342900" indent="-342900" algn="just">
              <a:buFont typeface="+mj-lt"/>
              <a:buAutoNum type="arabicPeriod"/>
            </a:pPr>
            <a:r>
              <a:rPr lang="en-US" sz="1300" i="1" dirty="0"/>
              <a:t>...and are oxidised...</a:t>
            </a:r>
          </a:p>
          <a:p>
            <a:pPr marL="342900" indent="-342900" algn="just">
              <a:buFont typeface="+mj-lt"/>
              <a:buAutoNum type="arabicPeriod"/>
            </a:pPr>
            <a:r>
              <a:rPr lang="en-US" sz="1300" i="1" dirty="0"/>
              <a:t>To form oxygen. The oxygen then goes on to react with carbon in the electrode to make carbon dioxide gas.</a:t>
            </a:r>
            <a:endParaRPr lang="en-GB" sz="1300" i="1" dirty="0"/>
          </a:p>
        </p:txBody>
      </p:sp>
      <p:sp>
        <p:nvSpPr>
          <p:cNvPr id="8" name="Rectangle 7">
            <a:extLst>
              <a:ext uri="{FF2B5EF4-FFF2-40B4-BE49-F238E27FC236}">
                <a16:creationId xmlns:a16="http://schemas.microsoft.com/office/drawing/2014/main" id="{293350A9-4B93-3947-B726-1C077466AB9F}"/>
              </a:ext>
            </a:extLst>
          </p:cNvPr>
          <p:cNvSpPr/>
          <p:nvPr/>
        </p:nvSpPr>
        <p:spPr>
          <a:xfrm>
            <a:off x="1052186" y="8613338"/>
            <a:ext cx="5549030" cy="1131079"/>
          </a:xfrm>
          <a:prstGeom prst="rect">
            <a:avLst/>
          </a:prstGeom>
        </p:spPr>
        <p:txBody>
          <a:bodyPr wrap="square">
            <a:spAutoFit/>
          </a:bodyPr>
          <a:lstStyle/>
          <a:p>
            <a:pPr marL="342900" lvl="0" indent="-342900" algn="just" defTabSz="685800">
              <a:buFont typeface="+mj-lt"/>
              <a:buAutoNum type="arabicPeriod"/>
              <a:defRPr/>
            </a:pPr>
            <a:r>
              <a:rPr lang="en-GB" sz="1350" dirty="0"/>
              <a:t>Explain what forms at the electrodes during electrolysis of iron sulfate</a:t>
            </a:r>
          </a:p>
          <a:p>
            <a:pPr marL="342900" lvl="0" indent="-342900" algn="just" defTabSz="685800">
              <a:buFont typeface="+mj-lt"/>
              <a:buAutoNum type="arabicPeriod"/>
              <a:defRPr/>
            </a:pPr>
            <a:r>
              <a:rPr lang="en-GB" sz="1350" dirty="0"/>
              <a:t>Explain what forms at the electrodes during electrolysis of copper chloride</a:t>
            </a:r>
          </a:p>
          <a:p>
            <a:pPr marL="342900" lvl="0" indent="-342900" algn="just" defTabSz="685800">
              <a:buFont typeface="+mj-lt"/>
              <a:buAutoNum type="arabicPeriod"/>
              <a:defRPr/>
            </a:pPr>
            <a:r>
              <a:rPr lang="en-GB" sz="1350" dirty="0"/>
              <a:t>Explain what forms at the electrodes during electrolysis of sodium chloride</a:t>
            </a:r>
          </a:p>
        </p:txBody>
      </p:sp>
    </p:spTree>
    <p:extLst>
      <p:ext uri="{BB962C8B-B14F-4D97-AF65-F5344CB8AC3E}">
        <p14:creationId xmlns:p14="http://schemas.microsoft.com/office/powerpoint/2010/main" val="1905214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78304A-12AB-FA45-8A7C-48D2AD9C87C9}"/>
              </a:ext>
            </a:extLst>
          </p:cNvPr>
          <p:cNvSpPr txBox="1"/>
          <p:nvPr/>
        </p:nvSpPr>
        <p:spPr>
          <a:xfrm>
            <a:off x="1052186" y="275573"/>
            <a:ext cx="1188530" cy="300082"/>
          </a:xfrm>
          <a:prstGeom prst="rect">
            <a:avLst/>
          </a:prstGeom>
          <a:noFill/>
        </p:spPr>
        <p:txBody>
          <a:bodyPr wrap="none" rtlCol="0">
            <a:spAutoFit/>
          </a:bodyPr>
          <a:lstStyle/>
          <a:p>
            <a:r>
              <a:rPr lang="en-US" sz="1350" dirty="0"/>
              <a:t>C6 Electrolysis</a:t>
            </a:r>
          </a:p>
        </p:txBody>
      </p:sp>
      <p:sp>
        <p:nvSpPr>
          <p:cNvPr id="4" name="Rectangle 3">
            <a:extLst>
              <a:ext uri="{FF2B5EF4-FFF2-40B4-BE49-F238E27FC236}">
                <a16:creationId xmlns:a16="http://schemas.microsoft.com/office/drawing/2014/main" id="{0E157336-75F8-6243-8B6D-97D7D86E278F}"/>
              </a:ext>
            </a:extLst>
          </p:cNvPr>
          <p:cNvSpPr/>
          <p:nvPr/>
        </p:nvSpPr>
        <p:spPr>
          <a:xfrm>
            <a:off x="1036420" y="647428"/>
            <a:ext cx="5549030" cy="715581"/>
          </a:xfrm>
          <a:prstGeom prst="rect">
            <a:avLst/>
          </a:prstGeom>
        </p:spPr>
        <p:txBody>
          <a:bodyPr wrap="square">
            <a:spAutoFit/>
          </a:bodyPr>
          <a:lstStyle/>
          <a:p>
            <a:pPr algn="just"/>
            <a:r>
              <a:rPr lang="en-US" sz="1350" dirty="0">
                <a:solidFill>
                  <a:srgbClr val="222222"/>
                </a:solidFill>
                <a:latin typeface="Calibri" panose="020F0502020204030204" pitchFamily="34" charset="0"/>
                <a:cs typeface="Calibri" panose="020F0502020204030204" pitchFamily="34" charset="0"/>
              </a:rPr>
              <a:t>Explain why the electrodes are replaced when O</a:t>
            </a:r>
            <a:r>
              <a:rPr lang="en-US" sz="1350" baseline="-25000" dirty="0">
                <a:solidFill>
                  <a:srgbClr val="222222"/>
                </a:solidFill>
                <a:latin typeface="Calibri" panose="020F0502020204030204" pitchFamily="34" charset="0"/>
                <a:cs typeface="Calibri" panose="020F0502020204030204" pitchFamily="34" charset="0"/>
              </a:rPr>
              <a:t>2</a:t>
            </a:r>
            <a:r>
              <a:rPr lang="en-US" sz="1350" dirty="0">
                <a:solidFill>
                  <a:srgbClr val="222222"/>
                </a:solidFill>
                <a:latin typeface="Calibri" panose="020F0502020204030204" pitchFamily="34" charset="0"/>
                <a:cs typeface="Calibri" panose="020F0502020204030204" pitchFamily="34" charset="0"/>
              </a:rPr>
              <a:t> is formed at electrolysis. </a:t>
            </a:r>
            <a:endParaRPr lang="en-GB" sz="1350" dirty="0">
              <a:solidFill>
                <a:srgbClr val="222222"/>
              </a:solidFill>
              <a:latin typeface="Calibri" panose="020F0502020204030204" pitchFamily="34" charset="0"/>
              <a:cs typeface="Calibri" panose="020F0502020204030204" pitchFamily="34" charset="0"/>
            </a:endParaRPr>
          </a:p>
          <a:p>
            <a:pPr algn="just"/>
            <a:r>
              <a:rPr lang="en-GB" sz="1350" dirty="0">
                <a:latin typeface="Calibri" panose="020F0502020204030204" pitchFamily="34" charset="0"/>
                <a:cs typeface="Calibri" panose="020F0502020204030204" pitchFamily="34" charset="0"/>
              </a:rPr>
              <a:t>Explain when hydrogen gas forms at the negative electrode.</a:t>
            </a:r>
          </a:p>
          <a:p>
            <a:pPr algn="just"/>
            <a:r>
              <a:rPr lang="en-US" sz="1350" dirty="0">
                <a:latin typeface="Calibri" panose="020F0502020204030204" pitchFamily="34" charset="0"/>
                <a:cs typeface="Calibri" panose="020F0502020204030204" pitchFamily="34" charset="0"/>
              </a:rPr>
              <a:t>Explain how halogen gases can be formed at the positive electrode.</a:t>
            </a:r>
          </a:p>
        </p:txBody>
      </p:sp>
      <p:sp>
        <p:nvSpPr>
          <p:cNvPr id="5" name="Rectangle 4">
            <a:extLst>
              <a:ext uri="{FF2B5EF4-FFF2-40B4-BE49-F238E27FC236}">
                <a16:creationId xmlns:a16="http://schemas.microsoft.com/office/drawing/2014/main" id="{9F37E81C-72A6-7D48-9554-6B59FC5FE867}"/>
              </a:ext>
            </a:extLst>
          </p:cNvPr>
          <p:cNvSpPr/>
          <p:nvPr/>
        </p:nvSpPr>
        <p:spPr>
          <a:xfrm>
            <a:off x="1052186" y="2721776"/>
            <a:ext cx="5549030" cy="1338828"/>
          </a:xfrm>
          <a:prstGeom prst="rect">
            <a:avLst/>
          </a:prstGeom>
        </p:spPr>
        <p:txBody>
          <a:bodyPr wrap="square">
            <a:spAutoFit/>
          </a:bodyPr>
          <a:lstStyle/>
          <a:p>
            <a:pPr algn="just"/>
            <a:r>
              <a:rPr lang="en-US" sz="1350" b="1" dirty="0">
                <a:solidFill>
                  <a:srgbClr val="222222"/>
                </a:solidFill>
                <a:latin typeface="Calibri" panose="020F0502020204030204" pitchFamily="34" charset="0"/>
                <a:cs typeface="Calibri" panose="020F0502020204030204" pitchFamily="34" charset="0"/>
              </a:rPr>
              <a:t>Explain why the electrodes are replaced when O</a:t>
            </a:r>
            <a:r>
              <a:rPr lang="en-US" sz="1350" b="1" baseline="-25000" dirty="0">
                <a:solidFill>
                  <a:srgbClr val="222222"/>
                </a:solidFill>
                <a:latin typeface="Calibri" panose="020F0502020204030204" pitchFamily="34" charset="0"/>
                <a:cs typeface="Calibri" panose="020F0502020204030204" pitchFamily="34" charset="0"/>
              </a:rPr>
              <a:t>2</a:t>
            </a:r>
            <a:r>
              <a:rPr lang="en-US" sz="1350" b="1" dirty="0">
                <a:solidFill>
                  <a:srgbClr val="222222"/>
                </a:solidFill>
                <a:latin typeface="Calibri" panose="020F0502020204030204" pitchFamily="34" charset="0"/>
                <a:cs typeface="Calibri" panose="020F0502020204030204" pitchFamily="34" charset="0"/>
              </a:rPr>
              <a:t> is formed at electrolysis. </a:t>
            </a:r>
            <a:endParaRPr lang="en-GB" sz="1350" b="1" dirty="0">
              <a:solidFill>
                <a:srgbClr val="222222"/>
              </a:solidFill>
              <a:latin typeface="Calibri" panose="020F0502020204030204" pitchFamily="34" charset="0"/>
              <a:cs typeface="Calibri" panose="020F0502020204030204" pitchFamily="34" charset="0"/>
            </a:endParaRPr>
          </a:p>
          <a:p>
            <a:endParaRPr lang="en-GB" sz="1350" b="1" dirty="0">
              <a:solidFill>
                <a:srgbClr val="222222"/>
              </a:solidFill>
              <a:latin typeface="Calibri" panose="020F0502020204030204" pitchFamily="34" charset="0"/>
              <a:cs typeface="Calibri" panose="020F0502020204030204" pitchFamily="34" charset="0"/>
            </a:endParaRPr>
          </a:p>
          <a:p>
            <a:pPr algn="just"/>
            <a:r>
              <a:rPr lang="en-GB" sz="1350" dirty="0">
                <a:solidFill>
                  <a:srgbClr val="222222"/>
                </a:solidFill>
                <a:latin typeface="Calibri" panose="020F0502020204030204" pitchFamily="34" charset="0"/>
                <a:cs typeface="Calibri" panose="020F0502020204030204" pitchFamily="34" charset="0"/>
              </a:rPr>
              <a:t>During electrolysis the </a:t>
            </a:r>
            <a:r>
              <a:rPr lang="en-GB" sz="1350" b="1" dirty="0">
                <a:solidFill>
                  <a:srgbClr val="222222"/>
                </a:solidFill>
                <a:latin typeface="Calibri" panose="020F0502020204030204" pitchFamily="34" charset="0"/>
                <a:cs typeface="Calibri" panose="020F0502020204030204" pitchFamily="34" charset="0"/>
              </a:rPr>
              <a:t>negative oxygen ions </a:t>
            </a:r>
            <a:r>
              <a:rPr lang="en-GB" sz="1350" dirty="0">
                <a:solidFill>
                  <a:srgbClr val="222222"/>
                </a:solidFill>
                <a:latin typeface="Calibri" panose="020F0502020204030204" pitchFamily="34" charset="0"/>
                <a:cs typeface="Calibri" panose="020F0502020204030204" pitchFamily="34" charset="0"/>
              </a:rPr>
              <a:t>will be attracted to the </a:t>
            </a:r>
            <a:r>
              <a:rPr lang="en-GB" sz="1350" b="1" dirty="0">
                <a:solidFill>
                  <a:srgbClr val="222222"/>
                </a:solidFill>
                <a:latin typeface="Calibri" panose="020F0502020204030204" pitchFamily="34" charset="0"/>
                <a:cs typeface="Calibri" panose="020F0502020204030204" pitchFamily="34" charset="0"/>
              </a:rPr>
              <a:t>positive electrode </a:t>
            </a:r>
            <a:r>
              <a:rPr lang="en-GB" sz="1350" dirty="0">
                <a:solidFill>
                  <a:srgbClr val="222222"/>
                </a:solidFill>
                <a:latin typeface="Calibri" panose="020F0502020204030204" pitchFamily="34" charset="0"/>
                <a:cs typeface="Calibri" panose="020F0502020204030204" pitchFamily="34" charset="0"/>
              </a:rPr>
              <a:t>that is made of </a:t>
            </a:r>
            <a:r>
              <a:rPr lang="en-GB" sz="1350" b="1" dirty="0">
                <a:solidFill>
                  <a:srgbClr val="222222"/>
                </a:solidFill>
                <a:latin typeface="Calibri" panose="020F0502020204030204" pitchFamily="34" charset="0"/>
                <a:cs typeface="Calibri" panose="020F0502020204030204" pitchFamily="34" charset="0"/>
              </a:rPr>
              <a:t>carbon</a:t>
            </a:r>
            <a:r>
              <a:rPr lang="en-GB" sz="1350" dirty="0">
                <a:solidFill>
                  <a:srgbClr val="222222"/>
                </a:solidFill>
                <a:latin typeface="Calibri" panose="020F0502020204030204" pitchFamily="34" charset="0"/>
                <a:cs typeface="Calibri" panose="020F0502020204030204" pitchFamily="34" charset="0"/>
              </a:rPr>
              <a:t>. The oxygen will then react with the carbon electrode </a:t>
            </a:r>
            <a:r>
              <a:rPr lang="en-GB" sz="1350" b="1" dirty="0">
                <a:solidFill>
                  <a:srgbClr val="222222"/>
                </a:solidFill>
                <a:latin typeface="Calibri" panose="020F0502020204030204" pitchFamily="34" charset="0"/>
                <a:cs typeface="Calibri" panose="020F0502020204030204" pitchFamily="34" charset="0"/>
              </a:rPr>
              <a:t>forming carbon dioxide </a:t>
            </a:r>
            <a:r>
              <a:rPr lang="en-GB" sz="1350" dirty="0">
                <a:solidFill>
                  <a:srgbClr val="222222"/>
                </a:solidFill>
                <a:latin typeface="Calibri" panose="020F0502020204030204" pitchFamily="34" charset="0"/>
                <a:cs typeface="Calibri" panose="020F0502020204030204" pitchFamily="34" charset="0"/>
              </a:rPr>
              <a:t>due to the </a:t>
            </a:r>
            <a:r>
              <a:rPr lang="en-GB" sz="1350" b="1" dirty="0">
                <a:solidFill>
                  <a:srgbClr val="222222"/>
                </a:solidFill>
                <a:latin typeface="Calibri" panose="020F0502020204030204" pitchFamily="34" charset="0"/>
                <a:cs typeface="Calibri" panose="020F0502020204030204" pitchFamily="34" charset="0"/>
              </a:rPr>
              <a:t>high temperatures</a:t>
            </a:r>
            <a:r>
              <a:rPr lang="en-GB" sz="1350" dirty="0">
                <a:solidFill>
                  <a:srgbClr val="222222"/>
                </a:solidFill>
                <a:latin typeface="Calibri" panose="020F0502020204030204" pitchFamily="34" charset="0"/>
                <a:cs typeface="Calibri" panose="020F0502020204030204" pitchFamily="34" charset="0"/>
              </a:rPr>
              <a:t>. This means that over time the electrode will </a:t>
            </a:r>
            <a:r>
              <a:rPr lang="en-GB" sz="1350" b="1" dirty="0">
                <a:solidFill>
                  <a:srgbClr val="222222"/>
                </a:solidFill>
                <a:latin typeface="Calibri" panose="020F0502020204030204" pitchFamily="34" charset="0"/>
                <a:cs typeface="Calibri" panose="020F0502020204030204" pitchFamily="34" charset="0"/>
              </a:rPr>
              <a:t>wear away</a:t>
            </a:r>
            <a:r>
              <a:rPr lang="en-GB" sz="1350" dirty="0">
                <a:solidFill>
                  <a:srgbClr val="222222"/>
                </a:solidFill>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29491C9B-E59F-8E48-9FBD-00F165372A75}"/>
              </a:ext>
            </a:extLst>
          </p:cNvPr>
          <p:cNvSpPr/>
          <p:nvPr/>
        </p:nvSpPr>
        <p:spPr>
          <a:xfrm>
            <a:off x="1052186" y="5010705"/>
            <a:ext cx="5549030" cy="1338828"/>
          </a:xfrm>
          <a:prstGeom prst="rect">
            <a:avLst/>
          </a:prstGeom>
        </p:spPr>
        <p:txBody>
          <a:bodyPr wrap="square">
            <a:spAutoFit/>
          </a:bodyPr>
          <a:lstStyle/>
          <a:p>
            <a:pPr algn="just"/>
            <a:r>
              <a:rPr lang="en-GB" sz="1350" b="1" dirty="0">
                <a:latin typeface="Calibri" panose="020F0502020204030204" pitchFamily="34" charset="0"/>
                <a:cs typeface="Calibri" panose="020F0502020204030204" pitchFamily="34" charset="0"/>
              </a:rPr>
              <a:t>Explain when hydrogen gas forms at the negative electrode.</a:t>
            </a:r>
          </a:p>
          <a:p>
            <a:pPr algn="just"/>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During electrolysis water breaks down to form hydrogen </a:t>
            </a:r>
            <a:r>
              <a:rPr lang="en-US" sz="1350" b="1" dirty="0">
                <a:latin typeface="Calibri" panose="020F0502020204030204" pitchFamily="34" charset="0"/>
                <a:cs typeface="Calibri" panose="020F0502020204030204" pitchFamily="34" charset="0"/>
              </a:rPr>
              <a:t>H</a:t>
            </a:r>
            <a:r>
              <a:rPr lang="en-US" sz="1350" b="1" baseline="30000" dirty="0">
                <a:latin typeface="Calibri" panose="020F0502020204030204" pitchFamily="34" charset="0"/>
                <a:cs typeface="Calibri" panose="020F0502020204030204" pitchFamily="34" charset="0"/>
              </a:rPr>
              <a:t>+ </a:t>
            </a:r>
            <a:r>
              <a:rPr lang="en-US" sz="1350" b="1" dirty="0">
                <a:latin typeface="Calibri" panose="020F0502020204030204" pitchFamily="34" charset="0"/>
                <a:cs typeface="Calibri" panose="020F0502020204030204" pitchFamily="34" charset="0"/>
              </a:rPr>
              <a:t>ions</a:t>
            </a:r>
            <a:r>
              <a:rPr lang="en-US" sz="1350" dirty="0">
                <a:latin typeface="Calibri" panose="020F0502020204030204" pitchFamily="34" charset="0"/>
                <a:cs typeface="Calibri" panose="020F0502020204030204" pitchFamily="34" charset="0"/>
              </a:rPr>
              <a:t>. If the metal ions produced during electrolysis are </a:t>
            </a:r>
            <a:r>
              <a:rPr lang="en-US" sz="1350" b="1" dirty="0">
                <a:latin typeface="Calibri" panose="020F0502020204030204" pitchFamily="34" charset="0"/>
                <a:cs typeface="Calibri" panose="020F0502020204030204" pitchFamily="34" charset="0"/>
              </a:rPr>
              <a:t>less reactive than hydrogen</a:t>
            </a:r>
            <a:r>
              <a:rPr lang="en-US" sz="1350" dirty="0">
                <a:latin typeface="Calibri" panose="020F0502020204030204" pitchFamily="34" charset="0"/>
                <a:cs typeface="Calibri" panose="020F0502020204030204" pitchFamily="34" charset="0"/>
              </a:rPr>
              <a:t>, then it is the hydrogen ions that are </a:t>
            </a:r>
            <a:r>
              <a:rPr lang="en-US" sz="1350" b="1" dirty="0">
                <a:latin typeface="Calibri" panose="020F0502020204030204" pitchFamily="34" charset="0"/>
                <a:cs typeface="Calibri" panose="020F0502020204030204" pitchFamily="34" charset="0"/>
              </a:rPr>
              <a:t>discharged</a:t>
            </a:r>
            <a:r>
              <a:rPr lang="en-US" sz="1350" dirty="0">
                <a:latin typeface="Calibri" panose="020F0502020204030204" pitchFamily="34" charset="0"/>
                <a:cs typeface="Calibri" panose="020F0502020204030204" pitchFamily="34" charset="0"/>
              </a:rPr>
              <a:t> at the negative electrode. Here they </a:t>
            </a:r>
            <a:r>
              <a:rPr lang="en-US" sz="1350" b="1" dirty="0">
                <a:latin typeface="Calibri" panose="020F0502020204030204" pitchFamily="34" charset="0"/>
                <a:cs typeface="Calibri" panose="020F0502020204030204" pitchFamily="34" charset="0"/>
              </a:rPr>
              <a:t>gain electrons </a:t>
            </a:r>
            <a:r>
              <a:rPr lang="en-US" sz="1350" dirty="0">
                <a:latin typeface="Calibri" panose="020F0502020204030204" pitchFamily="34" charset="0"/>
                <a:cs typeface="Calibri" panose="020F0502020204030204" pitchFamily="34" charset="0"/>
              </a:rPr>
              <a:t>to form hydrogen </a:t>
            </a:r>
            <a:r>
              <a:rPr lang="en-US" sz="1350" b="1" dirty="0">
                <a:latin typeface="Calibri" panose="020F0502020204030204" pitchFamily="34" charset="0"/>
                <a:cs typeface="Calibri" panose="020F0502020204030204" pitchFamily="34" charset="0"/>
              </a:rPr>
              <a:t>molecules</a:t>
            </a:r>
            <a:r>
              <a:rPr lang="en-US" sz="1350" dirty="0">
                <a:latin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774C6A1D-BE8A-4648-A736-895CBA4710DB}"/>
              </a:ext>
            </a:extLst>
          </p:cNvPr>
          <p:cNvSpPr/>
          <p:nvPr/>
        </p:nvSpPr>
        <p:spPr>
          <a:xfrm>
            <a:off x="1052186" y="7291450"/>
            <a:ext cx="5549030" cy="1131079"/>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Explain how halogen gases can be formed at the positive electrode.</a:t>
            </a:r>
          </a:p>
          <a:p>
            <a:pPr algn="just"/>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Halide ions are </a:t>
            </a:r>
            <a:r>
              <a:rPr lang="en-US" sz="1350" b="1" dirty="0">
                <a:latin typeface="Calibri" panose="020F0502020204030204" pitchFamily="34" charset="0"/>
                <a:cs typeface="Calibri" panose="020F0502020204030204" pitchFamily="34" charset="0"/>
              </a:rPr>
              <a:t>negatively charged </a:t>
            </a:r>
            <a:r>
              <a:rPr lang="en-US" sz="1350" dirty="0">
                <a:latin typeface="Calibri" panose="020F0502020204030204" pitchFamily="34" charset="0"/>
                <a:cs typeface="Calibri" panose="020F0502020204030204" pitchFamily="34" charset="0"/>
              </a:rPr>
              <a:t>and so will be attracted to the </a:t>
            </a:r>
            <a:r>
              <a:rPr lang="en-US" sz="1350" b="1" dirty="0">
                <a:latin typeface="Calibri" panose="020F0502020204030204" pitchFamily="34" charset="0"/>
                <a:cs typeface="Calibri" panose="020F0502020204030204" pitchFamily="34" charset="0"/>
              </a:rPr>
              <a:t>positive electrode</a:t>
            </a:r>
            <a:r>
              <a:rPr lang="en-US" sz="1350" dirty="0">
                <a:latin typeface="Calibri" panose="020F0502020204030204" pitchFamily="34" charset="0"/>
                <a:cs typeface="Calibri" panose="020F0502020204030204" pitchFamily="34" charset="0"/>
              </a:rPr>
              <a:t>. Here the halide will </a:t>
            </a:r>
            <a:r>
              <a:rPr lang="en-US" sz="1350" b="1" dirty="0">
                <a:latin typeface="Calibri" panose="020F0502020204030204" pitchFamily="34" charset="0"/>
                <a:cs typeface="Calibri" panose="020F0502020204030204" pitchFamily="34" charset="0"/>
              </a:rPr>
              <a:t>lose electrons</a:t>
            </a:r>
            <a:r>
              <a:rPr lang="en-US" sz="1350" dirty="0">
                <a:latin typeface="Calibri" panose="020F0502020204030204" pitchFamily="34" charset="0"/>
                <a:cs typeface="Calibri" panose="020F0502020204030204" pitchFamily="34" charset="0"/>
              </a:rPr>
              <a:t> and </a:t>
            </a:r>
            <a:r>
              <a:rPr lang="en-US" sz="1350" b="1" dirty="0">
                <a:latin typeface="Calibri" panose="020F0502020204030204" pitchFamily="34" charset="0"/>
                <a:cs typeface="Calibri" panose="020F0502020204030204" pitchFamily="34" charset="0"/>
              </a:rPr>
              <a:t>form molecules</a:t>
            </a:r>
            <a:r>
              <a:rPr lang="en-US" sz="1350" dirty="0">
                <a:latin typeface="Calibri" panose="020F0502020204030204" pitchFamily="34" charset="0"/>
                <a:cs typeface="Calibri" panose="020F0502020204030204" pitchFamily="34" charset="0"/>
              </a:rPr>
              <a:t>. For example, chloride ions will form chlorine gas.</a:t>
            </a:r>
          </a:p>
        </p:txBody>
      </p:sp>
    </p:spTree>
    <p:extLst>
      <p:ext uri="{BB962C8B-B14F-4D97-AF65-F5344CB8AC3E}">
        <p14:creationId xmlns:p14="http://schemas.microsoft.com/office/powerpoint/2010/main" val="398403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78304A-12AB-FA45-8A7C-48D2AD9C87C9}"/>
              </a:ext>
            </a:extLst>
          </p:cNvPr>
          <p:cNvSpPr txBox="1"/>
          <p:nvPr/>
        </p:nvSpPr>
        <p:spPr>
          <a:xfrm>
            <a:off x="1052186" y="275573"/>
            <a:ext cx="1517788" cy="300082"/>
          </a:xfrm>
          <a:prstGeom prst="rect">
            <a:avLst/>
          </a:prstGeom>
          <a:noFill/>
        </p:spPr>
        <p:txBody>
          <a:bodyPr wrap="none" rtlCol="0">
            <a:spAutoFit/>
          </a:bodyPr>
          <a:lstStyle/>
          <a:p>
            <a:r>
              <a:rPr lang="en-US" sz="1350" dirty="0"/>
              <a:t>C7 Energy Changes</a:t>
            </a:r>
          </a:p>
        </p:txBody>
      </p:sp>
      <p:sp>
        <p:nvSpPr>
          <p:cNvPr id="4" name="Rectangle 3">
            <a:extLst>
              <a:ext uri="{FF2B5EF4-FFF2-40B4-BE49-F238E27FC236}">
                <a16:creationId xmlns:a16="http://schemas.microsoft.com/office/drawing/2014/main" id="{0E157336-75F8-6243-8B6D-97D7D86E278F}"/>
              </a:ext>
            </a:extLst>
          </p:cNvPr>
          <p:cNvSpPr/>
          <p:nvPr/>
        </p:nvSpPr>
        <p:spPr>
          <a:xfrm>
            <a:off x="1036420" y="647428"/>
            <a:ext cx="5549030" cy="715581"/>
          </a:xfrm>
          <a:prstGeom prst="rect">
            <a:avLst/>
          </a:prstGeom>
        </p:spPr>
        <p:txBody>
          <a:bodyPr wrap="square">
            <a:spAutoFit/>
          </a:bodyPr>
          <a:lstStyle/>
          <a:p>
            <a:r>
              <a:rPr lang="en-GB" sz="1350" dirty="0">
                <a:solidFill>
                  <a:srgbClr val="222222"/>
                </a:solidFill>
                <a:latin typeface="Calibri" panose="020F0502020204030204" pitchFamily="34" charset="0"/>
                <a:cs typeface="Calibri" panose="020F0502020204030204" pitchFamily="34" charset="0"/>
              </a:rPr>
              <a:t>When an acid is added to an alkali the energy changes. Explain this change.</a:t>
            </a:r>
          </a:p>
          <a:p>
            <a:r>
              <a:rPr lang="en-GB" sz="1350" dirty="0">
                <a:latin typeface="Calibri" panose="020F0502020204030204" pitchFamily="34" charset="0"/>
                <a:cs typeface="Calibri" panose="020F0502020204030204" pitchFamily="34" charset="0"/>
              </a:rPr>
              <a:t>Define exothermic reaction.</a:t>
            </a:r>
          </a:p>
          <a:p>
            <a:pPr algn="just"/>
            <a:r>
              <a:rPr lang="en-US" sz="1350" dirty="0">
                <a:latin typeface="Calibri" panose="020F0502020204030204" pitchFamily="34" charset="0"/>
                <a:cs typeface="Calibri" panose="020F0502020204030204" pitchFamily="34" charset="0"/>
              </a:rPr>
              <a:t>Define activation energy.</a:t>
            </a:r>
          </a:p>
        </p:txBody>
      </p:sp>
      <p:sp>
        <p:nvSpPr>
          <p:cNvPr id="5" name="Rectangle 4">
            <a:extLst>
              <a:ext uri="{FF2B5EF4-FFF2-40B4-BE49-F238E27FC236}">
                <a16:creationId xmlns:a16="http://schemas.microsoft.com/office/drawing/2014/main" id="{9F37E81C-72A6-7D48-9554-6B59FC5FE867}"/>
              </a:ext>
            </a:extLst>
          </p:cNvPr>
          <p:cNvSpPr/>
          <p:nvPr/>
        </p:nvSpPr>
        <p:spPr>
          <a:xfrm>
            <a:off x="1052186" y="2924976"/>
            <a:ext cx="5549030" cy="1131079"/>
          </a:xfrm>
          <a:prstGeom prst="rect">
            <a:avLst/>
          </a:prstGeom>
        </p:spPr>
        <p:txBody>
          <a:bodyPr wrap="square">
            <a:spAutoFit/>
          </a:bodyPr>
          <a:lstStyle/>
          <a:p>
            <a:r>
              <a:rPr lang="en-GB" sz="1350" b="1" dirty="0">
                <a:solidFill>
                  <a:srgbClr val="222222"/>
                </a:solidFill>
                <a:latin typeface="Calibri" panose="020F0502020204030204" pitchFamily="34" charset="0"/>
                <a:cs typeface="Calibri" panose="020F0502020204030204" pitchFamily="34" charset="0"/>
              </a:rPr>
              <a:t>When an acid is added to an alkali the energy changes. Explain this change.</a:t>
            </a: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An acid reacting with an alkali is an </a:t>
            </a:r>
            <a:r>
              <a:rPr lang="en-US" sz="1350" b="1" dirty="0">
                <a:latin typeface="Calibri" panose="020F0502020204030204" pitchFamily="34" charset="0"/>
                <a:cs typeface="Calibri" panose="020F0502020204030204" pitchFamily="34" charset="0"/>
              </a:rPr>
              <a:t>exothermic reaction</a:t>
            </a:r>
            <a:r>
              <a:rPr lang="en-US" sz="1350" dirty="0">
                <a:latin typeface="Calibri" panose="020F0502020204030204" pitchFamily="34" charset="0"/>
                <a:cs typeface="Calibri" panose="020F0502020204030204" pitchFamily="34" charset="0"/>
              </a:rPr>
              <a:t>. This means that heat is released to the environment and so the </a:t>
            </a:r>
            <a:r>
              <a:rPr lang="en-US" sz="1350" b="1" dirty="0">
                <a:latin typeface="Calibri" panose="020F0502020204030204" pitchFamily="34" charset="0"/>
                <a:cs typeface="Calibri" panose="020F0502020204030204" pitchFamily="34" charset="0"/>
              </a:rPr>
              <a:t>energy</a:t>
            </a:r>
            <a:r>
              <a:rPr lang="en-US" sz="1350" dirty="0">
                <a:latin typeface="Calibri" panose="020F0502020204030204" pitchFamily="34" charset="0"/>
                <a:cs typeface="Calibri" panose="020F0502020204030204" pitchFamily="34" charset="0"/>
              </a:rPr>
              <a:t> within the </a:t>
            </a:r>
            <a:r>
              <a:rPr lang="en-US" sz="1350" b="1" dirty="0">
                <a:latin typeface="Calibri" panose="020F0502020204030204" pitchFamily="34" charset="0"/>
                <a:cs typeface="Calibri" panose="020F0502020204030204" pitchFamily="34" charset="0"/>
              </a:rPr>
              <a:t>products</a:t>
            </a:r>
            <a:r>
              <a:rPr lang="en-US" sz="1350" dirty="0">
                <a:latin typeface="Calibri" panose="020F0502020204030204" pitchFamily="34" charset="0"/>
                <a:cs typeface="Calibri" panose="020F0502020204030204" pitchFamily="34" charset="0"/>
              </a:rPr>
              <a:t> will be less than the energy in the </a:t>
            </a:r>
            <a:r>
              <a:rPr lang="en-US" sz="1350" b="1" dirty="0">
                <a:latin typeface="Calibri" panose="020F0502020204030204" pitchFamily="34" charset="0"/>
                <a:cs typeface="Calibri" panose="020F0502020204030204" pitchFamily="34" charset="0"/>
              </a:rPr>
              <a:t>reactants</a:t>
            </a:r>
            <a:r>
              <a:rPr lang="en-US" sz="1350" dirty="0">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29491C9B-E59F-8E48-9FBD-00F165372A75}"/>
              </a:ext>
            </a:extLst>
          </p:cNvPr>
          <p:cNvSpPr/>
          <p:nvPr/>
        </p:nvSpPr>
        <p:spPr>
          <a:xfrm>
            <a:off x="1052186" y="5010705"/>
            <a:ext cx="5549030" cy="715581"/>
          </a:xfrm>
          <a:prstGeom prst="rect">
            <a:avLst/>
          </a:prstGeom>
        </p:spPr>
        <p:txBody>
          <a:bodyPr wrap="square">
            <a:spAutoFit/>
          </a:bodyPr>
          <a:lstStyle/>
          <a:p>
            <a:r>
              <a:rPr lang="en-GB" sz="1350" b="1" dirty="0">
                <a:latin typeface="Calibri" panose="020F0502020204030204" pitchFamily="34" charset="0"/>
                <a:cs typeface="Calibri" panose="020F0502020204030204" pitchFamily="34" charset="0"/>
              </a:rPr>
              <a:t>Define exothermic reaction.</a:t>
            </a: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A reaction in which heat is released to the surroundings.</a:t>
            </a:r>
          </a:p>
        </p:txBody>
      </p:sp>
      <p:sp>
        <p:nvSpPr>
          <p:cNvPr id="7" name="Rectangle 6">
            <a:extLst>
              <a:ext uri="{FF2B5EF4-FFF2-40B4-BE49-F238E27FC236}">
                <a16:creationId xmlns:a16="http://schemas.microsoft.com/office/drawing/2014/main" id="{774C6A1D-BE8A-4648-A736-895CBA4710DB}"/>
              </a:ext>
            </a:extLst>
          </p:cNvPr>
          <p:cNvSpPr/>
          <p:nvPr/>
        </p:nvSpPr>
        <p:spPr>
          <a:xfrm>
            <a:off x="1052186" y="7291450"/>
            <a:ext cx="5549030" cy="938719"/>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Define activation energy.</a:t>
            </a:r>
          </a:p>
          <a:p>
            <a:pPr algn="just"/>
            <a:endParaRPr lang="en-GB" sz="1350" b="1" dirty="0">
              <a:solidFill>
                <a:srgbClr val="222222"/>
              </a:solidFill>
              <a:latin typeface="Calibri" panose="020F0502020204030204" pitchFamily="34" charset="0"/>
              <a:cs typeface="Calibri" panose="020F0502020204030204" pitchFamily="34" charset="0"/>
            </a:endParaRPr>
          </a:p>
          <a:p>
            <a:pPr lvl="0" algn="just"/>
            <a:r>
              <a:rPr lang="en-GB" sz="1400" dirty="0"/>
              <a:t>The minimum amount of energy that particles must have to react when the reacting particles collide with each other.</a:t>
            </a:r>
          </a:p>
        </p:txBody>
      </p:sp>
    </p:spTree>
    <p:extLst>
      <p:ext uri="{BB962C8B-B14F-4D97-AF65-F5344CB8AC3E}">
        <p14:creationId xmlns:p14="http://schemas.microsoft.com/office/powerpoint/2010/main" val="3624836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75" name="Google Shape;75;p15"/>
          <p:cNvPicPr preferRelativeResize="0"/>
          <p:nvPr/>
        </p:nvPicPr>
        <p:blipFill>
          <a:blip r:embed="rId3">
            <a:alphaModFix/>
          </a:blip>
          <a:stretch>
            <a:fillRect/>
          </a:stretch>
        </p:blipFill>
        <p:spPr>
          <a:xfrm>
            <a:off x="116367" y="8465591"/>
            <a:ext cx="1190926" cy="1190926"/>
          </a:xfrm>
          <a:prstGeom prst="rect">
            <a:avLst/>
          </a:prstGeom>
          <a:noFill/>
          <a:ln>
            <a:noFill/>
          </a:ln>
        </p:spPr>
      </p:pic>
      <p:pic>
        <p:nvPicPr>
          <p:cNvPr id="12" name="Picture 11" descr="A picture containing drawing&#10;&#10;Description automatically generated">
            <a:extLst>
              <a:ext uri="{FF2B5EF4-FFF2-40B4-BE49-F238E27FC236}">
                <a16:creationId xmlns:a16="http://schemas.microsoft.com/office/drawing/2014/main" id="{E24A5C54-7086-BC44-9897-2183A6F6A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4224" y="1711115"/>
            <a:ext cx="1170409" cy="2144538"/>
          </a:xfrm>
          <a:prstGeom prst="rect">
            <a:avLst/>
          </a:prstGeom>
        </p:spPr>
      </p:pic>
      <p:sp>
        <p:nvSpPr>
          <p:cNvPr id="3" name="Rectangle 2">
            <a:extLst>
              <a:ext uri="{FF2B5EF4-FFF2-40B4-BE49-F238E27FC236}">
                <a16:creationId xmlns:a16="http://schemas.microsoft.com/office/drawing/2014/main" id="{1176517C-3222-4440-8129-1D0558C3B707}"/>
              </a:ext>
            </a:extLst>
          </p:cNvPr>
          <p:cNvSpPr/>
          <p:nvPr/>
        </p:nvSpPr>
        <p:spPr>
          <a:xfrm>
            <a:off x="299305" y="973528"/>
            <a:ext cx="1717305" cy="1097480"/>
          </a:xfrm>
          <a:prstGeom prst="rect">
            <a:avLst/>
          </a:prstGeom>
        </p:spPr>
        <p:txBody>
          <a:bodyPr wrap="square">
            <a:spAutoFit/>
          </a:bodyPr>
          <a:lstStyle/>
          <a:p>
            <a:pPr lvl="0" algn="ctr"/>
            <a:r>
              <a:rPr lang="en-US" sz="1633" b="1" dirty="0">
                <a:latin typeface="Cabin"/>
                <a:ea typeface="Cabin"/>
                <a:cs typeface="Cabin"/>
                <a:sym typeface="Cabin"/>
              </a:rPr>
              <a:t>1</a:t>
            </a:r>
          </a:p>
          <a:p>
            <a:pPr lvl="0" algn="ctr"/>
            <a:r>
              <a:rPr lang="en-US" sz="1633" dirty="0">
                <a:latin typeface="Cabin"/>
                <a:ea typeface="Cabin"/>
                <a:cs typeface="Cabin"/>
                <a:sym typeface="Cabin"/>
              </a:rPr>
              <a:t>Add the insoluble base in excess to warmed acid. </a:t>
            </a:r>
          </a:p>
        </p:txBody>
      </p:sp>
      <p:sp>
        <p:nvSpPr>
          <p:cNvPr id="14" name="Rectangle 13">
            <a:extLst>
              <a:ext uri="{FF2B5EF4-FFF2-40B4-BE49-F238E27FC236}">
                <a16:creationId xmlns:a16="http://schemas.microsoft.com/office/drawing/2014/main" id="{F2B9BA7C-A8F4-544B-96EF-105072B9FB0C}"/>
              </a:ext>
            </a:extLst>
          </p:cNvPr>
          <p:cNvSpPr/>
          <p:nvPr/>
        </p:nvSpPr>
        <p:spPr>
          <a:xfrm>
            <a:off x="2819817" y="900864"/>
            <a:ext cx="1717305" cy="1097480"/>
          </a:xfrm>
          <a:prstGeom prst="rect">
            <a:avLst/>
          </a:prstGeom>
        </p:spPr>
        <p:txBody>
          <a:bodyPr wrap="square">
            <a:spAutoFit/>
          </a:bodyPr>
          <a:lstStyle/>
          <a:p>
            <a:pPr lvl="0" algn="ctr"/>
            <a:r>
              <a:rPr lang="en-US" sz="1633" b="1" dirty="0">
                <a:latin typeface="Cabin"/>
                <a:ea typeface="Cabin"/>
                <a:cs typeface="Cabin"/>
                <a:sym typeface="Cabin"/>
              </a:rPr>
              <a:t>2</a:t>
            </a:r>
          </a:p>
          <a:p>
            <a:pPr lvl="0" algn="ctr"/>
            <a:r>
              <a:rPr lang="en-US" sz="1633" dirty="0">
                <a:latin typeface="Cabin"/>
                <a:ea typeface="Cabin"/>
                <a:cs typeface="Cabin"/>
                <a:sym typeface="Cabin"/>
              </a:rPr>
              <a:t>Stir the solution until no more base will react.</a:t>
            </a:r>
          </a:p>
        </p:txBody>
      </p:sp>
      <p:sp>
        <p:nvSpPr>
          <p:cNvPr id="15" name="Rectangle 14">
            <a:extLst>
              <a:ext uri="{FF2B5EF4-FFF2-40B4-BE49-F238E27FC236}">
                <a16:creationId xmlns:a16="http://schemas.microsoft.com/office/drawing/2014/main" id="{14281D57-1F1B-0D46-A217-A673BF8FBBF0}"/>
              </a:ext>
            </a:extLst>
          </p:cNvPr>
          <p:cNvSpPr/>
          <p:nvPr/>
        </p:nvSpPr>
        <p:spPr>
          <a:xfrm>
            <a:off x="4841392" y="1624851"/>
            <a:ext cx="1717305" cy="1348767"/>
          </a:xfrm>
          <a:prstGeom prst="rect">
            <a:avLst/>
          </a:prstGeom>
        </p:spPr>
        <p:txBody>
          <a:bodyPr wrap="square">
            <a:spAutoFit/>
          </a:bodyPr>
          <a:lstStyle/>
          <a:p>
            <a:pPr lvl="0" algn="ctr"/>
            <a:r>
              <a:rPr lang="en-US" sz="1633" b="1" dirty="0">
                <a:latin typeface="Cabin"/>
                <a:ea typeface="Cabin"/>
                <a:cs typeface="Cabin"/>
                <a:sym typeface="Cabin"/>
              </a:rPr>
              <a:t>3</a:t>
            </a:r>
          </a:p>
          <a:p>
            <a:pPr lvl="0" algn="ctr"/>
            <a:r>
              <a:rPr lang="en-US" sz="1633" dirty="0">
                <a:latin typeface="Cabin"/>
                <a:ea typeface="Cabin"/>
                <a:cs typeface="Cabin"/>
                <a:sym typeface="Cabin"/>
              </a:rPr>
              <a:t>Filter the contents to remove the excess base.</a:t>
            </a:r>
          </a:p>
        </p:txBody>
      </p:sp>
      <p:pic>
        <p:nvPicPr>
          <p:cNvPr id="19" name="Picture 18" descr="A picture containing laptop, computer, sitting, bridge&#10;&#10;Description automatically generated">
            <a:extLst>
              <a:ext uri="{FF2B5EF4-FFF2-40B4-BE49-F238E27FC236}">
                <a16:creationId xmlns:a16="http://schemas.microsoft.com/office/drawing/2014/main" id="{BE2A58F7-D04A-8A4C-931B-E8D78D2B96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4839" y="2965057"/>
            <a:ext cx="1048585" cy="1987944"/>
          </a:xfrm>
          <a:prstGeom prst="rect">
            <a:avLst/>
          </a:prstGeom>
        </p:spPr>
      </p:pic>
      <p:sp>
        <p:nvSpPr>
          <p:cNvPr id="20" name="Rectangle 19">
            <a:extLst>
              <a:ext uri="{FF2B5EF4-FFF2-40B4-BE49-F238E27FC236}">
                <a16:creationId xmlns:a16="http://schemas.microsoft.com/office/drawing/2014/main" id="{A77209B7-37AC-3041-8609-DF729EFA3816}"/>
              </a:ext>
            </a:extLst>
          </p:cNvPr>
          <p:cNvSpPr/>
          <p:nvPr/>
        </p:nvSpPr>
        <p:spPr>
          <a:xfrm>
            <a:off x="3946449" y="5659629"/>
            <a:ext cx="2842852" cy="1348767"/>
          </a:xfrm>
          <a:prstGeom prst="rect">
            <a:avLst/>
          </a:prstGeom>
        </p:spPr>
        <p:txBody>
          <a:bodyPr wrap="square">
            <a:spAutoFit/>
          </a:bodyPr>
          <a:lstStyle/>
          <a:p>
            <a:pPr lvl="0" algn="ctr"/>
            <a:r>
              <a:rPr lang="en-US" sz="1633" b="1" dirty="0">
                <a:latin typeface="Cabin"/>
                <a:ea typeface="Cabin"/>
                <a:cs typeface="Cabin"/>
                <a:sym typeface="Cabin"/>
              </a:rPr>
              <a:t>4</a:t>
            </a:r>
          </a:p>
          <a:p>
            <a:pPr lvl="0" algn="ctr"/>
            <a:r>
              <a:rPr lang="en-US" sz="1633" dirty="0">
                <a:latin typeface="Cabin"/>
                <a:ea typeface="Cabin"/>
                <a:cs typeface="Cabin"/>
                <a:sym typeface="Cabin"/>
              </a:rPr>
              <a:t>Pour the filtered solution into an evaporating basin and evaporate the water using a water bath.</a:t>
            </a:r>
          </a:p>
        </p:txBody>
      </p:sp>
      <p:pic>
        <p:nvPicPr>
          <p:cNvPr id="21" name="Picture 20" descr="A screen shot of a computer&#10;&#10;Description automatically generated">
            <a:extLst>
              <a:ext uri="{FF2B5EF4-FFF2-40B4-BE49-F238E27FC236}">
                <a16:creationId xmlns:a16="http://schemas.microsoft.com/office/drawing/2014/main" id="{03F15BF4-043E-1542-AF54-D2BD546542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19040" y="7056942"/>
            <a:ext cx="1060605" cy="2532597"/>
          </a:xfrm>
          <a:prstGeom prst="rect">
            <a:avLst/>
          </a:prstGeom>
        </p:spPr>
      </p:pic>
      <p:sp>
        <p:nvSpPr>
          <p:cNvPr id="22" name="Rectangle 21">
            <a:extLst>
              <a:ext uri="{FF2B5EF4-FFF2-40B4-BE49-F238E27FC236}">
                <a16:creationId xmlns:a16="http://schemas.microsoft.com/office/drawing/2014/main" id="{1948862A-7F7F-754E-AAAB-BA57D0912D8D}"/>
              </a:ext>
            </a:extLst>
          </p:cNvPr>
          <p:cNvSpPr/>
          <p:nvPr/>
        </p:nvSpPr>
        <p:spPr>
          <a:xfrm>
            <a:off x="2156663" y="6678693"/>
            <a:ext cx="1717305" cy="1097480"/>
          </a:xfrm>
          <a:prstGeom prst="rect">
            <a:avLst/>
          </a:prstGeom>
        </p:spPr>
        <p:txBody>
          <a:bodyPr wrap="square">
            <a:spAutoFit/>
          </a:bodyPr>
          <a:lstStyle/>
          <a:p>
            <a:pPr lvl="0" algn="ctr"/>
            <a:r>
              <a:rPr lang="en-US" sz="1633" b="1" dirty="0">
                <a:latin typeface="Cabin"/>
                <a:ea typeface="Cabin"/>
                <a:cs typeface="Cabin"/>
                <a:sym typeface="Cabin"/>
              </a:rPr>
              <a:t>5</a:t>
            </a:r>
          </a:p>
          <a:p>
            <a:pPr lvl="0" algn="ctr"/>
            <a:r>
              <a:rPr lang="en-US" sz="1633" dirty="0">
                <a:latin typeface="Cabin"/>
                <a:ea typeface="Cabin"/>
                <a:cs typeface="Cabin"/>
                <a:sym typeface="Cabin"/>
              </a:rPr>
              <a:t>Stop heating when crystals start to appear.</a:t>
            </a:r>
          </a:p>
        </p:txBody>
      </p:sp>
      <p:sp>
        <p:nvSpPr>
          <p:cNvPr id="23" name="Rectangle 22">
            <a:extLst>
              <a:ext uri="{FF2B5EF4-FFF2-40B4-BE49-F238E27FC236}">
                <a16:creationId xmlns:a16="http://schemas.microsoft.com/office/drawing/2014/main" id="{50789274-8E04-EA4F-9F43-58FFE17938E5}"/>
              </a:ext>
            </a:extLst>
          </p:cNvPr>
          <p:cNvSpPr/>
          <p:nvPr/>
        </p:nvSpPr>
        <p:spPr>
          <a:xfrm>
            <a:off x="36551" y="4359560"/>
            <a:ext cx="2120111" cy="1097480"/>
          </a:xfrm>
          <a:prstGeom prst="rect">
            <a:avLst/>
          </a:prstGeom>
        </p:spPr>
        <p:txBody>
          <a:bodyPr wrap="square">
            <a:spAutoFit/>
          </a:bodyPr>
          <a:lstStyle/>
          <a:p>
            <a:pPr lvl="0" algn="ctr"/>
            <a:r>
              <a:rPr lang="en-US" sz="1633" b="1" dirty="0">
                <a:latin typeface="Cabin"/>
                <a:ea typeface="Cabin"/>
                <a:cs typeface="Cabin"/>
                <a:sym typeface="Cabin"/>
              </a:rPr>
              <a:t>6</a:t>
            </a:r>
          </a:p>
          <a:p>
            <a:pPr lvl="0" algn="ctr">
              <a:defRPr/>
            </a:pPr>
            <a:r>
              <a:rPr lang="en-US" sz="1633" dirty="0">
                <a:latin typeface="Cabin"/>
                <a:ea typeface="Cabin"/>
                <a:cs typeface="Cabin"/>
                <a:sym typeface="Cabin"/>
              </a:rPr>
              <a:t>Leave the remaining solution to crystallise over time.</a:t>
            </a:r>
          </a:p>
        </p:txBody>
      </p:sp>
      <p:pic>
        <p:nvPicPr>
          <p:cNvPr id="24" name="Picture 23" descr="A picture containing drawing&#10;&#10;Description automatically generated">
            <a:extLst>
              <a:ext uri="{FF2B5EF4-FFF2-40B4-BE49-F238E27FC236}">
                <a16:creationId xmlns:a16="http://schemas.microsoft.com/office/drawing/2014/main" id="{4D4AD2DA-B104-7548-8CAB-DC8A292F1F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924" y="5416249"/>
            <a:ext cx="1870256" cy="1304830"/>
          </a:xfrm>
          <a:prstGeom prst="rect">
            <a:avLst/>
          </a:prstGeom>
        </p:spPr>
      </p:pic>
      <p:cxnSp>
        <p:nvCxnSpPr>
          <p:cNvPr id="5" name="Straight Arrow Connector 4">
            <a:extLst>
              <a:ext uri="{FF2B5EF4-FFF2-40B4-BE49-F238E27FC236}">
                <a16:creationId xmlns:a16="http://schemas.microsoft.com/office/drawing/2014/main" id="{5C7F10CE-6599-1E46-A46E-5DFECB817889}"/>
              </a:ext>
            </a:extLst>
          </p:cNvPr>
          <p:cNvCxnSpPr>
            <a:cxnSpLocks/>
          </p:cNvCxnSpPr>
          <p:nvPr/>
        </p:nvCxnSpPr>
        <p:spPr>
          <a:xfrm>
            <a:off x="1944223" y="1561054"/>
            <a:ext cx="1062813"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11FC4F5A-1E4E-7541-9079-8BB0C7A5862D}"/>
              </a:ext>
            </a:extLst>
          </p:cNvPr>
          <p:cNvCxnSpPr>
            <a:cxnSpLocks/>
          </p:cNvCxnSpPr>
          <p:nvPr/>
        </p:nvCxnSpPr>
        <p:spPr>
          <a:xfrm>
            <a:off x="4433144" y="1517986"/>
            <a:ext cx="958783" cy="30916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4ACC6850-FF70-FA4D-92A7-0220B66A8997}"/>
              </a:ext>
            </a:extLst>
          </p:cNvPr>
          <p:cNvCxnSpPr>
            <a:cxnSpLocks/>
            <a:endCxn id="20" idx="0"/>
          </p:cNvCxnSpPr>
          <p:nvPr/>
        </p:nvCxnSpPr>
        <p:spPr>
          <a:xfrm flipH="1">
            <a:off x="5367875" y="5067493"/>
            <a:ext cx="244396" cy="59213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3262A809-E340-B145-957E-B88FF0387D3D}"/>
              </a:ext>
            </a:extLst>
          </p:cNvPr>
          <p:cNvCxnSpPr>
            <a:cxnSpLocks/>
          </p:cNvCxnSpPr>
          <p:nvPr/>
        </p:nvCxnSpPr>
        <p:spPr>
          <a:xfrm flipH="1">
            <a:off x="3240341" y="6413410"/>
            <a:ext cx="802443" cy="47166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430B31DE-9D36-F245-8569-E24519A5D34A}"/>
              </a:ext>
            </a:extLst>
          </p:cNvPr>
          <p:cNvCxnSpPr>
            <a:cxnSpLocks/>
          </p:cNvCxnSpPr>
          <p:nvPr/>
        </p:nvCxnSpPr>
        <p:spPr>
          <a:xfrm flipH="1" flipV="1">
            <a:off x="2084180" y="6249968"/>
            <a:ext cx="609775" cy="56167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5" name="Google Shape;70;p15">
            <a:extLst>
              <a:ext uri="{FF2B5EF4-FFF2-40B4-BE49-F238E27FC236}">
                <a16:creationId xmlns:a16="http://schemas.microsoft.com/office/drawing/2014/main" id="{CF081A71-5BF1-F24D-8DA4-664219C987E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6" name="Oval 25">
            <a:extLst>
              <a:ext uri="{FF2B5EF4-FFF2-40B4-BE49-F238E27FC236}">
                <a16:creationId xmlns:a16="http://schemas.microsoft.com/office/drawing/2014/main" id="{FDD68D55-849F-554D-BFA3-78D95283884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D6F6B4-1C3F-394F-8915-D3705EA9D77B}"/>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RP8</a:t>
            </a:r>
          </a:p>
        </p:txBody>
      </p:sp>
      <p:sp>
        <p:nvSpPr>
          <p:cNvPr id="29" name="TextBox 28">
            <a:extLst>
              <a:ext uri="{FF2B5EF4-FFF2-40B4-BE49-F238E27FC236}">
                <a16:creationId xmlns:a16="http://schemas.microsoft.com/office/drawing/2014/main" id="{6DD82AF4-3FE7-7048-A2B4-9A5BB289898C}"/>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Making Salts</a:t>
            </a:r>
          </a:p>
        </p:txBody>
      </p:sp>
    </p:spTree>
    <p:extLst>
      <p:ext uri="{BB962C8B-B14F-4D97-AF65-F5344CB8AC3E}">
        <p14:creationId xmlns:p14="http://schemas.microsoft.com/office/powerpoint/2010/main" val="3383532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A chemical reaction between an acid and a base in which a salt and water are formed. </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A separation technique used to remove an insoluble substance from a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A separation technique used to remove water from a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A technique that follows evaporation in which crystals form.</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To make sure that all of the acid has reacted and is neutralised.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To increase the rate or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To increase the rate of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Sulfuric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Hydrochloric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Nitric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Filtration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Salt and water.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Evaporation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Metal, metal hydroxide, metal oxide, metal carbonate, alkali.</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Warm the solution and stir.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Wear safety goggles.</a:t>
            </a: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neutralisation?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filtration?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evaporation?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crystallisation?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the insoluble base added in excess?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the  insoluble base added to warm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the mixture stirred?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type of acid would you need to use if you wanted to make a sulfate?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type of acid would you need to use if you wanted to make a chloride?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type of acid would you need to use if you wanted to make a nitrate?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is the remaining insoluble base removed from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made during neutralisation?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is the water removed from the salt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substances can react with an acid to make a soluble salt?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we make sure that all the substances have reacted when making salts?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safety precautions should you use when making salts?</a:t>
            </a:r>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RP8: Making Salts Practical</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3609198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C68D444-1BF0-CB43-ADA5-6AB9FC177497}"/>
              </a:ext>
            </a:extLst>
          </p:cNvPr>
          <p:cNvGraphicFramePr>
            <a:graphicFrameLocks noGrp="1"/>
          </p:cNvGraphicFramePr>
          <p:nvPr>
            <p:extLst>
              <p:ext uri="{D42A27DB-BD31-4B8C-83A1-F6EECF244321}">
                <p14:modId xmlns:p14="http://schemas.microsoft.com/office/powerpoint/2010/main" val="2761252595"/>
              </p:ext>
            </p:extLst>
          </p:nvPr>
        </p:nvGraphicFramePr>
        <p:xfrm>
          <a:off x="253467" y="363498"/>
          <a:ext cx="6351065" cy="9179003"/>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389335">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RP8 Making Salts</a:t>
                      </a:r>
                    </a:p>
                  </a:txBody>
                  <a:tcPr marL="89533" marR="89533" marT="44767" marB="44767" anchor="ctr"/>
                </a:tc>
                <a:extLst>
                  <a:ext uri="{0D108BD9-81ED-4DB2-BD59-A6C34878D82A}">
                    <a16:rowId xmlns:a16="http://schemas.microsoft.com/office/drawing/2014/main" val="1109385184"/>
                  </a:ext>
                </a:extLst>
              </a:tr>
              <a:tr h="389335">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sz="1400" b="0">
                          <a:latin typeface="Calibri" panose="020F0502020204030204" pitchFamily="34" charset="0"/>
                          <a:cs typeface="Calibri" panose="020F0502020204030204" pitchFamily="34" charset="0"/>
                        </a:rPr>
                        <a:t>Explain how you could make a pure dry sample of ___________.</a:t>
                      </a:r>
                    </a:p>
                  </a:txBody>
                  <a:tcPr marL="89533" marR="89533" marT="44767" marB="44767" anchor="ctr"/>
                </a:tc>
                <a:extLst>
                  <a:ext uri="{0D108BD9-81ED-4DB2-BD59-A6C34878D82A}">
                    <a16:rowId xmlns:a16="http://schemas.microsoft.com/office/drawing/2014/main" val="319181968"/>
                  </a:ext>
                </a:extLst>
              </a:tr>
              <a:tr h="3553578">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r>
                        <a:rPr lang="en-US" sz="1400" dirty="0">
                          <a:latin typeface="Calibri" panose="020F0502020204030204" pitchFamily="34" charset="0"/>
                          <a:cs typeface="Calibri" panose="020F0502020204030204" pitchFamily="34" charset="0"/>
                        </a:rPr>
                        <a:t>You could be asked this question for lots of different salts.  Some that have come up in the past include: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Magnesium Sulfate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Calcium Chloride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Potassium Chloride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Sodium Sulfate</a:t>
                      </a:r>
                    </a:p>
                    <a:p>
                      <a:pPr marL="285750" indent="-285750">
                        <a:buFont typeface="Arial" panose="020B0604020202020204" pitchFamily="34" charset="0"/>
                        <a:buChar char="•"/>
                      </a:pPr>
                      <a:endParaRPr lang="en-US" sz="140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buFont typeface="+mj-lt"/>
                        <a:buAutoNum type="arabicPeriod"/>
                      </a:pPr>
                      <a:r>
                        <a:rPr lang="en-US" sz="1400" dirty="0">
                          <a:latin typeface="Calibri" panose="020F0502020204030204" pitchFamily="34" charset="0"/>
                          <a:cs typeface="Calibri" panose="020F0502020204030204" pitchFamily="34" charset="0"/>
                        </a:rPr>
                        <a:t>Identify the base and acid that you would add together.</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you would ensure all the base had reacted.</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you would remove the unreacted base.</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you will make sure all the water is removed from the salt.</a:t>
                      </a:r>
                    </a:p>
                  </a:txBody>
                  <a:tcPr marL="89533" marR="89533" marT="44767" marB="44767" anchor="ctr"/>
                </a:tc>
                <a:extLst>
                  <a:ext uri="{0D108BD9-81ED-4DB2-BD59-A6C34878D82A}">
                    <a16:rowId xmlns:a16="http://schemas.microsoft.com/office/drawing/2014/main" val="337813050"/>
                  </a:ext>
                </a:extLst>
              </a:tr>
              <a:tr h="1310746">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Sometimes you can be asked to write a method, while sometimes they give you a method and ask you to improve it – watch out here that they are adding the correct chemicals together.</a:t>
                      </a:r>
                      <a:endParaRPr lang="en-US" sz="1400" b="1" dirty="0">
                        <a:latin typeface="Calibri" panose="020F0502020204030204" pitchFamily="34" charset="0"/>
                        <a:cs typeface="Calibri" panose="020F0502020204030204" pitchFamily="34" charset="0"/>
                      </a:endParaRPr>
                    </a:p>
                    <a:p>
                      <a:pPr marL="0" indent="0" algn="l">
                        <a:buFont typeface="+mj-lt"/>
                        <a:buNone/>
                      </a:pPr>
                      <a:endParaRPr lang="en-US" sz="140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544007">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Explain how you could make a pure dry sample of magnesium sulfate.</a:t>
                      </a:r>
                    </a:p>
                    <a:p>
                      <a:pPr marL="0" indent="0" algn="l">
                        <a:buFont typeface="+mj-lt"/>
                        <a:buNone/>
                      </a:pPr>
                      <a:endParaRPr lang="en-US" sz="1400" dirty="0">
                        <a:latin typeface="Calibri" panose="020F0502020204030204" pitchFamily="34" charset="0"/>
                        <a:cs typeface="Calibri" panose="020F0502020204030204" pitchFamily="34" charset="0"/>
                      </a:endParaRPr>
                    </a:p>
                    <a:p>
                      <a:pPr marL="0" marR="0" lvl="0" indent="0" algn="just" defTabSz="685800" rtl="0" eaLnBrk="1" fontAlgn="auto" latinLnBrk="0" hangingPunct="1">
                        <a:lnSpc>
                          <a:spcPct val="100000"/>
                        </a:lnSpc>
                        <a:spcBef>
                          <a:spcPts val="0"/>
                        </a:spcBef>
                        <a:spcAft>
                          <a:spcPts val="0"/>
                        </a:spcAft>
                        <a:buClrTx/>
                        <a:buSzTx/>
                        <a:buFont typeface="+mj-lt"/>
                        <a:buNone/>
                        <a:tabLst/>
                        <a:defRPr/>
                      </a:pPr>
                      <a:r>
                        <a:rPr lang="en-US" sz="1400" i="1" dirty="0">
                          <a:latin typeface="Calibri" panose="020F0502020204030204" pitchFamily="34" charset="0"/>
                          <a:cs typeface="Calibri" panose="020F0502020204030204" pitchFamily="34" charset="0"/>
                        </a:rPr>
                        <a:t>I would add magnesium oxide in excess to warmed sulfuric acid.  This would be stirred until no more magnesium oxide will react.  To remove the excess magnesium oxide the solution should be filtered using a funnel and filter paper. The solution will then be warmed in an evaporating dish using a water bath to evaporate the water.  As soon a crystals start to form the solution will be removed from the heat so that crystallisation can occur.</a:t>
                      </a:r>
                      <a:endParaRPr lang="en-GB" sz="1400" i="1"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971397409"/>
                  </a:ext>
                </a:extLst>
              </a:tr>
              <a:tr h="992002">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explain how you would make pure dry samples of calcium chloride, potassium chloride and sodium sulfate.</a:t>
                      </a:r>
                    </a:p>
                  </a:txBody>
                  <a:tcPr marL="89533" marR="89533" marT="44767" marB="44767"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991130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6" name="Google Shape;96;p17"/>
          <p:cNvSpPr txBox="1"/>
          <p:nvPr/>
        </p:nvSpPr>
        <p:spPr>
          <a:xfrm>
            <a:off x="1277751" y="1314765"/>
            <a:ext cx="4556591" cy="312383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pPr algn="ctr"/>
            <a:endParaRPr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Set up equipment as shown in the diagram:</a:t>
            </a: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Add the test solution to the beaker.</a:t>
            </a: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Dip the electrodes attached to a power supply into the beaker to complete the circuit.</a:t>
            </a: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Observe and record what happens at the electrodes.</a:t>
            </a:r>
          </a:p>
          <a:p>
            <a:pPr marL="311079" indent="-311079">
              <a:buClr>
                <a:schemeClr val="dk1"/>
              </a:buClr>
              <a:buSzPct val="100000"/>
              <a:buFont typeface="+mj-lt"/>
              <a:buAutoNum type="arabicPeriod"/>
            </a:pPr>
            <a:endParaRPr lang="en-GB" sz="1633" dirty="0">
              <a:latin typeface="Cabin"/>
              <a:ea typeface="Cabin"/>
              <a:cs typeface="Cabin"/>
              <a:sym typeface="Cabin"/>
            </a:endParaRPr>
          </a:p>
          <a:p>
            <a:pPr marL="311079" indent="-311079">
              <a:buClr>
                <a:schemeClr val="dk1"/>
              </a:buClr>
              <a:buSzPct val="100000"/>
              <a:buFont typeface="+mj-lt"/>
              <a:buAutoNum type="arabicPeriod"/>
            </a:pPr>
            <a:endParaRPr lang="en-GB" sz="1633" dirty="0">
              <a:latin typeface="Cabin"/>
              <a:ea typeface="Cabin"/>
              <a:cs typeface="Cabin"/>
              <a:sym typeface="Cabin"/>
            </a:endParaRPr>
          </a:p>
          <a:p>
            <a:pPr marL="311079" indent="-311079">
              <a:buClr>
                <a:schemeClr val="dk1"/>
              </a:buClr>
              <a:buSzPct val="100000"/>
              <a:buFont typeface="+mj-lt"/>
              <a:buAutoNum type="arabicPeriod"/>
            </a:pPr>
            <a:endParaRPr lang="en-GB" sz="1633" dirty="0">
              <a:latin typeface="Cabin"/>
              <a:ea typeface="Cabin"/>
              <a:cs typeface="Cabin"/>
              <a:sym typeface="Cabin"/>
            </a:endParaRPr>
          </a:p>
          <a:p>
            <a:pPr marL="311079" indent="-311079">
              <a:buClr>
                <a:schemeClr val="dk1"/>
              </a:buClr>
              <a:buSzPct val="100000"/>
              <a:buFont typeface="+mj-lt"/>
              <a:buAutoNum type="arabicPeriod"/>
            </a:pPr>
            <a:endParaRPr sz="1633" dirty="0">
              <a:latin typeface="Cabin"/>
              <a:ea typeface="Cabin"/>
              <a:cs typeface="Cabin"/>
              <a:sym typeface="Cabin"/>
            </a:endParaRPr>
          </a:p>
          <a:p>
            <a:pPr>
              <a:buClr>
                <a:schemeClr val="dk1"/>
              </a:buClr>
              <a:buSzPts val="1100"/>
            </a:pPr>
            <a:endParaRPr sz="1633" dirty="0">
              <a:latin typeface="Cabin"/>
              <a:ea typeface="Cabin"/>
              <a:cs typeface="Cabin"/>
              <a:sym typeface="Cabin"/>
            </a:endParaRPr>
          </a:p>
        </p:txBody>
      </p:sp>
      <p:sp>
        <p:nvSpPr>
          <p:cNvPr id="13" name="Google Shape;69;p15">
            <a:extLst>
              <a:ext uri="{FF2B5EF4-FFF2-40B4-BE49-F238E27FC236}">
                <a16:creationId xmlns:a16="http://schemas.microsoft.com/office/drawing/2014/main" id="{3977B54F-E558-B44F-B6CC-C6A345E64A94}"/>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99" name="Google Shape;99;p17"/>
          <p:cNvPicPr preferRelativeResize="0"/>
          <p:nvPr/>
        </p:nvPicPr>
        <p:blipFill>
          <a:blip r:embed="rId3">
            <a:alphaModFix/>
          </a:blip>
          <a:stretch>
            <a:fillRect/>
          </a:stretch>
        </p:blipFill>
        <p:spPr>
          <a:xfrm>
            <a:off x="86825" y="8445532"/>
            <a:ext cx="1190926" cy="1190926"/>
          </a:xfrm>
          <a:prstGeom prst="rect">
            <a:avLst/>
          </a:prstGeom>
          <a:noFill/>
          <a:ln>
            <a:noFill/>
          </a:ln>
        </p:spPr>
      </p:pic>
      <p:pic>
        <p:nvPicPr>
          <p:cNvPr id="44" name="Picture 43" descr="A picture containing clock&#10;&#10;Description automatically generated">
            <a:extLst>
              <a:ext uri="{FF2B5EF4-FFF2-40B4-BE49-F238E27FC236}">
                <a16:creationId xmlns:a16="http://schemas.microsoft.com/office/drawing/2014/main" id="{F250FC0E-332B-844A-B67E-C007EA02F3BE}"/>
              </a:ext>
            </a:extLst>
          </p:cNvPr>
          <p:cNvPicPr>
            <a:picLocks noChangeAspect="1"/>
          </p:cNvPicPr>
          <p:nvPr/>
        </p:nvPicPr>
        <p:blipFill>
          <a:blip r:embed="rId4"/>
          <a:stretch>
            <a:fillRect/>
          </a:stretch>
        </p:blipFill>
        <p:spPr>
          <a:xfrm>
            <a:off x="1846587" y="1947694"/>
            <a:ext cx="3529337" cy="3656520"/>
          </a:xfrm>
          <a:prstGeom prst="rect">
            <a:avLst/>
          </a:prstGeom>
        </p:spPr>
      </p:pic>
      <p:cxnSp>
        <p:nvCxnSpPr>
          <p:cNvPr id="53" name="Straight Arrow Connector 52">
            <a:extLst>
              <a:ext uri="{FF2B5EF4-FFF2-40B4-BE49-F238E27FC236}">
                <a16:creationId xmlns:a16="http://schemas.microsoft.com/office/drawing/2014/main" id="{DA6B1B42-AF7A-4C41-88D4-4E7AF3B83F85}"/>
              </a:ext>
            </a:extLst>
          </p:cNvPr>
          <p:cNvCxnSpPr>
            <a:cxnSpLocks/>
          </p:cNvCxnSpPr>
          <p:nvPr/>
        </p:nvCxnSpPr>
        <p:spPr>
          <a:xfrm>
            <a:off x="3614699" y="5604214"/>
            <a:ext cx="0" cy="44041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4E454949-4749-4D45-AA2C-9688BA07E0A9}"/>
              </a:ext>
            </a:extLst>
          </p:cNvPr>
          <p:cNvCxnSpPr>
            <a:cxnSpLocks/>
          </p:cNvCxnSpPr>
          <p:nvPr/>
        </p:nvCxnSpPr>
        <p:spPr>
          <a:xfrm>
            <a:off x="3614699" y="6336964"/>
            <a:ext cx="0" cy="72053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0C8F7189-6F1D-ED48-8EBE-6C9413A30820}"/>
              </a:ext>
            </a:extLst>
          </p:cNvPr>
          <p:cNvCxnSpPr>
            <a:cxnSpLocks/>
          </p:cNvCxnSpPr>
          <p:nvPr/>
        </p:nvCxnSpPr>
        <p:spPr>
          <a:xfrm>
            <a:off x="3634781" y="7567429"/>
            <a:ext cx="0" cy="72053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0" name="Google Shape;70;p15">
            <a:extLst>
              <a:ext uri="{FF2B5EF4-FFF2-40B4-BE49-F238E27FC236}">
                <a16:creationId xmlns:a16="http://schemas.microsoft.com/office/drawing/2014/main" id="{D7999585-BF95-7541-B129-CFECE8EC8EC9}"/>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12" name="Oval 11">
            <a:extLst>
              <a:ext uri="{FF2B5EF4-FFF2-40B4-BE49-F238E27FC236}">
                <a16:creationId xmlns:a16="http://schemas.microsoft.com/office/drawing/2014/main" id="{96BE0DD9-7EA4-A345-B87E-31618203F6EF}"/>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B1DDD2F-45EA-9F4C-8FC2-9904CB4D96BC}"/>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RP9</a:t>
            </a:r>
          </a:p>
        </p:txBody>
      </p:sp>
      <p:sp>
        <p:nvSpPr>
          <p:cNvPr id="15" name="TextBox 14">
            <a:extLst>
              <a:ext uri="{FF2B5EF4-FFF2-40B4-BE49-F238E27FC236}">
                <a16:creationId xmlns:a16="http://schemas.microsoft.com/office/drawing/2014/main" id="{C812E265-3B65-8548-AA97-3F6FF07E6CB6}"/>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Electrolysis</a:t>
            </a:r>
          </a:p>
        </p:txBody>
      </p:sp>
    </p:spTree>
    <p:extLst>
      <p:ext uri="{BB962C8B-B14F-4D97-AF65-F5344CB8AC3E}">
        <p14:creationId xmlns:p14="http://schemas.microsoft.com/office/powerpoint/2010/main" val="1955439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Breakdown of a substance using electricity.</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A liquid containing free moving ions which is broken down by electricity during electrolysis.</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solution contains ions which are free to move.</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Anode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Cathode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Graphite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They are attracted to the cathode and are reduced (gain electrons).</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They are attracted to the anode and are oxidised (lose electrons).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the metal is less reactive than 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the metal is more reactive than 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Potassium, Sodium, Calcium, Magnesium, Aluminium, Zinc, Iron, Tin, Lead.</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Copper, Silver, Gold</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Copper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 copper ions which give the solution its colour have moved to the cathode and formed copper metal.  There are fewer copper ions in the solution and so the colour will fade.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 metal ions are more reactive than hydrogen and so are not removed from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Chlorine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Bromine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Iodine </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Oxygen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Oxygen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the negative ion is not a group 7 halide.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They don’t have a scale so can't be used to measure volume.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Small measuring cylinder.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 chemicals in the solution, volume of pure water used, the concentration of the solution, the volume of the solution, the distance between electrodes, the material of the electrodes, same depth of electrodes in the solution, constant power supply, the amount the solution is stirred, </a:t>
            </a: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electrolysis?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an electrolyte?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For the electrolysis of an aqueous solution why is it able to conduct electricity?</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positive electrode known as?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negative electrode known as?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are the electrodes made from?</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happens to the positive ions in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happens to the negative ions in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is a metal formed at the cathode during electrolysis of an aqueous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is hydrogen formed at the cathode during electrolysis of an aqueous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Which metals are more reactive than 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Which metals are less reactive than hydrogen?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would be formed at the cathode if any metal except copper, silver or gold were in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would be formed at the cathode if the solution contained copper?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would a solution containing copper appear to fade in colour during electrolysis?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would solutions containing any metal apart from copper, silver and gold not appear to fade in colour over time?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chloride?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bromide?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iodide?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nitrate?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sulfate?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does oxygen form at the anode during electrolysis of an aqueous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asked to collect a gas during electrolysis why would you not use a test tube?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asked to collect a gas during electrolysis what equipment should you use to collect it?</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investigating a hypothesis for electrolysis what are the possible variables, one you could change, and the others you would need to keep the same?</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RP9: Electrolysis Practical</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655914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clock&#10;&#10;Description automatically generated">
            <a:extLst>
              <a:ext uri="{FF2B5EF4-FFF2-40B4-BE49-F238E27FC236}">
                <a16:creationId xmlns:a16="http://schemas.microsoft.com/office/drawing/2014/main" id="{CAAA723A-BABF-D249-B836-9F364897FF97}"/>
              </a:ext>
            </a:extLst>
          </p:cNvPr>
          <p:cNvPicPr>
            <a:picLocks noChangeAspect="1"/>
          </p:cNvPicPr>
          <p:nvPr/>
        </p:nvPicPr>
        <p:blipFill>
          <a:blip r:embed="rId2"/>
          <a:stretch>
            <a:fillRect/>
          </a:stretch>
        </p:blipFill>
        <p:spPr>
          <a:xfrm>
            <a:off x="4886334" y="6790391"/>
            <a:ext cx="1780494" cy="1844656"/>
          </a:xfrm>
          <a:prstGeom prst="rect">
            <a:avLst/>
          </a:prstGeom>
        </p:spPr>
      </p:pic>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174272761"/>
              </p:ext>
            </p:extLst>
          </p:nvPr>
        </p:nvGraphicFramePr>
        <p:xfrm>
          <a:off x="222253" y="372803"/>
          <a:ext cx="6351065" cy="9385554"/>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408867">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Electrolysis Practical</a:t>
                      </a:r>
                    </a:p>
                  </a:txBody>
                  <a:tcPr marL="89533" marR="89533" marT="44767" marB="44767" anchor="ctr"/>
                </a:tc>
                <a:extLst>
                  <a:ext uri="{0D108BD9-81ED-4DB2-BD59-A6C34878D82A}">
                    <a16:rowId xmlns:a16="http://schemas.microsoft.com/office/drawing/2014/main" val="1109385184"/>
                  </a:ext>
                </a:extLst>
              </a:tr>
              <a:tr h="408867">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Describe how you would test the hypothesis</a:t>
                      </a: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_________________</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3271359">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r>
                        <a:rPr lang="en-US" sz="1400" dirty="0">
                          <a:latin typeface="Calibri" panose="020F0502020204030204" pitchFamily="34" charset="0"/>
                          <a:cs typeface="Calibri" panose="020F0502020204030204" pitchFamily="34" charset="0"/>
                        </a:rPr>
                        <a:t>You could be asked this question for some different hypothesis.  Some that have come up in the past include:</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When different salt solutions are electrolysed with inert electrodes, the product at the negative electrode is always a metal.</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When different salt solutions are electrolysed with inert electrodes, the product at the negative electrode is always hydrogen.</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to set up the equipment (drawing a labelled</a:t>
                      </a:r>
                      <a:r>
                        <a:rPr lang="en-US" sz="1400" baseline="0" dirty="0">
                          <a:latin typeface="Calibri" panose="020F0502020204030204" pitchFamily="34" charset="0"/>
                          <a:cs typeface="Calibri" panose="020F0502020204030204" pitchFamily="34" charset="0"/>
                        </a:rPr>
                        <a:t> diagram is even better)</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be changing</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record/measure</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control</a:t>
                      </a: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89533" marR="89533" marT="44767" marB="44767" anchor="ctr"/>
                </a:tc>
                <a:extLst>
                  <a:ext uri="{0D108BD9-81ED-4DB2-BD59-A6C34878D82A}">
                    <a16:rowId xmlns:a16="http://schemas.microsoft.com/office/drawing/2014/main" val="337813050"/>
                  </a:ext>
                </a:extLst>
              </a:tr>
              <a:tr h="1376505">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Sometimes</a:t>
                      </a:r>
                      <a:r>
                        <a:rPr lang="en-US" sz="1400" baseline="0" dirty="0">
                          <a:latin typeface="Calibri" panose="020F0502020204030204" pitchFamily="34" charset="0"/>
                          <a:cs typeface="Calibri" panose="020F0502020204030204" pitchFamily="34" charset="0"/>
                        </a:rPr>
                        <a:t> you may be asked to predict what will be formed at the electrodes.  Remember for the positive electrode chlorides make chlorine, bromides make bromine and iodides make iodine.  For every other negative ion oxygen will be made.  At the negative electrode unless you have copper or silver in the solution you will make hydrogen gas.  If you have copper or silver, you will make these metals at the electrode.</a:t>
                      </a:r>
                      <a:endParaRPr lang="en-US" sz="140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671637">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Describe how you would test the hypothesis</a:t>
                      </a:r>
                      <a:r>
                        <a:rPr lang="en-GB" sz="1400" b="1"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‘w</a:t>
                      </a: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hen different salt solutions are electrolysed with inert electrodes, the product at the negative electrode is always a metal.’</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cs typeface="Calibri" panose="020F0502020204030204" pitchFamily="34" charset="0"/>
                      </a:endParaRPr>
                    </a:p>
                  </a:txBody>
                  <a:tcPr marL="89533" marR="89533" marT="44767" marB="44767"/>
                </a:tc>
                <a:extLst>
                  <a:ext uri="{0D108BD9-81ED-4DB2-BD59-A6C34878D82A}">
                    <a16:rowId xmlns:a16="http://schemas.microsoft.com/office/drawing/2014/main" val="971397409"/>
                  </a:ext>
                </a:extLst>
              </a:tr>
              <a:tr h="1041770">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explain how you would test the hypothesis</a:t>
                      </a:r>
                      <a:r>
                        <a:rPr lang="en-GB" sz="1400" i="0" baseline="0" dirty="0">
                          <a:latin typeface="Calibri" panose="020F0502020204030204" pitchFamily="34" charset="0"/>
                          <a:cs typeface="Calibri" panose="020F0502020204030204" pitchFamily="34" charset="0"/>
                        </a:rPr>
                        <a:t> that hydrogen is always made at the negative electrode</a:t>
                      </a:r>
                      <a:endParaRPr lang="en-GB" sz="1400" i="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413239812"/>
                  </a:ext>
                </a:extLst>
              </a:tr>
            </a:tbl>
          </a:graphicData>
        </a:graphic>
      </p:graphicFrame>
      <p:sp>
        <p:nvSpPr>
          <p:cNvPr id="4" name="Rectangle 3"/>
          <p:cNvSpPr/>
          <p:nvPr/>
        </p:nvSpPr>
        <p:spPr>
          <a:xfrm>
            <a:off x="1161573" y="6731017"/>
            <a:ext cx="3746026" cy="1977080"/>
          </a:xfrm>
          <a:prstGeom prst="rect">
            <a:avLst/>
          </a:prstGeom>
        </p:spPr>
        <p:txBody>
          <a:bodyPr wrap="square">
            <a:spAutoFit/>
          </a:bodyPr>
          <a:lstStyle/>
          <a:p>
            <a:pPr algn="just" defTabSz="622158">
              <a:defRPr/>
            </a:pPr>
            <a:r>
              <a:rPr lang="en-US" sz="1361" i="1" dirty="0">
                <a:latin typeface="Calibri" panose="020F0502020204030204" pitchFamily="34" charset="0"/>
                <a:cs typeface="Calibri" panose="020F0502020204030204" pitchFamily="34" charset="0"/>
              </a:rPr>
              <a:t>Set up equipment as shown in the diagram.  Add your first test solution to the beaker, dip in the electrodes and turn on the power supply. Record observations at each electrode into results table. Repeat for different test solutions containing different metal ions.  If the hypothesis is correct a metal should form on the cathode for each test solution. Control the distance the electrodes are dipped into the solution.</a:t>
            </a:r>
            <a:endParaRPr lang="en-GB" sz="1361"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4804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8" name="Google Shape;108;p18"/>
          <p:cNvSpPr txBox="1"/>
          <p:nvPr/>
        </p:nvSpPr>
        <p:spPr>
          <a:xfrm>
            <a:off x="1" y="811009"/>
            <a:ext cx="6858000"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acid into a polystyrene cup.</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Record the start temperature of the solution.</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other reactant (test solution) to the polystyrene cup.</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lid and stir the solution</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Record the highest/lowest temperature that you observe.</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Calculate the temperature change.</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Repeat steps 1-6 2 more times to identify outliers and calculate an average.</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Repeat sets 1-7 with 4 different test solutions.</a:t>
            </a:r>
          </a:p>
          <a:p>
            <a:pPr marL="311079" indent="-311079">
              <a:buFont typeface="+mj-lt"/>
              <a:buAutoNum type="arabicPeriod"/>
            </a:pPr>
            <a:endParaRPr lang="en-GB" sz="1633" dirty="0">
              <a:latin typeface="Cabin"/>
              <a:ea typeface="Cabin"/>
              <a:cs typeface="Cabin"/>
              <a:sym typeface="Cabin"/>
            </a:endParaRPr>
          </a:p>
        </p:txBody>
      </p:sp>
      <p:pic>
        <p:nvPicPr>
          <p:cNvPr id="111" name="Google Shape;111;p18"/>
          <p:cNvPicPr preferRelativeResize="0"/>
          <p:nvPr/>
        </p:nvPicPr>
        <p:blipFill>
          <a:blip r:embed="rId3">
            <a:alphaModFix/>
          </a:blip>
          <a:stretch>
            <a:fillRect/>
          </a:stretch>
        </p:blipFill>
        <p:spPr>
          <a:xfrm>
            <a:off x="119085" y="8462813"/>
            <a:ext cx="1190926" cy="1190926"/>
          </a:xfrm>
          <a:prstGeom prst="rect">
            <a:avLst/>
          </a:prstGeom>
          <a:noFill/>
          <a:ln>
            <a:noFill/>
          </a:ln>
        </p:spPr>
      </p:pic>
      <p:sp>
        <p:nvSpPr>
          <p:cNvPr id="20" name="Google Shape;69;p15">
            <a:extLst>
              <a:ext uri="{FF2B5EF4-FFF2-40B4-BE49-F238E27FC236}">
                <a16:creationId xmlns:a16="http://schemas.microsoft.com/office/drawing/2014/main" id="{C7B645FD-ED77-934D-9507-C52EEB8CAB7A}"/>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5295" y="6570723"/>
            <a:ext cx="1892359" cy="3136649"/>
          </a:xfrm>
          <a:prstGeom prst="rect">
            <a:avLst/>
          </a:prstGeom>
        </p:spPr>
      </p:pic>
      <p:cxnSp>
        <p:nvCxnSpPr>
          <p:cNvPr id="5" name="Straight Connector 4"/>
          <p:cNvCxnSpPr/>
          <p:nvPr/>
        </p:nvCxnSpPr>
        <p:spPr>
          <a:xfrm>
            <a:off x="3036236" y="7102687"/>
            <a:ext cx="1801418" cy="12380"/>
          </a:xfrm>
          <a:prstGeom prst="line">
            <a:avLst/>
          </a:prstGeom>
          <a:ln w="38100">
            <a:solidFill>
              <a:srgbClr val="A3A3A3"/>
            </a:solidFill>
          </a:ln>
        </p:spPr>
        <p:style>
          <a:lnRef idx="1">
            <a:schemeClr val="accent2"/>
          </a:lnRef>
          <a:fillRef idx="0">
            <a:schemeClr val="accent2"/>
          </a:fillRef>
          <a:effectRef idx="0">
            <a:schemeClr val="accent2"/>
          </a:effectRef>
          <a:fontRef idx="minor">
            <a:schemeClr val="tx1"/>
          </a:fontRef>
        </p:style>
      </p:cxnSp>
      <p:sp>
        <p:nvSpPr>
          <p:cNvPr id="7" name="TextBox 6"/>
          <p:cNvSpPr txBox="1"/>
          <p:nvPr/>
        </p:nvSpPr>
        <p:spPr>
          <a:xfrm>
            <a:off x="5394554" y="7476862"/>
            <a:ext cx="1386674" cy="594906"/>
          </a:xfrm>
          <a:prstGeom prst="rect">
            <a:avLst/>
          </a:prstGeom>
          <a:noFill/>
        </p:spPr>
        <p:txBody>
          <a:bodyPr wrap="square" rtlCol="0">
            <a:spAutoFit/>
          </a:bodyPr>
          <a:lstStyle/>
          <a:p>
            <a:pPr algn="ctr"/>
            <a:r>
              <a:rPr lang="en-GB" sz="1633" dirty="0"/>
              <a:t>Polystyrene Cup</a:t>
            </a:r>
          </a:p>
        </p:txBody>
      </p:sp>
      <p:sp>
        <p:nvSpPr>
          <p:cNvPr id="16" name="TextBox 15"/>
          <p:cNvSpPr txBox="1"/>
          <p:nvPr/>
        </p:nvSpPr>
        <p:spPr>
          <a:xfrm>
            <a:off x="2010675" y="5899383"/>
            <a:ext cx="1644610" cy="343620"/>
          </a:xfrm>
          <a:prstGeom prst="rect">
            <a:avLst/>
          </a:prstGeom>
          <a:noFill/>
        </p:spPr>
        <p:txBody>
          <a:bodyPr wrap="square" rtlCol="0">
            <a:spAutoFit/>
          </a:bodyPr>
          <a:lstStyle/>
          <a:p>
            <a:pPr algn="ctr"/>
            <a:r>
              <a:rPr lang="en-GB" sz="1633" dirty="0"/>
              <a:t>Thermometer </a:t>
            </a:r>
          </a:p>
        </p:txBody>
      </p:sp>
      <p:sp>
        <p:nvSpPr>
          <p:cNvPr id="17" name="TextBox 16"/>
          <p:cNvSpPr txBox="1"/>
          <p:nvPr/>
        </p:nvSpPr>
        <p:spPr>
          <a:xfrm>
            <a:off x="1787853" y="6501653"/>
            <a:ext cx="1011362" cy="594906"/>
          </a:xfrm>
          <a:prstGeom prst="rect">
            <a:avLst/>
          </a:prstGeom>
          <a:noFill/>
        </p:spPr>
        <p:txBody>
          <a:bodyPr wrap="square" rtlCol="0">
            <a:spAutoFit/>
          </a:bodyPr>
          <a:lstStyle/>
          <a:p>
            <a:pPr algn="ctr"/>
            <a:r>
              <a:rPr lang="en-GB" sz="1633" dirty="0"/>
              <a:t>Lid with hole in</a:t>
            </a:r>
          </a:p>
        </p:txBody>
      </p:sp>
      <p:cxnSp>
        <p:nvCxnSpPr>
          <p:cNvPr id="11" name="Straight Arrow Connector 10"/>
          <p:cNvCxnSpPr/>
          <p:nvPr/>
        </p:nvCxnSpPr>
        <p:spPr>
          <a:xfrm>
            <a:off x="2685294" y="6879828"/>
            <a:ext cx="623324" cy="22285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79526" y="6181472"/>
            <a:ext cx="475637" cy="4335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669360" y="7770032"/>
            <a:ext cx="86001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5BD33C7-1B6B-514B-B2C0-83B81F931E29}"/>
              </a:ext>
            </a:extLst>
          </p:cNvPr>
          <p:cNvCxnSpPr>
            <a:cxnSpLocks/>
          </p:cNvCxnSpPr>
          <p:nvPr/>
        </p:nvCxnSpPr>
        <p:spPr>
          <a:xfrm>
            <a:off x="3555163" y="139643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3B1B3E37-09D5-C847-A3FD-E4FD71CB417C}"/>
              </a:ext>
            </a:extLst>
          </p:cNvPr>
          <p:cNvCxnSpPr>
            <a:cxnSpLocks/>
          </p:cNvCxnSpPr>
          <p:nvPr/>
        </p:nvCxnSpPr>
        <p:spPr>
          <a:xfrm>
            <a:off x="3555163" y="1992786"/>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F80A65AF-B566-5F44-92B3-959BDB9E92F4}"/>
              </a:ext>
            </a:extLst>
          </p:cNvPr>
          <p:cNvCxnSpPr>
            <a:cxnSpLocks/>
          </p:cNvCxnSpPr>
          <p:nvPr/>
        </p:nvCxnSpPr>
        <p:spPr>
          <a:xfrm>
            <a:off x="3555163" y="255199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0BC85A69-42E2-3145-B0AD-1620BF62FF77}"/>
              </a:ext>
            </a:extLst>
          </p:cNvPr>
          <p:cNvCxnSpPr>
            <a:cxnSpLocks/>
          </p:cNvCxnSpPr>
          <p:nvPr/>
        </p:nvCxnSpPr>
        <p:spPr>
          <a:xfrm>
            <a:off x="3546660" y="313596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F42213C4-9B3A-394B-B077-CB1F01D0A267}"/>
              </a:ext>
            </a:extLst>
          </p:cNvPr>
          <p:cNvCxnSpPr>
            <a:cxnSpLocks/>
          </p:cNvCxnSpPr>
          <p:nvPr/>
        </p:nvCxnSpPr>
        <p:spPr>
          <a:xfrm>
            <a:off x="3566797" y="371993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A6E01CC-78F0-D246-8CF7-C6C4D49D088E}"/>
              </a:ext>
            </a:extLst>
          </p:cNvPr>
          <p:cNvCxnSpPr>
            <a:cxnSpLocks/>
          </p:cNvCxnSpPr>
          <p:nvPr/>
        </p:nvCxnSpPr>
        <p:spPr>
          <a:xfrm>
            <a:off x="3579179" y="430390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7D0F96C4-9AC7-9E48-970A-38FBA4D45A5A}"/>
              </a:ext>
            </a:extLst>
          </p:cNvPr>
          <p:cNvCxnSpPr>
            <a:cxnSpLocks/>
          </p:cNvCxnSpPr>
          <p:nvPr/>
        </p:nvCxnSpPr>
        <p:spPr>
          <a:xfrm>
            <a:off x="3582311" y="4855724"/>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1" name="Google Shape;70;p15">
            <a:extLst>
              <a:ext uri="{FF2B5EF4-FFF2-40B4-BE49-F238E27FC236}">
                <a16:creationId xmlns:a16="http://schemas.microsoft.com/office/drawing/2014/main" id="{69ED02E4-F46F-A440-A4C0-D941DD1C1F33}"/>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4" name="Oval 23">
            <a:extLst>
              <a:ext uri="{FF2B5EF4-FFF2-40B4-BE49-F238E27FC236}">
                <a16:creationId xmlns:a16="http://schemas.microsoft.com/office/drawing/2014/main" id="{F1693270-E74A-C940-A45B-3B14DCC90BEA}"/>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378F9B5-6A8F-E24A-8BD5-0A398C57251D}"/>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RP10</a:t>
            </a:r>
          </a:p>
        </p:txBody>
      </p:sp>
      <p:sp>
        <p:nvSpPr>
          <p:cNvPr id="33" name="TextBox 32">
            <a:extLst>
              <a:ext uri="{FF2B5EF4-FFF2-40B4-BE49-F238E27FC236}">
                <a16:creationId xmlns:a16="http://schemas.microsoft.com/office/drawing/2014/main" id="{2CAB558F-48E2-3E40-86C0-5C51A23395B4}"/>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Temperature Changes</a:t>
            </a:r>
          </a:p>
        </p:txBody>
      </p:sp>
    </p:spTree>
    <p:extLst>
      <p:ext uri="{BB962C8B-B14F-4D97-AF65-F5344CB8AC3E}">
        <p14:creationId xmlns:p14="http://schemas.microsoft.com/office/powerpoint/2010/main" val="1253771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Type of acid, concentration of acid, volume of acid, type of metal, surface area of metal, mass of metal</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Temperature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Measure the start and end temperature.  Take the start temperature away from the end temperature.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Polystyrene is a good insulator and reduces energy transfers with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Reduces energy transfers with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Add the metals to a controlled volume of acid in a polystyrene cup and record the temperature change.  The larger the temperature change the more reactive the metal.</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Measuring cylinder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Balance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Thermometer </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temperature would decrease.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 reaction that transfers energy from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 reaction that transfers energy to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temperature would increase.</a:t>
            </a:r>
            <a:endParaRPr lang="en-GB" sz="998" dirty="0">
              <a:latin typeface="Calibri" panose="020F0502020204030204" pitchFamily="34" charset="0"/>
              <a:cs typeface="Calibri" panose="020F0502020204030204" pitchFamily="34" charset="0"/>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investigating the effect of a particular factor on the temperature change what are the possible variables, one you could change, and the others you would need to keep the same?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investigating the effect of a particular factor on temperature change what will be your dependent variable?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do you determine temperature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should a polystyrene cup be used when investigating temperature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should the polystyrene cup used have a lid?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use temperature change to determine the reactivity of some metals?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equipment would you use to measure the volume of your solutions?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were adding a solid to the acid, what equipment would you use to measure the mass?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equipment would you use to measure the start and end temperature?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would you know if the reaction was endothermic?</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an endothermic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an exothermic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would you know if the reaction was exothermic?</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2660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RP10: Temperature Changes</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4060526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838558877"/>
              </p:ext>
            </p:extLst>
          </p:nvPr>
        </p:nvGraphicFramePr>
        <p:xfrm>
          <a:off x="222253" y="372803"/>
          <a:ext cx="6351065" cy="9190577"/>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407701">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RP10: Temperature Change</a:t>
                      </a:r>
                    </a:p>
                  </a:txBody>
                  <a:tcPr marL="89533" marR="89533" marT="44767" marB="44767" anchor="ctr"/>
                </a:tc>
                <a:extLst>
                  <a:ext uri="{0D108BD9-81ED-4DB2-BD59-A6C34878D82A}">
                    <a16:rowId xmlns:a16="http://schemas.microsoft.com/office/drawing/2014/main" val="1109385184"/>
                  </a:ext>
                </a:extLst>
              </a:tr>
              <a:tr h="515405">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Explain how you could investigate the effect of</a:t>
                      </a: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________ on temperature change.</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2846856">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pPr algn="just"/>
                      <a:r>
                        <a:rPr lang="en-US" sz="1400" dirty="0">
                          <a:latin typeface="Calibri" panose="020F0502020204030204" pitchFamily="34" charset="0"/>
                          <a:cs typeface="Calibri" panose="020F0502020204030204" pitchFamily="34" charset="0"/>
                        </a:rPr>
                        <a:t>You could be asked this question for some different variables. </a:t>
                      </a:r>
                      <a:r>
                        <a:rPr lang="en-US" sz="1400" baseline="0"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Some that have come up in the past include:</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The reacting</a:t>
                      </a: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acid and metal</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The reacting acid and metal carbonate</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Neutralisation reactions</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Displacement of metals</a:t>
                      </a: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Describe how to set up the equipment (drawing a labelled</a:t>
                      </a:r>
                      <a:r>
                        <a:rPr lang="en-US" sz="1400" baseline="0" dirty="0">
                          <a:latin typeface="Calibri" panose="020F0502020204030204" pitchFamily="34" charset="0"/>
                          <a:cs typeface="Calibri" panose="020F0502020204030204" pitchFamily="34" charset="0"/>
                        </a:rPr>
                        <a:t> diagram is even better)</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be changing</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record/measure</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control</a:t>
                      </a: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89533" marR="89533" marT="44767" marB="44767" anchor="ctr"/>
                </a:tc>
                <a:extLst>
                  <a:ext uri="{0D108BD9-81ED-4DB2-BD59-A6C34878D82A}">
                    <a16:rowId xmlns:a16="http://schemas.microsoft.com/office/drawing/2014/main" val="337813050"/>
                  </a:ext>
                </a:extLst>
              </a:tr>
              <a:tr h="1575156">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You</a:t>
                      </a:r>
                      <a:r>
                        <a:rPr lang="en-US" sz="1400" baseline="0" dirty="0">
                          <a:latin typeface="Calibri" panose="020F0502020204030204" pitchFamily="34" charset="0"/>
                          <a:cs typeface="Calibri" panose="020F0502020204030204" pitchFamily="34" charset="0"/>
                        </a:rPr>
                        <a:t> could be asked to write a method to explain how you would determine the reactivity of some metals.  To do this you need to write a method for investigating temperature change.  The more reactive the metal, the greater the change in temperature.  When you have your results for the different metals you would list them in order of biggest temperature to smallest temperature change.  By doing this you are listing the metals in order of reactivity.</a:t>
                      </a:r>
                      <a:endParaRPr lang="en-US" sz="140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664020">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Explain how you could</a:t>
                      </a:r>
                      <a:r>
                        <a:rPr lang="en-GB" sz="1400" b="1"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investigate the effect of the reacting acid and metal on temperature change.</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cs typeface="Calibri" panose="020F0502020204030204" pitchFamily="34" charset="0"/>
                      </a:endParaRPr>
                    </a:p>
                  </a:txBody>
                  <a:tcPr marL="89533" marR="89533" marT="44767" marB="44767"/>
                </a:tc>
                <a:extLst>
                  <a:ext uri="{0D108BD9-81ED-4DB2-BD59-A6C34878D82A}">
                    <a16:rowId xmlns:a16="http://schemas.microsoft.com/office/drawing/2014/main" val="971397409"/>
                  </a:ext>
                </a:extLst>
              </a:tr>
              <a:tr h="1151256">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explain how you could investigate</a:t>
                      </a:r>
                      <a:r>
                        <a:rPr lang="en-GB" sz="1400" i="0" baseline="0" dirty="0">
                          <a:latin typeface="Calibri" panose="020F0502020204030204" pitchFamily="34" charset="0"/>
                          <a:cs typeface="Calibri" panose="020F0502020204030204" pitchFamily="34" charset="0"/>
                        </a:rPr>
                        <a:t> the effects of reacting acid and metal carbonate, neutralisation reactions and displacement reactions on temperature change.</a:t>
                      </a:r>
                      <a:endParaRPr lang="en-GB" sz="1400" i="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413239812"/>
                  </a:ext>
                </a:extLst>
              </a:tr>
            </a:tbl>
          </a:graphicData>
        </a:graphic>
      </p:graphicFrame>
      <p:sp>
        <p:nvSpPr>
          <p:cNvPr id="5" name="Rectangle 4"/>
          <p:cNvSpPr/>
          <p:nvPr/>
        </p:nvSpPr>
        <p:spPr>
          <a:xfrm>
            <a:off x="1197576" y="6186611"/>
            <a:ext cx="4079089" cy="2186496"/>
          </a:xfrm>
          <a:prstGeom prst="rect">
            <a:avLst/>
          </a:prstGeom>
        </p:spPr>
        <p:txBody>
          <a:bodyPr wrap="square">
            <a:spAutoFit/>
          </a:bodyPr>
          <a:lstStyle/>
          <a:p>
            <a:pPr lvl="0" algn="just"/>
            <a:r>
              <a:rPr lang="en-GB" sz="1361" dirty="0">
                <a:latin typeface="Calibri" panose="020F0502020204030204" pitchFamily="34" charset="0"/>
                <a:ea typeface="Cabin"/>
                <a:cs typeface="Calibri" panose="020F0502020204030204" pitchFamily="34" charset="0"/>
                <a:sym typeface="Cabin"/>
              </a:rPr>
              <a:t>Set up equipment as shown in the diagram. Add 50cm³ acid into a polystyrene cup and record the start temperature of the solution.  Add a metal to the cup and then add the lid.  Stir the solution through the hole in the lid using the thermometer and record the highest/lowest temperature change observed. Calculate the temperature change and repeat twice more to calculate an average.  Repeat the whole practical with 4 different metals. Control the type, volume and concentration of acid.</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1207" y="6166861"/>
            <a:ext cx="1168067" cy="1936111"/>
          </a:xfrm>
          <a:prstGeom prst="rect">
            <a:avLst/>
          </a:prstGeom>
        </p:spPr>
      </p:pic>
      <p:cxnSp>
        <p:nvCxnSpPr>
          <p:cNvPr id="7" name="Straight Connector 6"/>
          <p:cNvCxnSpPr/>
          <p:nvPr/>
        </p:nvCxnSpPr>
        <p:spPr>
          <a:xfrm flipV="1">
            <a:off x="5321207" y="6517657"/>
            <a:ext cx="1093160" cy="1441"/>
          </a:xfrm>
          <a:prstGeom prst="line">
            <a:avLst/>
          </a:prstGeom>
          <a:ln w="38100">
            <a:solidFill>
              <a:srgbClr val="A3A3A3"/>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013106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4149</TotalTime>
  <Words>6129</Words>
  <Application>Microsoft Macintosh PowerPoint</Application>
  <PresentationFormat>A4 Paper (210x297 mm)</PresentationFormat>
  <Paragraphs>876</Paragraphs>
  <Slides>22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101</cp:revision>
  <cp:lastPrinted>2020-03-09T09:18:24Z</cp:lastPrinted>
  <dcterms:created xsi:type="dcterms:W3CDTF">2020-03-08T14:02:10Z</dcterms:created>
  <dcterms:modified xsi:type="dcterms:W3CDTF">2022-02-20T17:32:26Z</dcterms:modified>
</cp:coreProperties>
</file>